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Raleway"/>
      <p:regular r:id="rId22"/>
      <p:bold r:id="rId23"/>
      <p:italic r:id="rId24"/>
      <p:boldItalic r:id="rId25"/>
    </p:embeddedFont>
    <p:embeddedFont>
      <p:font typeface="Proxima Nova"/>
      <p:regular r:id="rId26"/>
      <p:bold r:id="rId27"/>
      <p:italic r:id="rId28"/>
      <p:boldItalic r:id="rId29"/>
    </p:embeddedFont>
    <p:embeddedFont>
      <p:font typeface="Corbel"/>
      <p:regular r:id="rId30"/>
      <p:bold r:id="rId31"/>
      <p:italic r:id="rId32"/>
      <p:boldItalic r:id="rId33"/>
    </p:embeddedFont>
    <p:embeddedFont>
      <p:font typeface="Open Sans"/>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aleway-regular.fntdata"/><Relationship Id="rId21" Type="http://schemas.openxmlformats.org/officeDocument/2006/relationships/slide" Target="slides/slide16.xml"/><Relationship Id="rId24" Type="http://schemas.openxmlformats.org/officeDocument/2006/relationships/font" Target="fonts/Raleway-italic.fntdata"/><Relationship Id="rId23" Type="http://schemas.openxmlformats.org/officeDocument/2006/relationships/font" Target="fonts/Raleway-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roximaNova-regular.fntdata"/><Relationship Id="rId25" Type="http://schemas.openxmlformats.org/officeDocument/2006/relationships/font" Target="fonts/Raleway-boldItalic.fntdata"/><Relationship Id="rId28" Type="http://schemas.openxmlformats.org/officeDocument/2006/relationships/font" Target="fonts/ProximaNova-italic.fntdata"/><Relationship Id="rId27" Type="http://schemas.openxmlformats.org/officeDocument/2006/relationships/font" Target="fonts/ProximaNova-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roximaNova-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Corbel-bold.fntdata"/><Relationship Id="rId30" Type="http://schemas.openxmlformats.org/officeDocument/2006/relationships/font" Target="fonts/Corbel-regular.fntdata"/><Relationship Id="rId11" Type="http://schemas.openxmlformats.org/officeDocument/2006/relationships/slide" Target="slides/slide6.xml"/><Relationship Id="rId33" Type="http://schemas.openxmlformats.org/officeDocument/2006/relationships/font" Target="fonts/Corbel-boldItalic.fntdata"/><Relationship Id="rId10" Type="http://schemas.openxmlformats.org/officeDocument/2006/relationships/slide" Target="slides/slide5.xml"/><Relationship Id="rId32" Type="http://schemas.openxmlformats.org/officeDocument/2006/relationships/font" Target="fonts/Corbel-italic.fntdata"/><Relationship Id="rId13" Type="http://schemas.openxmlformats.org/officeDocument/2006/relationships/slide" Target="slides/slide8.xml"/><Relationship Id="rId35" Type="http://schemas.openxmlformats.org/officeDocument/2006/relationships/font" Target="fonts/OpenSans-bold.fntdata"/><Relationship Id="rId12" Type="http://schemas.openxmlformats.org/officeDocument/2006/relationships/slide" Target="slides/slide7.xml"/><Relationship Id="rId34" Type="http://schemas.openxmlformats.org/officeDocument/2006/relationships/font" Target="fonts/OpenSans-regular.fntdata"/><Relationship Id="rId15" Type="http://schemas.openxmlformats.org/officeDocument/2006/relationships/slide" Target="slides/slide10.xml"/><Relationship Id="rId37" Type="http://schemas.openxmlformats.org/officeDocument/2006/relationships/font" Target="fonts/OpenSans-boldItalic.fntdata"/><Relationship Id="rId14" Type="http://schemas.openxmlformats.org/officeDocument/2006/relationships/slide" Target="slides/slide9.xml"/><Relationship Id="rId36" Type="http://schemas.openxmlformats.org/officeDocument/2006/relationships/font" Target="fonts/OpenSans-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a4be56f73a_0_6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a4be56f73a_0_6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a4be56f73a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a4be56f73a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a4be56f73a_0_6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a4be56f73a_0_6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a4be56f73a_0_7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a4be56f73a_0_7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a4be56f73a_0_6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a4be56f73a_0_6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a4be56f73a_0_4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a4be56f73a_0_4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a4be56f73a_0_5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a4be56f73a_0_5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a4be56f73a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a4be56f73a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a4be56f73a_0_3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a4be56f73a_0_3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a4be56f73a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a4be56f73a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a4be56f73a_0_2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a4be56f73a_0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a4be56f73a_0_3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a4be56f73a_0_3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a4be56f73a_0_5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a4be56f73a_0_5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a4be56f73a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a4be56f73a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a4be56f73a_0_2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a4be56f73a_0_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1" name="Google Shape;11;p2"/>
          <p:cNvSpPr txBox="1"/>
          <p:nvPr>
            <p:ph type="ctrTitle"/>
          </p:nvPr>
        </p:nvSpPr>
        <p:spPr>
          <a:xfrm>
            <a:off x="510450" y="1257300"/>
            <a:ext cx="8123100" cy="15885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2" name="Google Shape;12;p2"/>
          <p:cNvSpPr txBox="1"/>
          <p:nvPr>
            <p:ph idx="1" type="subTitle"/>
          </p:nvPr>
        </p:nvSpPr>
        <p:spPr>
          <a:xfrm>
            <a:off x="510450" y="3182313"/>
            <a:ext cx="8123100" cy="630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991475"/>
            <a:ext cx="8520600" cy="1917900"/>
          </a:xfrm>
          <a:prstGeom prst="rect">
            <a:avLst/>
          </a:prstGeom>
        </p:spPr>
        <p:txBody>
          <a:bodyPr anchorCtr="0" anchor="ctr" bIns="91425" lIns="91425" spcFirstLastPara="1" rIns="91425" wrap="square" tIns="91425">
            <a:no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071300"/>
            <a:ext cx="8520600" cy="901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6" name="Google Shape;16;p3"/>
          <p:cNvSpPr txBox="1"/>
          <p:nvPr>
            <p:ph type="title"/>
          </p:nvPr>
        </p:nvSpPr>
        <p:spPr>
          <a:xfrm>
            <a:off x="510450" y="2057400"/>
            <a:ext cx="8123100" cy="7788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7975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2"/>
            </a:solidFill>
            <a:prstDash val="solid"/>
            <a:round/>
            <a:headEnd len="sm" w="sm" type="none"/>
            <a:tailEnd len="sm" w="sm" type="none"/>
          </a:ln>
        </p:spPr>
      </p:cxnSp>
      <p:sp>
        <p:nvSpPr>
          <p:cNvPr id="41" name="Google Shape;41;p9"/>
          <p:cNvSpPr txBox="1"/>
          <p:nvPr>
            <p:ph type="title"/>
          </p:nvPr>
        </p:nvSpPr>
        <p:spPr>
          <a:xfrm>
            <a:off x="265500" y="1205825"/>
            <a:ext cx="4045200" cy="1509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68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100"/>
              <a:buNone/>
              <a:defRPr sz="2100"/>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pearmin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www.youtube.com/watch?v=vumYpy_dD1c" TargetMode="External"/><Relationship Id="rId4" Type="http://schemas.openxmlformats.org/officeDocument/2006/relationships/image" Target="../media/image2.jpg"/><Relationship Id="rId5" Type="http://schemas.openxmlformats.org/officeDocument/2006/relationships/image" Target="../media/image9.jpg"/><Relationship Id="rId6" Type="http://schemas.openxmlformats.org/officeDocument/2006/relationships/image" Target="../media/image4.jpg"/><Relationship Id="rId7" Type="http://schemas.openxmlformats.org/officeDocument/2006/relationships/image" Target="../media/image10.jpg"/><Relationship Id="rId8"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kdcah.org/katherine-dunham-biography/" TargetMode="External"/><Relationship Id="rId4" Type="http://schemas.openxmlformats.org/officeDocument/2006/relationships/image" Target="../media/image32.png"/><Relationship Id="rId5" Type="http://schemas.openxmlformats.org/officeDocument/2006/relationships/hyperlink" Target="http://www.youtube.com/watch?v=1i2LZz3yjYY" TargetMode="External"/><Relationship Id="rId6" Type="http://schemas.openxmlformats.org/officeDocument/2006/relationships/image" Target="../media/image17.jpg"/><Relationship Id="rId7" Type="http://schemas.openxmlformats.org/officeDocument/2006/relationships/hyperlink" Target="http://www.youtube.com/watch?v=7vyx6ue7K6o" TargetMode="External"/><Relationship Id="rId8" Type="http://schemas.openxmlformats.org/officeDocument/2006/relationships/image" Target="../media/image2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3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www.youtube.com/watch?v=tXkm7pNGzuc" TargetMode="External"/><Relationship Id="rId4" Type="http://schemas.openxmlformats.org/officeDocument/2006/relationships/image" Target="../media/image22.jpg"/><Relationship Id="rId5" Type="http://schemas.openxmlformats.org/officeDocument/2006/relationships/image" Target="../media/image3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danceinteractive.jacobspillow.org/themes-essays/african-diaspora/talley-beatty/" TargetMode="External"/><Relationship Id="rId4" Type="http://schemas.openxmlformats.org/officeDocument/2006/relationships/image" Target="../media/image28.png"/><Relationship Id="rId5" Type="http://schemas.openxmlformats.org/officeDocument/2006/relationships/hyperlink" Target="http://www.youtube.com/watch?v=jkSKAst3NPI" TargetMode="External"/><Relationship Id="rId6" Type="http://schemas.openxmlformats.org/officeDocument/2006/relationships/image" Target="../media/image31.jpg"/><Relationship Id="rId7" Type="http://schemas.openxmlformats.org/officeDocument/2006/relationships/image" Target="../media/image27.jpg"/><Relationship Id="rId8"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drive.google.com/file/d/1OXwNZZzacwpinscbDqz096KmGZe7yQn7/view" TargetMode="External"/><Relationship Id="rId4" Type="http://schemas.openxmlformats.org/officeDocument/2006/relationships/image" Target="../media/image1.png"/><Relationship Id="rId5" Type="http://schemas.openxmlformats.org/officeDocument/2006/relationships/image" Target="../media/image33.png"/><Relationship Id="rId6" Type="http://schemas.openxmlformats.org/officeDocument/2006/relationships/image" Target="../media/image2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thirteen.org/freetodance/timeline/timeline3.html" TargetMode="External"/><Relationship Id="rId4" Type="http://schemas.openxmlformats.org/officeDocument/2006/relationships/image" Target="../media/image18.png"/><Relationship Id="rId5"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hyperlink" Target="http://www.youtube.com/watch?v=l89JFtzajTU" TargetMode="External"/><Relationship Id="rId5" Type="http://schemas.openxmlformats.org/officeDocument/2006/relationships/image" Target="../media/image3.jpg"/><Relationship Id="rId6" Type="http://schemas.openxmlformats.org/officeDocument/2006/relationships/hyperlink" Target="http://www.youtube.com/watch?v=DvToEeJW9C0" TargetMode="External"/><Relationship Id="rId7"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www.youtube.com/watch?v=PGgQrjLORZ0" TargetMode="External"/><Relationship Id="rId4" Type="http://schemas.openxmlformats.org/officeDocument/2006/relationships/image" Target="../media/image13.jpg"/><Relationship Id="rId5" Type="http://schemas.openxmlformats.org/officeDocument/2006/relationships/hyperlink" Target="http://www.youtube.com/watch?v=tluYjMNWw9w" TargetMode="External"/><Relationship Id="rId6" Type="http://schemas.openxmlformats.org/officeDocument/2006/relationships/image" Target="../media/image11.jpg"/><Relationship Id="rId7"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1.png"/><Relationship Id="rId4" Type="http://schemas.openxmlformats.org/officeDocument/2006/relationships/hyperlink" Target="http://www.youtube.com/watch?v=BCjW1ORie0g" TargetMode="External"/><Relationship Id="rId5"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image" Target="../media/image12.jpg"/><Relationship Id="rId5" Type="http://schemas.openxmlformats.org/officeDocument/2006/relationships/hyperlink" Target="http://drive.google.com/file/d/1G4mjNLVPQgfa9TzdUKPs3j1mg42PYdTJ/view" TargetMode="External"/><Relationship Id="rId6"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5.png"/><Relationship Id="rId4" Type="http://schemas.openxmlformats.org/officeDocument/2006/relationships/hyperlink" Target="http://www.youtube.com/watch?v=NZZ8RP8cTcs" TargetMode="External"/><Relationship Id="rId5"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nytimes.com/video/multimedia/1194834688662/alvin-ailey-a-history.html" TargetMode="External"/><Relationship Id="rId4" Type="http://schemas.openxmlformats.org/officeDocument/2006/relationships/image" Target="../media/image29.png"/><Relationship Id="rId5" Type="http://schemas.openxmlformats.org/officeDocument/2006/relationships/hyperlink" Target="http://www.youtube.com/watch?v=tNqaixKbrjs" TargetMode="External"/><Relationship Id="rId6"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510450" y="1257300"/>
            <a:ext cx="8123100" cy="1588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Dancing Politics and Protest</a:t>
            </a:r>
            <a:endParaRPr/>
          </a:p>
        </p:txBody>
      </p:sp>
      <p:sp>
        <p:nvSpPr>
          <p:cNvPr id="60" name="Google Shape;60;p13"/>
          <p:cNvSpPr txBox="1"/>
          <p:nvPr>
            <p:ph idx="1" type="subTitle"/>
          </p:nvPr>
        </p:nvSpPr>
        <p:spPr>
          <a:xfrm>
            <a:off x="510450" y="3182313"/>
            <a:ext cx="8123100" cy="63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Black Dance Traditions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descr="Robert Battle, the artistic director of Ailey’s namesake dance company, speaks about the historical role of the arts and finding our common humanity.&#10;&#10;Still haven’t subscribed to The New Yorker on YouTube ►► &#10;http://bit.ly/newyorkeryoutubesub&#10; &#10;CONNECT WITH THE NEW YORKER&#10;Web: http://www.newyorker.com &#10;Twitter: http://twitter.com/NewYorker &#10;Facebook: http://www.facebook.com/newyorker &#10;Google+: http://plus.google.com/+newyorker &#10;Instagram: http://instagram.com/newyorkermag &#10;Pinterest: http://www.pinterest.com/thenewyorker &#10;Tumblr: http://newyorker.tumblr.com &#10;The Scene: http://thescene.com/thenewyorker &#10; &#10;Want even more? Subscribe to The Scene: http://bit.ly/subthescene &#10;&#10;Alvin Ailey and The Importance of the Arts | The New Yorker &#10;&#10;Producer: Emily Rhyne" id="125" name="Google Shape;125;p22" title="Alvin Ailey and the Importance of the Arts | The New Yorker">
            <a:hlinkClick r:id="rId3"/>
          </p:cNvPr>
          <p:cNvPicPr preferRelativeResize="0"/>
          <p:nvPr/>
        </p:nvPicPr>
        <p:blipFill>
          <a:blip r:embed="rId4">
            <a:alphaModFix/>
          </a:blip>
          <a:stretch>
            <a:fillRect/>
          </a:stretch>
        </p:blipFill>
        <p:spPr>
          <a:xfrm>
            <a:off x="0" y="2356475"/>
            <a:ext cx="3594374" cy="2695801"/>
          </a:xfrm>
          <a:prstGeom prst="rect">
            <a:avLst/>
          </a:prstGeom>
          <a:noFill/>
          <a:ln>
            <a:noFill/>
          </a:ln>
        </p:spPr>
      </p:pic>
      <p:pic>
        <p:nvPicPr>
          <p:cNvPr id="126" name="Google Shape;126;p22"/>
          <p:cNvPicPr preferRelativeResize="0"/>
          <p:nvPr/>
        </p:nvPicPr>
        <p:blipFill>
          <a:blip r:embed="rId5">
            <a:alphaModFix/>
          </a:blip>
          <a:stretch>
            <a:fillRect/>
          </a:stretch>
        </p:blipFill>
        <p:spPr>
          <a:xfrm>
            <a:off x="5797750" y="0"/>
            <a:ext cx="3233465" cy="5052275"/>
          </a:xfrm>
          <a:prstGeom prst="rect">
            <a:avLst/>
          </a:prstGeom>
          <a:noFill/>
          <a:ln>
            <a:noFill/>
          </a:ln>
        </p:spPr>
      </p:pic>
      <p:pic>
        <p:nvPicPr>
          <p:cNvPr id="127" name="Google Shape;127;p22"/>
          <p:cNvPicPr preferRelativeResize="0"/>
          <p:nvPr/>
        </p:nvPicPr>
        <p:blipFill>
          <a:blip r:embed="rId6">
            <a:alphaModFix/>
          </a:blip>
          <a:stretch>
            <a:fillRect/>
          </a:stretch>
        </p:blipFill>
        <p:spPr>
          <a:xfrm>
            <a:off x="3594363" y="0"/>
            <a:ext cx="2148300" cy="3146018"/>
          </a:xfrm>
          <a:prstGeom prst="rect">
            <a:avLst/>
          </a:prstGeom>
          <a:noFill/>
          <a:ln>
            <a:noFill/>
          </a:ln>
        </p:spPr>
      </p:pic>
      <p:pic>
        <p:nvPicPr>
          <p:cNvPr id="128" name="Google Shape;128;p22"/>
          <p:cNvPicPr preferRelativeResize="0"/>
          <p:nvPr/>
        </p:nvPicPr>
        <p:blipFill>
          <a:blip r:embed="rId7">
            <a:alphaModFix/>
          </a:blip>
          <a:stretch>
            <a:fillRect/>
          </a:stretch>
        </p:blipFill>
        <p:spPr>
          <a:xfrm>
            <a:off x="227438" y="83525"/>
            <a:ext cx="3139500" cy="2093000"/>
          </a:xfrm>
          <a:prstGeom prst="rect">
            <a:avLst/>
          </a:prstGeom>
          <a:noFill/>
          <a:ln>
            <a:noFill/>
          </a:ln>
        </p:spPr>
      </p:pic>
      <p:pic>
        <p:nvPicPr>
          <p:cNvPr id="129" name="Google Shape;129;p22"/>
          <p:cNvPicPr preferRelativeResize="0"/>
          <p:nvPr/>
        </p:nvPicPr>
        <p:blipFill>
          <a:blip r:embed="rId8">
            <a:alphaModFix/>
          </a:blip>
          <a:stretch>
            <a:fillRect/>
          </a:stretch>
        </p:blipFill>
        <p:spPr>
          <a:xfrm>
            <a:off x="3708625" y="3146025"/>
            <a:ext cx="1919784" cy="19112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3"/>
          <p:cNvSpPr txBox="1"/>
          <p:nvPr/>
        </p:nvSpPr>
        <p:spPr>
          <a:xfrm>
            <a:off x="311700" y="2206175"/>
            <a:ext cx="5102400" cy="83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u="sng">
                <a:solidFill>
                  <a:schemeClr val="hlink"/>
                </a:solidFill>
                <a:hlinkClick r:id="rId3"/>
              </a:rPr>
              <a:t>/</a:t>
            </a:r>
            <a:endParaRPr>
              <a:latin typeface="Open Sans"/>
              <a:ea typeface="Open Sans"/>
              <a:cs typeface="Open Sans"/>
              <a:sym typeface="Open Sans"/>
            </a:endParaRPr>
          </a:p>
        </p:txBody>
      </p:sp>
      <p:sp>
        <p:nvSpPr>
          <p:cNvPr id="135" name="Google Shape;135;p23"/>
          <p:cNvSpPr txBox="1"/>
          <p:nvPr/>
        </p:nvSpPr>
        <p:spPr>
          <a:xfrm>
            <a:off x="399200" y="2707025"/>
            <a:ext cx="4952400" cy="89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p:txBody>
      </p:sp>
      <p:pic>
        <p:nvPicPr>
          <p:cNvPr id="136" name="Google Shape;136;p23"/>
          <p:cNvPicPr preferRelativeResize="0"/>
          <p:nvPr/>
        </p:nvPicPr>
        <p:blipFill>
          <a:blip r:embed="rId4">
            <a:alphaModFix/>
          </a:blip>
          <a:stretch>
            <a:fillRect/>
          </a:stretch>
        </p:blipFill>
        <p:spPr>
          <a:xfrm>
            <a:off x="1111370" y="0"/>
            <a:ext cx="4678510" cy="5143500"/>
          </a:xfrm>
          <a:prstGeom prst="rect">
            <a:avLst/>
          </a:prstGeom>
          <a:noFill/>
          <a:ln>
            <a:noFill/>
          </a:ln>
        </p:spPr>
      </p:pic>
      <p:pic>
        <p:nvPicPr>
          <p:cNvPr descr="De derde editie van het Holland Festival (1949) werd afgesloten met een optreden van Katherine Dunham en haar dansgroep Dunham Company. Van 13 tot en met 16 juli 1949 brachten zij Dunhams voorstelling ‘A Caribbean Rhapsody’ in de Stadsschouwburg van Amsterdam. We zien de aankomst van Dunham op Schiphol; Dunham die zich opmaakt in een kleedkamer van de Stadsschouwburg; en fragmenten uit de opvoering van ‘A Caribbean Rhapsody’. Decor en kostuums zijn van de hand van haar echtgenoot John Pratt. Het beeldmateriaal is verkregen uit het Polygoon Hollands Nieuws 1949 (Bioscoopjournaal; gevonden in het beeldarchief van het Nederlands Instituut voor Beeld en Geluid). Opmerkelijk en niet correct wordt in het fragment vermeld dat  ‘Dunham de leidster is van een dansgroep uit de Antillen’. Dunham richtte de Dunham Company op in de V.S. Het gezelschap had leden van verschillende nationaliteiten, waaronder: Amerikaans, Cubaans, Haïtiaans, Martinikaans en Argentijns.&#10;Als voice-over is de klinkende stem van coryfee Philip Bloemendal te horen.&#10;&#10;Het Holland Festival bestond in 2017 zeventig jaar en is daarmee een van de oudste en grootste podiumkunstenfestivals van Europa. Dit jubileum werd gevierd met een groot programma in de Amsterdamse theaters en concertzalen. Het festival heeft in de afgelopen jaren zijn archief gedigitaliseerd, zodat het publiek kennis kan nemen van de rijke historie van het festival. Om dit archief te verrijken met beeldmateriaal hebben het Holland Festival en de VPRO hun krachten gebundeld. &#10;&#10;Onder de naam ‘Holland Festival Parels’ hebben wij gezamenlijk een duurzaam online platform ingericht. Hier kan het publiek zeventig korte televisiefragmenten vinden uit en over producties, die het Holland Festival de afgelopen zeven decennia in Nederland presenteerde. Deze televisiefragmenten van diverse publieke omroepen zoals de NTR en VPRO zijn vaak eenmalig op televisie te zien geweest. Ze zijn nu als hommage en als online archief beschikbaar gemaakt. Meer over de voorstelling in kwestie vindt u op de desbetreffende pagina van het Holland Festival Archief. Die kan u vinden door onderstaande link aan te klikken. &#10;&#10;Pagina in archief: https://www.hollandfestival.nl/nl/programma/1949/a-caribbean-rhapsody/ &#10;&#10;Naam programma: A Caribbean Rhapsody – Katherine Dunham en Groep (Choreografie van Katherine Dunham) &#10;&#10;Programmadatum: 13 – 16 juli 1949 &#10;&#10;Credits: Choreografie: Katherine Dunham - Decor, kostuums: John Pratt – Dirigent: Albert Lasry – Muziek Anderson, Valdes, Don Alfonso, Lecuona, Grenet, Bergerson, Sanders, Smith, Gowans - Arrangement: Bob Fletcher, Reginald Beane, Billy Butler - Dans: Katherine Dunham, Dolores Harper, James Alexander, Othella Strozier, Roxie Foster, Anna Smith, Richardena Jackson, Jesse Hawkins, Wilbert Bradley, Jon Lei, Jacqueline Walcott, Eugène Robinson, Rosalie King, Eartha Kitt, James Davis, Julie Robinson, Raphaele La Rouge - Zang: Rosalie King, Miriam Burton, Jesse Hawkins, Gordan Simpson - Slagwerk: Julio Mendez, Cantigo, La Rosa Estrada, Olo Shalanke &#10;&#10;Zie ook nog: https://www.hollandfestival.nl &#10;https://www.facebook.com/HollandFestival &#10;https://twitter.com/hollandfestival &#10;https://www.instagram.com/hollandfestival/ &#10;&#10;http://www.beeldengeluid.nl/&#10;&#10;Holland Festival is het Nederlands Instituut voor Beeld en Geluid zeer erkentelijk voor hun belangeloze medewerking bij de publicatie van fragmenten uit het Polygoon Hollands Nieuws.&#10;&#10;Met bijzondere dank aan Katherine Dunhams en John Pratts dochter, Marie-Christine Dunham Pratt     -     By courtesy of Marie-Christine Dunham Pratt" id="137" name="Google Shape;137;p23" title="A Caribbean Rhapsody, Katherine Dunham, Holland Festival 1949">
            <a:hlinkClick r:id="rId5"/>
          </p:cNvPr>
          <p:cNvPicPr preferRelativeResize="0"/>
          <p:nvPr/>
        </p:nvPicPr>
        <p:blipFill>
          <a:blip r:embed="rId6">
            <a:alphaModFix/>
          </a:blip>
          <a:stretch>
            <a:fillRect/>
          </a:stretch>
        </p:blipFill>
        <p:spPr>
          <a:xfrm>
            <a:off x="5789875" y="2515593"/>
            <a:ext cx="3354125" cy="2515582"/>
          </a:xfrm>
          <a:prstGeom prst="rect">
            <a:avLst/>
          </a:prstGeom>
          <a:noFill/>
          <a:ln>
            <a:noFill/>
          </a:ln>
        </p:spPr>
      </p:pic>
      <p:sp>
        <p:nvSpPr>
          <p:cNvPr id="138" name="Google Shape;138;p23"/>
          <p:cNvSpPr txBox="1"/>
          <p:nvPr/>
        </p:nvSpPr>
        <p:spPr>
          <a:xfrm>
            <a:off x="41425" y="127700"/>
            <a:ext cx="1769700" cy="247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chemeClr val="dk1"/>
                </a:solidFill>
                <a:latin typeface="Raleway"/>
                <a:ea typeface="Raleway"/>
                <a:cs typeface="Raleway"/>
                <a:sym typeface="Raleway"/>
              </a:rPr>
              <a:t>Katherine Dunham</a:t>
            </a:r>
            <a:endParaRPr sz="2800">
              <a:solidFill>
                <a:schemeClr val="dk1"/>
              </a:solidFill>
              <a:latin typeface="Raleway"/>
              <a:ea typeface="Raleway"/>
              <a:cs typeface="Raleway"/>
              <a:sym typeface="Raleway"/>
            </a:endParaRPr>
          </a:p>
          <a:p>
            <a:pPr indent="0" lvl="0" marL="0" rtl="0" algn="l">
              <a:spcBef>
                <a:spcPts val="0"/>
              </a:spcBef>
              <a:spcAft>
                <a:spcPts val="0"/>
              </a:spcAft>
              <a:buNone/>
            </a:pPr>
            <a:r>
              <a:t/>
            </a:r>
            <a:endParaRPr sz="2800">
              <a:solidFill>
                <a:schemeClr val="dk1"/>
              </a:solidFill>
              <a:latin typeface="Raleway"/>
              <a:ea typeface="Raleway"/>
              <a:cs typeface="Raleway"/>
              <a:sym typeface="Raleway"/>
            </a:endParaRPr>
          </a:p>
          <a:p>
            <a:pPr indent="0" lvl="0" marL="0" rtl="0" algn="l">
              <a:spcBef>
                <a:spcPts val="0"/>
              </a:spcBef>
              <a:spcAft>
                <a:spcPts val="0"/>
              </a:spcAft>
              <a:buNone/>
            </a:pPr>
            <a:r>
              <a:rPr lang="en" sz="2800">
                <a:solidFill>
                  <a:schemeClr val="dk1"/>
                </a:solidFill>
                <a:latin typeface="Raleway"/>
                <a:ea typeface="Raleway"/>
                <a:cs typeface="Raleway"/>
                <a:sym typeface="Raleway"/>
              </a:rPr>
              <a:t>(1909-</a:t>
            </a:r>
            <a:endParaRPr sz="2800">
              <a:solidFill>
                <a:schemeClr val="dk1"/>
              </a:solidFill>
              <a:latin typeface="Raleway"/>
              <a:ea typeface="Raleway"/>
              <a:cs typeface="Raleway"/>
              <a:sym typeface="Raleway"/>
            </a:endParaRPr>
          </a:p>
          <a:p>
            <a:pPr indent="0" lvl="0" marL="0" rtl="0" algn="l">
              <a:spcBef>
                <a:spcPts val="0"/>
              </a:spcBef>
              <a:spcAft>
                <a:spcPts val="0"/>
              </a:spcAft>
              <a:buNone/>
            </a:pPr>
            <a:r>
              <a:rPr lang="en" sz="2800">
                <a:solidFill>
                  <a:schemeClr val="dk1"/>
                </a:solidFill>
                <a:latin typeface="Raleway"/>
                <a:ea typeface="Raleway"/>
                <a:cs typeface="Raleway"/>
                <a:sym typeface="Raleway"/>
              </a:rPr>
              <a:t>2006)</a:t>
            </a:r>
            <a:endParaRPr sz="2800">
              <a:solidFill>
                <a:schemeClr val="dk1"/>
              </a:solidFill>
              <a:latin typeface="Raleway"/>
              <a:ea typeface="Raleway"/>
              <a:cs typeface="Raleway"/>
              <a:sym typeface="Raleway"/>
            </a:endParaRPr>
          </a:p>
        </p:txBody>
      </p:sp>
      <p:pic>
        <p:nvPicPr>
          <p:cNvPr descr="From KETC, LIVING ST. LOUIS producer Anne-Marie Berger traces Katherine Dunham's life, artistic career and influence on the people where she lived in East St. Louis, Illinois. Although it was broadcast shortly after Dunham's death in May 2006 at age 96, the profile contains what is believed to have been her last interview, conducted by Berger at Southern Illinois University-Edwardsville in October 2005." id="139" name="Google Shape;139;p23" title="KETC | Living St. Louis | Katherine Dunham">
            <a:hlinkClick r:id="rId7"/>
          </p:cNvPr>
          <p:cNvPicPr preferRelativeResize="0"/>
          <p:nvPr/>
        </p:nvPicPr>
        <p:blipFill>
          <a:blip r:embed="rId8">
            <a:alphaModFix/>
          </a:blip>
          <a:stretch>
            <a:fillRect/>
          </a:stretch>
        </p:blipFill>
        <p:spPr>
          <a:xfrm>
            <a:off x="5818938" y="43600"/>
            <a:ext cx="3295992" cy="2472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4"/>
          <p:cNvSpPr txBox="1"/>
          <p:nvPr>
            <p:ph type="title"/>
          </p:nvPr>
        </p:nvSpPr>
        <p:spPr>
          <a:xfrm>
            <a:off x="34525" y="86350"/>
            <a:ext cx="9109500" cy="4530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Constance Valis Hill</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sz="1200">
                <a:solidFill>
                  <a:srgbClr val="2A2727"/>
                </a:solidFill>
                <a:latin typeface="Open Sans"/>
                <a:ea typeface="Open Sans"/>
                <a:cs typeface="Open Sans"/>
                <a:sym typeface="Open Sans"/>
              </a:rPr>
              <a:t>Five College professor emerita of dance, has a Ph.D. in Performance Studies from New York University; M.A. in Dance Research and Reconstruction from City College of the University of New York; Bronze Certificate from the International Society of Ballroom Dance; Neutral and a Character Mask certificate from Pierre LeFevre at the Juilliard School.</a:t>
            </a:r>
            <a:endParaRPr b="1" sz="1200">
              <a:solidFill>
                <a:srgbClr val="2A2727"/>
              </a:solidFill>
              <a:latin typeface="Open Sans"/>
              <a:ea typeface="Open Sans"/>
              <a:cs typeface="Open Sans"/>
              <a:sym typeface="Open Sans"/>
            </a:endParaRPr>
          </a:p>
          <a:p>
            <a:pPr indent="0" lvl="0" marL="0" rtl="0" algn="l">
              <a:lnSpc>
                <a:spcPct val="131250"/>
              </a:lnSpc>
              <a:spcBef>
                <a:spcPts val="1200"/>
              </a:spcBef>
              <a:spcAft>
                <a:spcPts val="0"/>
              </a:spcAft>
              <a:buNone/>
            </a:pPr>
            <a:r>
              <a:rPr lang="en" sz="1200">
                <a:solidFill>
                  <a:srgbClr val="2A2727"/>
                </a:solidFill>
                <a:latin typeface="Open Sans"/>
                <a:ea typeface="Open Sans"/>
                <a:cs typeface="Open Sans"/>
                <a:sym typeface="Open Sans"/>
              </a:rPr>
              <a:t>Professor Hill has taught at the Alvin Ailey School of American Dance, Conservatoire d'arts Dramatique in Paris, and New York University's Tisch School of the Arts. </a:t>
            </a:r>
            <a:r>
              <a:rPr lang="en" sz="1200">
                <a:solidFill>
                  <a:srgbClr val="2A2727"/>
                </a:solidFill>
                <a:latin typeface="Open Sans"/>
                <a:ea typeface="Open Sans"/>
                <a:cs typeface="Open Sans"/>
                <a:sym typeface="Open Sans"/>
              </a:rPr>
              <a:t>Her writings have appeared in such publications as </a:t>
            </a:r>
            <a:r>
              <a:rPr i="1" lang="en" sz="1200">
                <a:solidFill>
                  <a:srgbClr val="2A2727"/>
                </a:solidFill>
                <a:latin typeface="Open Sans"/>
                <a:ea typeface="Open Sans"/>
                <a:cs typeface="Open Sans"/>
                <a:sym typeface="Open Sans"/>
              </a:rPr>
              <a:t>Dance Magazine, Village Voice, Dance Research Journal, Studies in Dance History; Discourses in Dance,</a:t>
            </a:r>
            <a:r>
              <a:rPr lang="en" sz="1200">
                <a:solidFill>
                  <a:srgbClr val="2A2727"/>
                </a:solidFill>
                <a:latin typeface="Open Sans"/>
                <a:ea typeface="Open Sans"/>
                <a:cs typeface="Open Sans"/>
                <a:sym typeface="Open Sans"/>
              </a:rPr>
              <a:t> and in such edited anthologies as </a:t>
            </a:r>
            <a:r>
              <a:rPr i="1" lang="en" sz="1200">
                <a:solidFill>
                  <a:srgbClr val="2A2727"/>
                </a:solidFill>
                <a:latin typeface="Open Sans"/>
                <a:ea typeface="Open Sans"/>
                <a:cs typeface="Open Sans"/>
                <a:sym typeface="Open Sans"/>
              </a:rPr>
              <a:t>Moving Words: Re-Writing Dance; Dancing Many Drums: Excavations in African-American Dance; Ballroom, Boogie, Shimmy Sham, Shake: A Social and Popular Dance Reader; Taken By Surprise: A Dance Improvisation Reader,</a:t>
            </a:r>
            <a:r>
              <a:rPr lang="en" sz="1200">
                <a:solidFill>
                  <a:srgbClr val="2A2727"/>
                </a:solidFill>
                <a:latin typeface="Open Sans"/>
                <a:ea typeface="Open Sans"/>
                <a:cs typeface="Open Sans"/>
                <a:sym typeface="Open Sans"/>
              </a:rPr>
              <a:t> and </a:t>
            </a:r>
            <a:r>
              <a:rPr i="1" lang="en" sz="1200">
                <a:solidFill>
                  <a:srgbClr val="2A2727"/>
                </a:solidFill>
                <a:latin typeface="Open Sans"/>
                <a:ea typeface="Open Sans"/>
                <a:cs typeface="Open Sans"/>
                <a:sym typeface="Open Sans"/>
              </a:rPr>
              <a:t>Kaiso! Writings By and About Katherine Dunham.</a:t>
            </a:r>
            <a:r>
              <a:rPr lang="en" sz="1200">
                <a:solidFill>
                  <a:srgbClr val="2A2727"/>
                </a:solidFill>
                <a:latin typeface="Open Sans"/>
                <a:ea typeface="Open Sans"/>
                <a:cs typeface="Open Sans"/>
                <a:sym typeface="Open Sans"/>
              </a:rPr>
              <a:t> Her book, </a:t>
            </a:r>
            <a:r>
              <a:rPr i="1" lang="en" sz="1200">
                <a:solidFill>
                  <a:srgbClr val="2A2727"/>
                </a:solidFill>
                <a:latin typeface="Open Sans"/>
                <a:ea typeface="Open Sans"/>
                <a:cs typeface="Open Sans"/>
                <a:sym typeface="Open Sans"/>
              </a:rPr>
              <a:t>Brotherhood in Rhythm: The Jazz Tap Dancing of the Nicholas Brothers </a:t>
            </a:r>
            <a:r>
              <a:rPr lang="en" sz="1200">
                <a:solidFill>
                  <a:srgbClr val="2A2727"/>
                </a:solidFill>
                <a:latin typeface="Open Sans"/>
                <a:ea typeface="Open Sans"/>
                <a:cs typeface="Open Sans"/>
                <a:sym typeface="Open Sans"/>
              </a:rPr>
              <a:t>(2000) received the Deems Taylor ASCAP Award; and her most recent book, </a:t>
            </a:r>
            <a:r>
              <a:rPr i="1" lang="en" sz="1200">
                <a:solidFill>
                  <a:srgbClr val="2A2727"/>
                </a:solidFill>
                <a:latin typeface="Open Sans"/>
                <a:ea typeface="Open Sans"/>
                <a:cs typeface="Open Sans"/>
                <a:sym typeface="Open Sans"/>
              </a:rPr>
              <a:t>Tap Dancing America, A Cultural History</a:t>
            </a:r>
            <a:r>
              <a:rPr lang="en" sz="1200">
                <a:solidFill>
                  <a:srgbClr val="2A2727"/>
                </a:solidFill>
                <a:latin typeface="Open Sans"/>
                <a:ea typeface="Open Sans"/>
                <a:cs typeface="Open Sans"/>
                <a:sym typeface="Open Sans"/>
              </a:rPr>
              <a:t> (2010), for which she received the Tap Preservation Award from the American Tap Dance Foundation, was supported by grants from the John D. Rockefeller and John Simon Guggenheim foundations.As a Five College Professor of Dance at Hampshire College, Professor Hill teaches courses in dance history, performance theory, jazz studies, choreography on camera, and feminist performance; and is working with her colleagues to establish a black studies core curriculum.</a:t>
            </a:r>
            <a:endParaRPr sz="1200">
              <a:solidFill>
                <a:srgbClr val="2A2727"/>
              </a:solidFill>
              <a:latin typeface="Open Sans"/>
              <a:ea typeface="Open Sans"/>
              <a:cs typeface="Open Sans"/>
              <a:sym typeface="Open Sans"/>
            </a:endParaRPr>
          </a:p>
          <a:p>
            <a:pPr indent="0" lvl="0" marL="0" rtl="0" algn="l">
              <a:spcBef>
                <a:spcPts val="1200"/>
              </a:spcBef>
              <a:spcAft>
                <a:spcPts val="0"/>
              </a:spcAft>
              <a:buNone/>
            </a:pPr>
            <a:r>
              <a:rPr lang="en"/>
              <a:t> </a:t>
            </a:r>
            <a:endParaRPr/>
          </a:p>
        </p:txBody>
      </p:sp>
      <p:pic>
        <p:nvPicPr>
          <p:cNvPr id="145" name="Google Shape;145;p24"/>
          <p:cNvPicPr preferRelativeResize="0"/>
          <p:nvPr/>
        </p:nvPicPr>
        <p:blipFill>
          <a:blip r:embed="rId3">
            <a:alphaModFix/>
          </a:blip>
          <a:stretch>
            <a:fillRect/>
          </a:stretch>
        </p:blipFill>
        <p:spPr>
          <a:xfrm>
            <a:off x="6610225" y="155275"/>
            <a:ext cx="1380525" cy="13805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5"/>
          <p:cNvSpPr txBox="1"/>
          <p:nvPr>
            <p:ph type="title"/>
          </p:nvPr>
        </p:nvSpPr>
        <p:spPr>
          <a:xfrm>
            <a:off x="265500" y="1205825"/>
            <a:ext cx="4045200" cy="150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Discussion</a:t>
            </a:r>
            <a:endParaRPr/>
          </a:p>
        </p:txBody>
      </p:sp>
      <p:sp>
        <p:nvSpPr>
          <p:cNvPr id="151" name="Google Shape;151;p25"/>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152" name="Google Shape;152;p25"/>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aleway"/>
                <a:ea typeface="Raleway"/>
                <a:cs typeface="Raleway"/>
                <a:sym typeface="Raleway"/>
              </a:rPr>
              <a:t>Recreating Katherine Dunham’s </a:t>
            </a:r>
            <a:r>
              <a:rPr i="1" lang="en">
                <a:latin typeface="Raleway"/>
                <a:ea typeface="Raleway"/>
                <a:cs typeface="Raleway"/>
                <a:sym typeface="Raleway"/>
              </a:rPr>
              <a:t>Southland</a:t>
            </a:r>
            <a:r>
              <a:rPr lang="en">
                <a:latin typeface="Raleway"/>
                <a:ea typeface="Raleway"/>
                <a:cs typeface="Raleway"/>
                <a:sym typeface="Raleway"/>
              </a:rPr>
              <a:t> (1951) </a:t>
            </a:r>
            <a:endParaRPr>
              <a:latin typeface="Raleway"/>
              <a:ea typeface="Raleway"/>
              <a:cs typeface="Raleway"/>
              <a:sym typeface="Raleway"/>
            </a:endParaRPr>
          </a:p>
        </p:txBody>
      </p:sp>
      <p:sp>
        <p:nvSpPr>
          <p:cNvPr id="158" name="Google Shape;158;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descr=" " id="159" name="Google Shape;159;p26" title="SouthlandInterview">
            <a:hlinkClick r:id="rId3"/>
          </p:cNvPr>
          <p:cNvPicPr preferRelativeResize="0"/>
          <p:nvPr/>
        </p:nvPicPr>
        <p:blipFill>
          <a:blip r:embed="rId4">
            <a:alphaModFix/>
          </a:blip>
          <a:stretch>
            <a:fillRect/>
          </a:stretch>
        </p:blipFill>
        <p:spPr>
          <a:xfrm>
            <a:off x="4572000" y="1067175"/>
            <a:ext cx="4572000" cy="3429000"/>
          </a:xfrm>
          <a:prstGeom prst="rect">
            <a:avLst/>
          </a:prstGeom>
          <a:noFill/>
          <a:ln>
            <a:noFill/>
          </a:ln>
        </p:spPr>
      </p:pic>
      <p:pic>
        <p:nvPicPr>
          <p:cNvPr id="160" name="Google Shape;160;p26"/>
          <p:cNvPicPr preferRelativeResize="0"/>
          <p:nvPr/>
        </p:nvPicPr>
        <p:blipFill>
          <a:blip r:embed="rId5">
            <a:alphaModFix/>
          </a:blip>
          <a:stretch>
            <a:fillRect/>
          </a:stretch>
        </p:blipFill>
        <p:spPr>
          <a:xfrm>
            <a:off x="0" y="1147225"/>
            <a:ext cx="4571999" cy="337905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7"/>
          <p:cNvSpPr txBox="1"/>
          <p:nvPr>
            <p:ph type="title"/>
          </p:nvPr>
        </p:nvSpPr>
        <p:spPr>
          <a:xfrm>
            <a:off x="52425" y="315925"/>
            <a:ext cx="3313500" cy="83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100">
                <a:latin typeface="Raleway"/>
                <a:ea typeface="Raleway"/>
                <a:cs typeface="Raleway"/>
                <a:sym typeface="Raleway"/>
              </a:rPr>
              <a:t>Talley Beatty </a:t>
            </a:r>
            <a:endParaRPr sz="3100">
              <a:latin typeface="Raleway"/>
              <a:ea typeface="Raleway"/>
              <a:cs typeface="Raleway"/>
              <a:sym typeface="Raleway"/>
            </a:endParaRPr>
          </a:p>
          <a:p>
            <a:pPr indent="0" lvl="0" marL="0" rtl="0" algn="l">
              <a:spcBef>
                <a:spcPts val="0"/>
              </a:spcBef>
              <a:spcAft>
                <a:spcPts val="0"/>
              </a:spcAft>
              <a:buNone/>
            </a:pPr>
            <a:r>
              <a:rPr lang="en" sz="3100">
                <a:latin typeface="Raleway"/>
                <a:ea typeface="Raleway"/>
                <a:cs typeface="Raleway"/>
                <a:sym typeface="Raleway"/>
              </a:rPr>
              <a:t>(1918–1995) </a:t>
            </a:r>
            <a:endParaRPr sz="3100">
              <a:latin typeface="Raleway"/>
              <a:ea typeface="Raleway"/>
              <a:cs typeface="Raleway"/>
              <a:sym typeface="Raleway"/>
            </a:endParaRPr>
          </a:p>
        </p:txBody>
      </p:sp>
      <p:sp>
        <p:nvSpPr>
          <p:cNvPr id="166" name="Google Shape;166;p27"/>
          <p:cNvSpPr txBox="1"/>
          <p:nvPr>
            <p:ph idx="1" type="body"/>
          </p:nvPr>
        </p:nvSpPr>
        <p:spPr>
          <a:xfrm>
            <a:off x="0" y="4648350"/>
            <a:ext cx="8520600" cy="284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100" u="sng">
                <a:solidFill>
                  <a:schemeClr val="hlink"/>
                </a:solidFill>
                <a:latin typeface="Arial"/>
                <a:ea typeface="Arial"/>
                <a:cs typeface="Arial"/>
                <a:sym typeface="Arial"/>
                <a:hlinkClick r:id="rId3"/>
              </a:rPr>
              <a:t>https://danceinteractive.jacobspillow.org/themes-essays/african-diaspora/talley-beatty/</a:t>
            </a:r>
            <a:endParaRPr/>
          </a:p>
        </p:txBody>
      </p:sp>
      <p:pic>
        <p:nvPicPr>
          <p:cNvPr id="167" name="Google Shape;167;p27"/>
          <p:cNvPicPr preferRelativeResize="0"/>
          <p:nvPr/>
        </p:nvPicPr>
        <p:blipFill>
          <a:blip r:embed="rId4">
            <a:alphaModFix/>
          </a:blip>
          <a:stretch>
            <a:fillRect/>
          </a:stretch>
        </p:blipFill>
        <p:spPr>
          <a:xfrm>
            <a:off x="-2" y="1708848"/>
            <a:ext cx="5559300" cy="2939500"/>
          </a:xfrm>
          <a:prstGeom prst="rect">
            <a:avLst/>
          </a:prstGeom>
          <a:noFill/>
          <a:ln>
            <a:noFill/>
          </a:ln>
        </p:spPr>
      </p:pic>
      <p:pic>
        <p:nvPicPr>
          <p:cNvPr descr="Choreographer Talley Beatty's 1947 signature solo work, Mourner's Bench. This ballet was performed opening night at the American Dance Festival in Durham, North Carolina on June 21st, 1990. Dancer: W. Dean Arnett, Dayton Contemporary Dance Company. At the end of the video Mr. Beatty can be seen taking a bow." id="168" name="Google Shape;168;p27" title="Mourner's Bench">
            <a:hlinkClick r:id="rId5"/>
          </p:cNvPr>
          <p:cNvPicPr preferRelativeResize="0"/>
          <p:nvPr/>
        </p:nvPicPr>
        <p:blipFill>
          <a:blip r:embed="rId6">
            <a:alphaModFix/>
          </a:blip>
          <a:stretch>
            <a:fillRect/>
          </a:stretch>
        </p:blipFill>
        <p:spPr>
          <a:xfrm>
            <a:off x="3409700" y="0"/>
            <a:ext cx="2302000" cy="1726500"/>
          </a:xfrm>
          <a:prstGeom prst="rect">
            <a:avLst/>
          </a:prstGeom>
          <a:noFill/>
          <a:ln>
            <a:noFill/>
          </a:ln>
        </p:spPr>
      </p:pic>
      <p:pic>
        <p:nvPicPr>
          <p:cNvPr id="169" name="Google Shape;169;p27"/>
          <p:cNvPicPr preferRelativeResize="0"/>
          <p:nvPr/>
        </p:nvPicPr>
        <p:blipFill>
          <a:blip r:embed="rId7">
            <a:alphaModFix/>
          </a:blip>
          <a:stretch>
            <a:fillRect/>
          </a:stretch>
        </p:blipFill>
        <p:spPr>
          <a:xfrm>
            <a:off x="5711700" y="632230"/>
            <a:ext cx="3432300" cy="4229468"/>
          </a:xfrm>
          <a:prstGeom prst="rect">
            <a:avLst/>
          </a:prstGeom>
          <a:noFill/>
          <a:ln>
            <a:noFill/>
          </a:ln>
        </p:spPr>
      </p:pic>
      <p:pic>
        <p:nvPicPr>
          <p:cNvPr id="170" name="Google Shape;170;p27"/>
          <p:cNvPicPr preferRelativeResize="0"/>
          <p:nvPr/>
        </p:nvPicPr>
        <p:blipFill>
          <a:blip r:embed="rId8">
            <a:alphaModFix/>
          </a:blip>
          <a:stretch>
            <a:fillRect/>
          </a:stretch>
        </p:blipFill>
        <p:spPr>
          <a:xfrm>
            <a:off x="4315650" y="0"/>
            <a:ext cx="4828349" cy="3304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pic>
        <p:nvPicPr>
          <p:cNvPr id="175" name="Google Shape;175;p28" title="Talley Beatty.mp4">
            <a:hlinkClick r:id="rId3"/>
          </p:cNvPr>
          <p:cNvPicPr preferRelativeResize="0"/>
          <p:nvPr/>
        </p:nvPicPr>
        <p:blipFill>
          <a:blip r:embed="rId4">
            <a:alphaModFix/>
          </a:blip>
          <a:stretch>
            <a:fillRect/>
          </a:stretch>
        </p:blipFill>
        <p:spPr>
          <a:xfrm>
            <a:off x="0" y="0"/>
            <a:ext cx="4572000" cy="3429000"/>
          </a:xfrm>
          <a:prstGeom prst="rect">
            <a:avLst/>
          </a:prstGeom>
          <a:noFill/>
          <a:ln>
            <a:noFill/>
          </a:ln>
        </p:spPr>
      </p:pic>
      <p:pic>
        <p:nvPicPr>
          <p:cNvPr id="176" name="Google Shape;176;p28"/>
          <p:cNvPicPr preferRelativeResize="0"/>
          <p:nvPr/>
        </p:nvPicPr>
        <p:blipFill>
          <a:blip r:embed="rId5">
            <a:alphaModFix/>
          </a:blip>
          <a:stretch>
            <a:fillRect/>
          </a:stretch>
        </p:blipFill>
        <p:spPr>
          <a:xfrm>
            <a:off x="4358663" y="3428988"/>
            <a:ext cx="4867275" cy="1647825"/>
          </a:xfrm>
          <a:prstGeom prst="rect">
            <a:avLst/>
          </a:prstGeom>
          <a:noFill/>
          <a:ln>
            <a:noFill/>
          </a:ln>
        </p:spPr>
      </p:pic>
      <p:pic>
        <p:nvPicPr>
          <p:cNvPr id="177" name="Google Shape;177;p28"/>
          <p:cNvPicPr preferRelativeResize="0"/>
          <p:nvPr/>
        </p:nvPicPr>
        <p:blipFill>
          <a:blip r:embed="rId6">
            <a:alphaModFix/>
          </a:blip>
          <a:stretch>
            <a:fillRect/>
          </a:stretch>
        </p:blipFill>
        <p:spPr>
          <a:xfrm>
            <a:off x="5527141" y="-42425"/>
            <a:ext cx="2703184" cy="34714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490250" y="526350"/>
            <a:ext cx="57975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600"/>
              <a:t>Segregated histories?</a:t>
            </a:r>
            <a:endParaRPr sz="46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0" y="61175"/>
            <a:ext cx="8832300" cy="212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aleway"/>
                <a:ea typeface="Raleway"/>
                <a:cs typeface="Raleway"/>
                <a:sym typeface="Raleway"/>
              </a:rPr>
              <a:t>New Negro </a:t>
            </a:r>
            <a:endParaRPr>
              <a:latin typeface="Raleway"/>
              <a:ea typeface="Raleway"/>
              <a:cs typeface="Raleway"/>
              <a:sym typeface="Raleway"/>
            </a:endParaRPr>
          </a:p>
          <a:p>
            <a:pPr indent="0" lvl="0" marL="0" rtl="0" algn="l">
              <a:spcBef>
                <a:spcPts val="0"/>
              </a:spcBef>
              <a:spcAft>
                <a:spcPts val="0"/>
              </a:spcAft>
              <a:buNone/>
            </a:pPr>
            <a:r>
              <a:rPr lang="en">
                <a:latin typeface="Raleway"/>
                <a:ea typeface="Raleway"/>
                <a:cs typeface="Raleway"/>
                <a:sym typeface="Raleway"/>
              </a:rPr>
              <a:t>Art Theatre </a:t>
            </a:r>
            <a:endParaRPr>
              <a:latin typeface="Raleway"/>
              <a:ea typeface="Raleway"/>
              <a:cs typeface="Raleway"/>
              <a:sym typeface="Raleway"/>
            </a:endParaRPr>
          </a:p>
          <a:p>
            <a:pPr indent="0" lvl="0" marL="0" rtl="0" algn="l">
              <a:spcBef>
                <a:spcPts val="0"/>
              </a:spcBef>
              <a:spcAft>
                <a:spcPts val="0"/>
              </a:spcAft>
              <a:buNone/>
            </a:pPr>
            <a:r>
              <a:rPr lang="en">
                <a:latin typeface="Raleway"/>
                <a:ea typeface="Raleway"/>
                <a:cs typeface="Raleway"/>
                <a:sym typeface="Raleway"/>
              </a:rPr>
              <a:t>Dance </a:t>
            </a:r>
            <a:endParaRPr>
              <a:latin typeface="Raleway"/>
              <a:ea typeface="Raleway"/>
              <a:cs typeface="Raleway"/>
              <a:sym typeface="Raleway"/>
            </a:endParaRPr>
          </a:p>
        </p:txBody>
      </p:sp>
      <p:sp>
        <p:nvSpPr>
          <p:cNvPr id="71" name="Google Shape;71;p15"/>
          <p:cNvSpPr txBox="1"/>
          <p:nvPr>
            <p:ph idx="1" type="body"/>
          </p:nvPr>
        </p:nvSpPr>
        <p:spPr>
          <a:xfrm>
            <a:off x="0" y="1225225"/>
            <a:ext cx="8832300" cy="352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latin typeface="Corbel"/>
              <a:ea typeface="Corbel"/>
              <a:cs typeface="Corbel"/>
              <a:sym typeface="Corbel"/>
            </a:endParaRPr>
          </a:p>
          <a:p>
            <a:pPr indent="0" lvl="0" marL="0" rtl="0" algn="l">
              <a:spcBef>
                <a:spcPts val="1600"/>
              </a:spcBef>
              <a:spcAft>
                <a:spcPts val="1600"/>
              </a:spcAft>
              <a:buNone/>
            </a:pPr>
            <a:r>
              <a:rPr lang="en" u="sng">
                <a:solidFill>
                  <a:schemeClr val="hlink"/>
                </a:solidFill>
                <a:latin typeface="Corbel"/>
                <a:ea typeface="Corbel"/>
                <a:cs typeface="Corbel"/>
                <a:sym typeface="Corbel"/>
                <a:hlinkClick r:id="rId3"/>
              </a:rPr>
              <a:t>https://www.thirteen.org/freetodance/timeline/timeline3.html</a:t>
            </a:r>
            <a:endParaRPr>
              <a:latin typeface="Corbel"/>
              <a:ea typeface="Corbel"/>
              <a:cs typeface="Corbel"/>
              <a:sym typeface="Corbel"/>
            </a:endParaRPr>
          </a:p>
        </p:txBody>
      </p:sp>
      <p:pic>
        <p:nvPicPr>
          <p:cNvPr id="72" name="Google Shape;72;p15"/>
          <p:cNvPicPr preferRelativeResize="0"/>
          <p:nvPr/>
        </p:nvPicPr>
        <p:blipFill>
          <a:blip r:embed="rId4">
            <a:alphaModFix/>
          </a:blip>
          <a:stretch>
            <a:fillRect/>
          </a:stretch>
        </p:blipFill>
        <p:spPr>
          <a:xfrm>
            <a:off x="2221700" y="0"/>
            <a:ext cx="6922300" cy="4462100"/>
          </a:xfrm>
          <a:prstGeom prst="rect">
            <a:avLst/>
          </a:prstGeom>
          <a:noFill/>
          <a:ln>
            <a:noFill/>
          </a:ln>
        </p:spPr>
      </p:pic>
      <p:pic>
        <p:nvPicPr>
          <p:cNvPr id="73" name="Google Shape;73;p15"/>
          <p:cNvPicPr preferRelativeResize="0"/>
          <p:nvPr/>
        </p:nvPicPr>
        <p:blipFill>
          <a:blip r:embed="rId5">
            <a:alphaModFix/>
          </a:blip>
          <a:stretch>
            <a:fillRect/>
          </a:stretch>
        </p:blipFill>
        <p:spPr>
          <a:xfrm>
            <a:off x="1" y="2073875"/>
            <a:ext cx="2312025" cy="23158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79" name="Google Shape;79;p16"/>
          <p:cNvPicPr preferRelativeResize="0"/>
          <p:nvPr/>
        </p:nvPicPr>
        <p:blipFill>
          <a:blip r:embed="rId3">
            <a:alphaModFix/>
          </a:blip>
          <a:stretch>
            <a:fillRect/>
          </a:stretch>
        </p:blipFill>
        <p:spPr>
          <a:xfrm>
            <a:off x="3003000" y="164150"/>
            <a:ext cx="6140999" cy="2990225"/>
          </a:xfrm>
          <a:prstGeom prst="rect">
            <a:avLst/>
          </a:prstGeom>
          <a:noFill/>
          <a:ln>
            <a:noFill/>
          </a:ln>
        </p:spPr>
      </p:pic>
      <p:pic>
        <p:nvPicPr>
          <p:cNvPr descr="Available on Itunes! Watch the full version dance history video here:&#10;https://itunes.apple.com/us/movie/dancetime-new-dance-group/id711356949&#10;&#10;Available on DVD! Purchase DVD at our online store:&#10;http://dancetimepublications.com/products/the-new-dance-group-gala-historical-concert/&#10;&#10;Retrospective of dances from Modern Dance pioneers such as Mary Anthony, Sophie, Malsow, Donald McKayle, Daniel Nagrin, Pearl Primus, Anna Sokolov and Charles Weidman. Dancetime Titles are now available on iTunes: http://georiot.co/dancetimeyt" id="80" name="Google Shape;80;p16" title="The New Dance Group Gala Historical Concert: Dances from 1930s-1970s">
            <a:hlinkClick r:id="rId4"/>
          </p:cNvPr>
          <p:cNvPicPr preferRelativeResize="0"/>
          <p:nvPr/>
        </p:nvPicPr>
        <p:blipFill>
          <a:blip r:embed="rId5">
            <a:alphaModFix/>
          </a:blip>
          <a:stretch>
            <a:fillRect/>
          </a:stretch>
        </p:blipFill>
        <p:spPr>
          <a:xfrm>
            <a:off x="0" y="0"/>
            <a:ext cx="3003000" cy="2252250"/>
          </a:xfrm>
          <a:prstGeom prst="rect">
            <a:avLst/>
          </a:prstGeom>
          <a:noFill/>
          <a:ln>
            <a:noFill/>
          </a:ln>
        </p:spPr>
      </p:pic>
      <p:sp>
        <p:nvSpPr>
          <p:cNvPr id="81" name="Google Shape;81;p16"/>
          <p:cNvSpPr txBox="1"/>
          <p:nvPr/>
        </p:nvSpPr>
        <p:spPr>
          <a:xfrm>
            <a:off x="3205350" y="3690275"/>
            <a:ext cx="5546700" cy="115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latin typeface="Raleway"/>
                <a:ea typeface="Raleway"/>
                <a:cs typeface="Raleway"/>
                <a:sym typeface="Raleway"/>
              </a:rPr>
              <a:t>New Dance Group... </a:t>
            </a:r>
            <a:endParaRPr sz="2600">
              <a:latin typeface="Raleway"/>
              <a:ea typeface="Raleway"/>
              <a:cs typeface="Raleway"/>
              <a:sym typeface="Raleway"/>
            </a:endParaRPr>
          </a:p>
          <a:p>
            <a:pPr indent="0" lvl="0" marL="2743200" rtl="0" algn="l">
              <a:spcBef>
                <a:spcPts val="0"/>
              </a:spcBef>
              <a:spcAft>
                <a:spcPts val="0"/>
              </a:spcAft>
              <a:buNone/>
            </a:pPr>
            <a:r>
              <a:rPr lang="en" sz="2600">
                <a:latin typeface="Raleway"/>
                <a:ea typeface="Raleway"/>
                <a:cs typeface="Raleway"/>
                <a:sym typeface="Raleway"/>
              </a:rPr>
              <a:t>and its Lineages </a:t>
            </a:r>
            <a:endParaRPr sz="2600">
              <a:latin typeface="Raleway"/>
              <a:ea typeface="Raleway"/>
              <a:cs typeface="Raleway"/>
              <a:sym typeface="Raleway"/>
            </a:endParaRPr>
          </a:p>
        </p:txBody>
      </p:sp>
      <p:pic>
        <p:nvPicPr>
          <p:cNvPr descr="&quot;Jane Dudley&quot; &quot;Library of Congress&quot; &quot;great depression&quot; propaganda &quot;new dance group&quot;&quot;Time Is Money&quot;" id="82" name="Google Shape;82;p16" title="Politics And The Dancing Body">
            <a:hlinkClick r:id="rId6"/>
          </p:cNvPr>
          <p:cNvPicPr preferRelativeResize="0"/>
          <p:nvPr/>
        </p:nvPicPr>
        <p:blipFill>
          <a:blip r:embed="rId7">
            <a:alphaModFix/>
          </a:blip>
          <a:stretch>
            <a:fillRect/>
          </a:stretch>
        </p:blipFill>
        <p:spPr>
          <a:xfrm>
            <a:off x="-42425" y="2557312"/>
            <a:ext cx="3045425" cy="228406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pic>
        <p:nvPicPr>
          <p:cNvPr descr="More information about Pearl Primus:&#10;http://to.pbs.org/z9tLdY&#10;http://nyti.ms/QK6ySb&#10;&#10;**Specially made for Dr. Fischer's &quot;Anthropology of Blackness&quot; Course @ San Francisco State University**&#10;&#10;Created by Angelo Vivo" id="87" name="Google Shape;87;p17" title="Pearl Primus - Anthropologist, Dancer, and Pioneer">
            <a:hlinkClick r:id="rId3"/>
          </p:cNvPr>
          <p:cNvPicPr preferRelativeResize="0"/>
          <p:nvPr/>
        </p:nvPicPr>
        <p:blipFill>
          <a:blip r:embed="rId4">
            <a:alphaModFix/>
          </a:blip>
          <a:stretch>
            <a:fillRect/>
          </a:stretch>
        </p:blipFill>
        <p:spPr>
          <a:xfrm>
            <a:off x="5904200" y="0"/>
            <a:ext cx="3239800" cy="2429855"/>
          </a:xfrm>
          <a:prstGeom prst="rect">
            <a:avLst/>
          </a:prstGeom>
          <a:noFill/>
          <a:ln>
            <a:noFill/>
          </a:ln>
        </p:spPr>
      </p:pic>
      <p:pic>
        <p:nvPicPr>
          <p:cNvPr id="88" name="Google Shape;88;p17" title="Pearl Primus solo tabanka teach">
            <a:hlinkClick r:id="rId5"/>
          </p:cNvPr>
          <p:cNvPicPr preferRelativeResize="0"/>
          <p:nvPr/>
        </p:nvPicPr>
        <p:blipFill>
          <a:blip r:embed="rId6">
            <a:alphaModFix/>
          </a:blip>
          <a:stretch>
            <a:fillRect/>
          </a:stretch>
        </p:blipFill>
        <p:spPr>
          <a:xfrm>
            <a:off x="5904200" y="2713650"/>
            <a:ext cx="3239800" cy="2429850"/>
          </a:xfrm>
          <a:prstGeom prst="rect">
            <a:avLst/>
          </a:prstGeom>
          <a:noFill/>
          <a:ln>
            <a:noFill/>
          </a:ln>
        </p:spPr>
      </p:pic>
      <p:pic>
        <p:nvPicPr>
          <p:cNvPr id="89" name="Google Shape;89;p17"/>
          <p:cNvPicPr preferRelativeResize="0"/>
          <p:nvPr/>
        </p:nvPicPr>
        <p:blipFill>
          <a:blip r:embed="rId7">
            <a:alphaModFix/>
          </a:blip>
          <a:stretch>
            <a:fillRect/>
          </a:stretch>
        </p:blipFill>
        <p:spPr>
          <a:xfrm>
            <a:off x="-10" y="-68600"/>
            <a:ext cx="4375920"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type="title"/>
          </p:nvPr>
        </p:nvSpPr>
        <p:spPr>
          <a:xfrm>
            <a:off x="52425" y="315925"/>
            <a:ext cx="8779800" cy="83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aleway"/>
                <a:ea typeface="Raleway"/>
                <a:cs typeface="Raleway"/>
                <a:sym typeface="Raleway"/>
              </a:rPr>
              <a:t>Donald McKayle (1931–2018)</a:t>
            </a:r>
            <a:endParaRPr>
              <a:latin typeface="Raleway"/>
              <a:ea typeface="Raleway"/>
              <a:cs typeface="Raleway"/>
              <a:sym typeface="Raleway"/>
            </a:endParaRPr>
          </a:p>
        </p:txBody>
      </p:sp>
      <p:sp>
        <p:nvSpPr>
          <p:cNvPr id="95" name="Google Shape;95;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96" name="Google Shape;96;p18"/>
          <p:cNvPicPr preferRelativeResize="0"/>
          <p:nvPr/>
        </p:nvPicPr>
        <p:blipFill>
          <a:blip r:embed="rId3">
            <a:alphaModFix/>
          </a:blip>
          <a:stretch>
            <a:fillRect/>
          </a:stretch>
        </p:blipFill>
        <p:spPr>
          <a:xfrm>
            <a:off x="4842297" y="0"/>
            <a:ext cx="4301707" cy="5143500"/>
          </a:xfrm>
          <a:prstGeom prst="rect">
            <a:avLst/>
          </a:prstGeom>
          <a:noFill/>
          <a:ln>
            <a:noFill/>
          </a:ln>
        </p:spPr>
      </p:pic>
      <p:pic>
        <p:nvPicPr>
          <p:cNvPr descr=" " id="97" name="Google Shape;97;p18" title="Rainbow Round My Shoulder - Donald McKayle">
            <a:hlinkClick r:id="rId4"/>
          </p:cNvPr>
          <p:cNvPicPr preferRelativeResize="0"/>
          <p:nvPr/>
        </p:nvPicPr>
        <p:blipFill>
          <a:blip r:embed="rId5">
            <a:alphaModFix/>
          </a:blip>
          <a:stretch>
            <a:fillRect/>
          </a:stretch>
        </p:blipFill>
        <p:spPr>
          <a:xfrm>
            <a:off x="0" y="1187725"/>
            <a:ext cx="4842300" cy="36317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id="102" name="Google Shape;102;p19"/>
          <p:cNvPicPr preferRelativeResize="0"/>
          <p:nvPr/>
        </p:nvPicPr>
        <p:blipFill>
          <a:blip r:embed="rId3">
            <a:alphaModFix/>
          </a:blip>
          <a:stretch>
            <a:fillRect/>
          </a:stretch>
        </p:blipFill>
        <p:spPr>
          <a:xfrm>
            <a:off x="2819400" y="0"/>
            <a:ext cx="6324600" cy="1819275"/>
          </a:xfrm>
          <a:prstGeom prst="rect">
            <a:avLst/>
          </a:prstGeom>
          <a:noFill/>
          <a:ln>
            <a:noFill/>
          </a:ln>
        </p:spPr>
      </p:pic>
      <p:pic>
        <p:nvPicPr>
          <p:cNvPr id="103" name="Google Shape;103;p19"/>
          <p:cNvPicPr preferRelativeResize="0"/>
          <p:nvPr/>
        </p:nvPicPr>
        <p:blipFill>
          <a:blip r:embed="rId4">
            <a:alphaModFix/>
          </a:blip>
          <a:stretch>
            <a:fillRect/>
          </a:stretch>
        </p:blipFill>
        <p:spPr>
          <a:xfrm>
            <a:off x="0" y="0"/>
            <a:ext cx="2514600" cy="3872794"/>
          </a:xfrm>
          <a:prstGeom prst="rect">
            <a:avLst/>
          </a:prstGeom>
          <a:noFill/>
          <a:ln>
            <a:noFill/>
          </a:ln>
        </p:spPr>
      </p:pic>
      <p:pic>
        <p:nvPicPr>
          <p:cNvPr id="104" name="Google Shape;104;p19" title="Donald McKayle.mp4">
            <a:hlinkClick r:id="rId5"/>
          </p:cNvPr>
          <p:cNvPicPr preferRelativeResize="0"/>
          <p:nvPr/>
        </p:nvPicPr>
        <p:blipFill>
          <a:blip r:embed="rId6">
            <a:alphaModFix/>
          </a:blip>
          <a:stretch>
            <a:fillRect/>
          </a:stretch>
        </p:blipFill>
        <p:spPr>
          <a:xfrm>
            <a:off x="3919850" y="1952975"/>
            <a:ext cx="4025900" cy="30194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0"/>
          <p:cNvSpPr txBox="1"/>
          <p:nvPr>
            <p:ph type="title"/>
          </p:nvPr>
        </p:nvSpPr>
        <p:spPr>
          <a:xfrm>
            <a:off x="50650" y="307250"/>
            <a:ext cx="8731200" cy="83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900">
                <a:latin typeface="Raleway"/>
                <a:ea typeface="Raleway"/>
                <a:cs typeface="Raleway"/>
                <a:sym typeface="Raleway"/>
              </a:rPr>
              <a:t>Lester Horton (1906–1953)</a:t>
            </a:r>
            <a:endParaRPr sz="2900">
              <a:latin typeface="Raleway"/>
              <a:ea typeface="Raleway"/>
              <a:cs typeface="Raleway"/>
              <a:sym typeface="Raleway"/>
            </a:endParaRPr>
          </a:p>
        </p:txBody>
      </p:sp>
      <p:sp>
        <p:nvSpPr>
          <p:cNvPr id="110" name="Google Shape;110;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11" name="Google Shape;111;p20"/>
          <p:cNvPicPr preferRelativeResize="0"/>
          <p:nvPr/>
        </p:nvPicPr>
        <p:blipFill>
          <a:blip r:embed="rId3">
            <a:alphaModFix/>
          </a:blip>
          <a:stretch>
            <a:fillRect/>
          </a:stretch>
        </p:blipFill>
        <p:spPr>
          <a:xfrm>
            <a:off x="4622645" y="-72075"/>
            <a:ext cx="4521361" cy="5143500"/>
          </a:xfrm>
          <a:prstGeom prst="rect">
            <a:avLst/>
          </a:prstGeom>
          <a:noFill/>
          <a:ln>
            <a:noFill/>
          </a:ln>
        </p:spPr>
      </p:pic>
      <p:pic>
        <p:nvPicPr>
          <p:cNvPr descr="This dance is notated in Labanotation.  If you are interested in this dance for performance, educational, or research purposes, please visit the Dance Notation Bureau's (DNB) Notated Theatrical Dances Catalog at &#10;&#10;http://dancenotation.org/catalog/EditDanceDetails.aspx?DanceID=227&#10;&#10;For staging, educational, and research purposes, please email library@dancenotation.org" id="112" name="Google Shape;112;p20" title="DNB -- The Beloved (1948) by Lester Horton">
            <a:hlinkClick r:id="rId4"/>
          </p:cNvPr>
          <p:cNvPicPr preferRelativeResize="0"/>
          <p:nvPr/>
        </p:nvPicPr>
        <p:blipFill>
          <a:blip r:embed="rId5">
            <a:alphaModFix/>
          </a:blip>
          <a:stretch>
            <a:fillRect/>
          </a:stretch>
        </p:blipFill>
        <p:spPr>
          <a:xfrm>
            <a:off x="50650" y="1225225"/>
            <a:ext cx="4572000" cy="3429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aleway"/>
                <a:ea typeface="Raleway"/>
                <a:cs typeface="Raleway"/>
                <a:sym typeface="Raleway"/>
              </a:rPr>
              <a:t>Alvin Ailey (1931–1989) </a:t>
            </a:r>
            <a:endParaRPr>
              <a:latin typeface="Raleway"/>
              <a:ea typeface="Raleway"/>
              <a:cs typeface="Raleway"/>
              <a:sym typeface="Raleway"/>
            </a:endParaRPr>
          </a:p>
        </p:txBody>
      </p:sp>
      <p:sp>
        <p:nvSpPr>
          <p:cNvPr id="118" name="Google Shape;118;p21"/>
          <p:cNvSpPr txBox="1"/>
          <p:nvPr>
            <p:ph idx="1" type="body"/>
          </p:nvPr>
        </p:nvSpPr>
        <p:spPr>
          <a:xfrm>
            <a:off x="0" y="1147225"/>
            <a:ext cx="8832300" cy="3432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100" u="sng">
                <a:solidFill>
                  <a:schemeClr val="hlink"/>
                </a:solidFill>
                <a:latin typeface="Arial"/>
                <a:ea typeface="Arial"/>
                <a:cs typeface="Arial"/>
                <a:sym typeface="Arial"/>
                <a:hlinkClick r:id="rId3"/>
              </a:rPr>
              <a:t>Alvin Ailey: A History </a:t>
            </a:r>
            <a:endParaRPr/>
          </a:p>
        </p:txBody>
      </p:sp>
      <p:pic>
        <p:nvPicPr>
          <p:cNvPr id="119" name="Google Shape;119;p21"/>
          <p:cNvPicPr preferRelativeResize="0"/>
          <p:nvPr/>
        </p:nvPicPr>
        <p:blipFill>
          <a:blip r:embed="rId4">
            <a:alphaModFix/>
          </a:blip>
          <a:stretch>
            <a:fillRect/>
          </a:stretch>
        </p:blipFill>
        <p:spPr>
          <a:xfrm>
            <a:off x="4606903" y="0"/>
            <a:ext cx="4537093" cy="5143500"/>
          </a:xfrm>
          <a:prstGeom prst="rect">
            <a:avLst/>
          </a:prstGeom>
          <a:noFill/>
          <a:ln>
            <a:noFill/>
          </a:ln>
        </p:spPr>
      </p:pic>
      <p:pic>
        <p:nvPicPr>
          <p:cNvPr descr="Alvin Ailey said that one of America’s richest treasures was the cultural heritage of the African-American - ”sometimes sorrowful, sometimes jubilant, but always hopeful.” This enduring classic is a tribute to that heritage and to Ailey’s genius. Using African-American traditional spirituals, this suite fervently explores the places of deepest grief and holiest joy in the soul.&#10;&#10;All performances of Revelations are permanently endowed by a generous gift from Donald L. Jonas in celebration of the birthday of his wife, Barbara, and her deep commitment to Alvin Ailey American Dance Theater." id="120" name="Google Shape;120;p21" title="'Revelations' by Alvin Ailey">
            <a:hlinkClick r:id="rId5"/>
          </p:cNvPr>
          <p:cNvPicPr preferRelativeResize="0"/>
          <p:nvPr/>
        </p:nvPicPr>
        <p:blipFill>
          <a:blip r:embed="rId6">
            <a:alphaModFix/>
          </a:blip>
          <a:stretch>
            <a:fillRect/>
          </a:stretch>
        </p:blipFill>
        <p:spPr>
          <a:xfrm>
            <a:off x="0" y="1577200"/>
            <a:ext cx="4572000" cy="3429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