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media/image6.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23" r:id="rId3"/>
    <p:sldId id="324" r:id="rId4"/>
    <p:sldId id="330" r:id="rId5"/>
    <p:sldId id="334" r:id="rId6"/>
    <p:sldId id="333" r:id="rId7"/>
    <p:sldId id="344" r:id="rId8"/>
    <p:sldId id="355" r:id="rId9"/>
    <p:sldId id="356" r:id="rId10"/>
    <p:sldId id="345" r:id="rId11"/>
    <p:sldId id="346" r:id="rId12"/>
    <p:sldId id="341" r:id="rId13"/>
    <p:sldId id="336" r:id="rId14"/>
    <p:sldId id="284" r:id="rId15"/>
    <p:sldId id="287" r:id="rId16"/>
    <p:sldId id="326" r:id="rId17"/>
    <p:sldId id="354" r:id="rId18"/>
    <p:sldId id="327" r:id="rId19"/>
    <p:sldId id="325" r:id="rId20"/>
    <p:sldId id="328" r:id="rId21"/>
    <p:sldId id="293" r:id="rId22"/>
    <p:sldId id="342" r:id="rId23"/>
    <p:sldId id="329" r:id="rId24"/>
    <p:sldId id="331" r:id="rId25"/>
    <p:sldId id="347" r:id="rId26"/>
    <p:sldId id="348" r:id="rId27"/>
    <p:sldId id="343" r:id="rId28"/>
    <p:sldId id="349" r:id="rId29"/>
    <p:sldId id="350" r:id="rId30"/>
    <p:sldId id="351" r:id="rId31"/>
    <p:sldId id="352" r:id="rId32"/>
    <p:sldId id="353" r:id="rId33"/>
    <p:sldId id="337" r:id="rId34"/>
    <p:sldId id="338" r:id="rId35"/>
    <p:sldId id="339" r:id="rId36"/>
    <p:sldId id="340" r:id="rId37"/>
    <p:sldId id="335" r:id="rId38"/>
    <p:sldId id="332" r:id="rId39"/>
    <p:sldId id="322" r:id="rId40"/>
  </p:sldIdLst>
  <p:sldSz cx="12192000" cy="6858000"/>
  <p:notesSz cx="12192000" cy="6858000"/>
  <p:defaultTextStyle>
    <a:defPPr>
      <a:defRPr lang="en-US"/>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12" y="-904"/>
      </p:cViewPr>
      <p:guideLst>
        <p:guide orient="horz" pos="2880"/>
        <p:guide pos="2160"/>
      </p:guideLst>
    </p:cSldViewPr>
  </p:slideViewPr>
  <p:notesTextViewPr>
    <p:cViewPr>
      <p:scale>
        <a:sx n="100" d="100"/>
        <a:sy n="100" d="100"/>
      </p:scale>
      <p:origin x="0" y="0"/>
    </p:cViewPr>
  </p:notesTextViewPr>
  <p:sorterViewPr>
    <p:cViewPr>
      <p:scale>
        <a:sx n="72" d="100"/>
        <a:sy n="72" d="100"/>
      </p:scale>
      <p:origin x="0" y="37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2900"/>
          </a:xfrm>
          <a:prstGeom prst="rect">
            <a:avLst/>
          </a:prstGeom>
        </p:spPr>
        <p:txBody>
          <a:bodyPr vert="horz" lIns="91440" tIns="45720" rIns="91440" bIns="45720" rtlCol="0"/>
          <a:lstStyle>
            <a:lvl1pPr algn="r">
              <a:defRPr sz="1200"/>
            </a:lvl1pPr>
          </a:lstStyle>
          <a:p>
            <a:fld id="{EA668DDA-BFF5-2149-BC13-4BBEB3C4F051}" type="datetimeFigureOut">
              <a:t>10/26/20</a:t>
            </a:fld>
            <a:endParaRPr lang="en-US"/>
          </a:p>
        </p:txBody>
      </p:sp>
      <p:sp>
        <p:nvSpPr>
          <p:cNvPr id="4" name="Slide Image Placeholder 3"/>
          <p:cNvSpPr>
            <a:spLocks noGrp="1" noRot="1" noChangeAspect="1"/>
          </p:cNvSpPr>
          <p:nvPr>
            <p:ph type="sldImg" idx="2"/>
          </p:nvPr>
        </p:nvSpPr>
        <p:spPr>
          <a:xfrm>
            <a:off x="3810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257550"/>
            <a:ext cx="97536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2900"/>
          </a:xfrm>
          <a:prstGeom prst="rect">
            <a:avLst/>
          </a:prstGeom>
        </p:spPr>
        <p:txBody>
          <a:bodyPr vert="horz" lIns="91440" tIns="45720" rIns="91440" bIns="45720" rtlCol="0" anchor="b"/>
          <a:lstStyle>
            <a:lvl1pPr algn="r">
              <a:defRPr sz="1200"/>
            </a:lvl1pPr>
          </a:lstStyle>
          <a:p>
            <a:fld id="{E5D2B211-9C19-F149-B31C-9FC1A6518FBA}" type="slidenum">
              <a:t>‹#›</a:t>
            </a:fld>
            <a:endParaRPr lang="en-US"/>
          </a:p>
        </p:txBody>
      </p:sp>
    </p:spTree>
    <p:extLst>
      <p:ext uri="{BB962C8B-B14F-4D97-AF65-F5344CB8AC3E}">
        <p14:creationId xmlns:p14="http://schemas.microsoft.com/office/powerpoint/2010/main" val="3401356402"/>
      </p:ext>
    </p:extLst>
  </p:cSld>
  <p:clrMap bg1="lt1" tx1="dk1" bg2="lt2" tx2="dk2" accent1="accent1" accent2="accent2" accent3="accent3" accent4="accent4" accent5="accent5" accent6="accent6" hlink="hlink" folHlink="folHlink"/>
  <p:notesStyle>
    <a:lvl1pPr marL="0" algn="l" defTabSz="457189" rtl="0" eaLnBrk="1" latinLnBrk="0" hangingPunct="1">
      <a:defRPr sz="1200" kern="1200">
        <a:solidFill>
          <a:schemeClr val="tx1"/>
        </a:solidFill>
        <a:latin typeface="+mn-lt"/>
        <a:ea typeface="+mn-ea"/>
        <a:cs typeface="+mn-cs"/>
      </a:defRPr>
    </a:lvl1pPr>
    <a:lvl2pPr marL="457189" algn="l" defTabSz="457189" rtl="0" eaLnBrk="1" latinLnBrk="0" hangingPunct="1">
      <a:defRPr sz="1200" kern="1200">
        <a:solidFill>
          <a:schemeClr val="tx1"/>
        </a:solidFill>
        <a:latin typeface="+mn-lt"/>
        <a:ea typeface="+mn-ea"/>
        <a:cs typeface="+mn-cs"/>
      </a:defRPr>
    </a:lvl2pPr>
    <a:lvl3pPr marL="914377" algn="l" defTabSz="457189" rtl="0" eaLnBrk="1" latinLnBrk="0" hangingPunct="1">
      <a:defRPr sz="1200" kern="1200">
        <a:solidFill>
          <a:schemeClr val="tx1"/>
        </a:solidFill>
        <a:latin typeface="+mn-lt"/>
        <a:ea typeface="+mn-ea"/>
        <a:cs typeface="+mn-cs"/>
      </a:defRPr>
    </a:lvl3pPr>
    <a:lvl4pPr marL="1371566" algn="l" defTabSz="457189" rtl="0" eaLnBrk="1" latinLnBrk="0" hangingPunct="1">
      <a:defRPr sz="1200" kern="1200">
        <a:solidFill>
          <a:schemeClr val="tx1"/>
        </a:solidFill>
        <a:latin typeface="+mn-lt"/>
        <a:ea typeface="+mn-ea"/>
        <a:cs typeface="+mn-cs"/>
      </a:defRPr>
    </a:lvl4pPr>
    <a:lvl5pPr marL="1828754" algn="l" defTabSz="457189" rtl="0" eaLnBrk="1" latinLnBrk="0" hangingPunct="1">
      <a:defRPr sz="1200" kern="1200">
        <a:solidFill>
          <a:schemeClr val="tx1"/>
        </a:solidFill>
        <a:latin typeface="+mn-lt"/>
        <a:ea typeface="+mn-ea"/>
        <a:cs typeface="+mn-cs"/>
      </a:defRPr>
    </a:lvl5pPr>
    <a:lvl6pPr marL="2285943" algn="l" defTabSz="457189" rtl="0" eaLnBrk="1" latinLnBrk="0" hangingPunct="1">
      <a:defRPr sz="1200" kern="1200">
        <a:solidFill>
          <a:schemeClr val="tx1"/>
        </a:solidFill>
        <a:latin typeface="+mn-lt"/>
        <a:ea typeface="+mn-ea"/>
        <a:cs typeface="+mn-cs"/>
      </a:defRPr>
    </a:lvl6pPr>
    <a:lvl7pPr marL="2743131"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738664"/>
          </a:xfrm>
          <a:prstGeom prst="rect">
            <a:avLst/>
          </a:prstGeom>
        </p:spPr>
        <p:txBody>
          <a:bodyPr wrap="square" lIns="0" tIns="0" rIns="0" bIns="0">
            <a:spAutoFit/>
          </a:bodyPr>
          <a:lstStyle>
            <a:lvl1pPr>
              <a:defRPr u="none"/>
            </a:lvl1pPr>
          </a:lstStyle>
          <a:p>
            <a:endParaRPr/>
          </a:p>
        </p:txBody>
      </p:sp>
      <p:sp>
        <p:nvSpPr>
          <p:cNvPr id="3" name="Holder 3"/>
          <p:cNvSpPr>
            <a:spLocks noGrp="1"/>
          </p:cNvSpPr>
          <p:nvPr>
            <p:ph type="subTitle" idx="4"/>
          </p:nvPr>
        </p:nvSpPr>
        <p:spPr>
          <a:xfrm>
            <a:off x="1828800" y="3840480"/>
            <a:ext cx="8534400" cy="123110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56311" y="697865"/>
            <a:ext cx="10679379" cy="738664"/>
          </a:xfrm>
        </p:spPr>
        <p:txBody>
          <a:bodyPr lIns="0" tIns="0" rIns="0" bIns="0"/>
          <a:lstStyle>
            <a:lvl1pPr>
              <a:defRPr sz="4800" b="0" i="0" u="none">
                <a:solidFill>
                  <a:srgbClr val="404040"/>
                </a:solidFill>
                <a:latin typeface="Avenir Book"/>
                <a:cs typeface="Avenir Book"/>
              </a:defRPr>
            </a:lvl1pPr>
          </a:lstStyle>
          <a:p>
            <a:endParaRPr/>
          </a:p>
        </p:txBody>
      </p:sp>
      <p:sp>
        <p:nvSpPr>
          <p:cNvPr id="3" name="Holder 3"/>
          <p:cNvSpPr>
            <a:spLocks noGrp="1"/>
          </p:cNvSpPr>
          <p:nvPr>
            <p:ph type="body" idx="1"/>
          </p:nvPr>
        </p:nvSpPr>
        <p:spPr>
          <a:xfrm>
            <a:off x="1781681" y="1891537"/>
            <a:ext cx="8628635" cy="1231107"/>
          </a:xfrm>
        </p:spPr>
        <p:txBody>
          <a:bodyPr lIns="0" tIns="0" rIns="0" bIns="0"/>
          <a:lstStyle>
            <a:lvl1pPr>
              <a:defRPr sz="8000" b="0" i="0">
                <a:solidFill>
                  <a:srgbClr val="252525"/>
                </a:solidFill>
                <a:latin typeface="Avenir Book"/>
                <a:cs typeface="Avenir Boo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D1D9E0"/>
          </a:solidFill>
        </p:spPr>
        <p:txBody>
          <a:bodyPr wrap="square" lIns="0" tIns="0" rIns="0" bIns="0" rtlCol="0"/>
          <a:lstStyle/>
          <a:p>
            <a:endParaRPr/>
          </a:p>
        </p:txBody>
      </p:sp>
      <p:sp>
        <p:nvSpPr>
          <p:cNvPr id="17" name="bk object 17"/>
          <p:cNvSpPr/>
          <p:nvPr/>
        </p:nvSpPr>
        <p:spPr>
          <a:xfrm>
            <a:off x="0" y="6400799"/>
            <a:ext cx="12192000" cy="457200"/>
          </a:xfrm>
          <a:custGeom>
            <a:avLst/>
            <a:gdLst/>
            <a:ahLst/>
            <a:cxnLst/>
            <a:rect l="l" t="t" r="r" b="b"/>
            <a:pathLst>
              <a:path w="12192000" h="457200">
                <a:moveTo>
                  <a:pt x="0" y="457199"/>
                </a:moveTo>
                <a:lnTo>
                  <a:pt x="12192000" y="457199"/>
                </a:lnTo>
                <a:lnTo>
                  <a:pt x="12192000" y="0"/>
                </a:lnTo>
                <a:lnTo>
                  <a:pt x="0" y="0"/>
                </a:lnTo>
                <a:lnTo>
                  <a:pt x="0" y="457199"/>
                </a:lnTo>
                <a:close/>
              </a:path>
            </a:pathLst>
          </a:custGeom>
          <a:solidFill>
            <a:srgbClr val="608196"/>
          </a:solidFill>
        </p:spPr>
        <p:txBody>
          <a:bodyPr wrap="square" lIns="0" tIns="0" rIns="0" bIns="0" rtlCol="0"/>
          <a:lstStyle/>
          <a:p>
            <a:endParaRPr/>
          </a:p>
        </p:txBody>
      </p:sp>
      <p:sp>
        <p:nvSpPr>
          <p:cNvPr id="18" name="bk object 18"/>
          <p:cNvSpPr/>
          <p:nvPr/>
        </p:nvSpPr>
        <p:spPr>
          <a:xfrm>
            <a:off x="0" y="6333745"/>
            <a:ext cx="12192000" cy="67311"/>
          </a:xfrm>
          <a:custGeom>
            <a:avLst/>
            <a:gdLst/>
            <a:ahLst/>
            <a:cxnLst/>
            <a:rect l="l" t="t" r="r" b="b"/>
            <a:pathLst>
              <a:path w="12192000" h="67310">
                <a:moveTo>
                  <a:pt x="0" y="67055"/>
                </a:moveTo>
                <a:lnTo>
                  <a:pt x="12192000" y="67055"/>
                </a:lnTo>
                <a:lnTo>
                  <a:pt x="12192000" y="0"/>
                </a:lnTo>
                <a:lnTo>
                  <a:pt x="0" y="0"/>
                </a:lnTo>
                <a:lnTo>
                  <a:pt x="0" y="67055"/>
                </a:lnTo>
                <a:close/>
              </a:path>
            </a:pathLst>
          </a:custGeom>
          <a:solidFill>
            <a:srgbClr val="92A9B8"/>
          </a:solidFill>
        </p:spPr>
        <p:txBody>
          <a:bodyPr wrap="square" lIns="0" tIns="0" rIns="0" bIns="0" rtlCol="0"/>
          <a:lstStyle/>
          <a:p>
            <a:endParaRPr/>
          </a:p>
        </p:txBody>
      </p:sp>
      <p:sp>
        <p:nvSpPr>
          <p:cNvPr id="2" name="Holder 2"/>
          <p:cNvSpPr>
            <a:spLocks noGrp="1"/>
          </p:cNvSpPr>
          <p:nvPr>
            <p:ph type="title"/>
          </p:nvPr>
        </p:nvSpPr>
        <p:spPr>
          <a:xfrm>
            <a:off x="756311" y="697865"/>
            <a:ext cx="10679379" cy="738664"/>
          </a:xfrm>
        </p:spPr>
        <p:txBody>
          <a:bodyPr lIns="0" tIns="0" rIns="0" bIns="0"/>
          <a:lstStyle>
            <a:lvl1pPr>
              <a:defRPr sz="4800" b="0" i="0" u="none">
                <a:solidFill>
                  <a:srgbClr val="404040"/>
                </a:solidFill>
                <a:latin typeface="Avenir Book"/>
                <a:cs typeface="Avenir Book"/>
              </a:defRPr>
            </a:lvl1pPr>
          </a:lstStyle>
          <a:p>
            <a:endParaRPr/>
          </a:p>
        </p:txBody>
      </p:sp>
      <p:sp>
        <p:nvSpPr>
          <p:cNvPr id="3" name="Holder 3"/>
          <p:cNvSpPr>
            <a:spLocks noGrp="1"/>
          </p:cNvSpPr>
          <p:nvPr>
            <p:ph sz="half" idx="2"/>
          </p:nvPr>
        </p:nvSpPr>
        <p:spPr>
          <a:xfrm>
            <a:off x="609600" y="1577341"/>
            <a:ext cx="5303520" cy="492443"/>
          </a:xfrm>
          <a:prstGeom prst="rect">
            <a:avLst/>
          </a:prstGeom>
        </p:spPr>
        <p:txBody>
          <a:bodyPr wrap="square" lIns="0" tIns="0" rIns="0" bIns="0">
            <a:spAutoFit/>
          </a:bodyPr>
          <a:lstStyle>
            <a:lvl1pPr>
              <a:defRPr sz="3200">
                <a:latin typeface="Avenir Book"/>
                <a:cs typeface="Avenir Book"/>
              </a:defRPr>
            </a:lvl1pPr>
          </a:lstStyle>
          <a:p>
            <a:endParaRPr/>
          </a:p>
        </p:txBody>
      </p:sp>
      <p:sp>
        <p:nvSpPr>
          <p:cNvPr id="4" name="Holder 4"/>
          <p:cNvSpPr>
            <a:spLocks noGrp="1"/>
          </p:cNvSpPr>
          <p:nvPr>
            <p:ph sz="half" idx="3"/>
          </p:nvPr>
        </p:nvSpPr>
        <p:spPr>
          <a:xfrm>
            <a:off x="6278880" y="1577341"/>
            <a:ext cx="5303520" cy="492443"/>
          </a:xfrm>
          <a:prstGeom prst="rect">
            <a:avLst/>
          </a:prstGeom>
        </p:spPr>
        <p:txBody>
          <a:bodyPr wrap="square" lIns="0" tIns="0" rIns="0" bIns="0">
            <a:spAutoFit/>
          </a:bodyPr>
          <a:lstStyle>
            <a:lvl1pPr>
              <a:defRPr sz="3200">
                <a:latin typeface="Avenir Book"/>
                <a:cs typeface="Avenir Book"/>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lvl1pPr>
              <a:defRPr u="none">
                <a:latin typeface="Avenir Book"/>
                <a:cs typeface="Avenir Book"/>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1D8BD707-D9CF-40AE-B4C6-C98DA3205C09}" type="datetimeFigureOut">
              <a:rPr lang="en-US"/>
              <a:t>10/26/20</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uk-UA"/>
              <a:t>‹#›</a:t>
            </a:fld>
            <a:endParaRPr lang="uk-UA"/>
          </a:p>
        </p:txBody>
      </p:sp>
      <p:sp>
        <p:nvSpPr>
          <p:cNvPr id="6" name="Holder 3"/>
          <p:cNvSpPr>
            <a:spLocks noGrp="1"/>
          </p:cNvSpPr>
          <p:nvPr>
            <p:ph sz="half" idx="2"/>
          </p:nvPr>
        </p:nvSpPr>
        <p:spPr>
          <a:xfrm>
            <a:off x="609600" y="1577341"/>
            <a:ext cx="10972800" cy="492443"/>
          </a:xfrm>
          <a:prstGeom prst="rect">
            <a:avLst/>
          </a:prstGeom>
        </p:spPr>
        <p:txBody>
          <a:bodyPr wrap="square" lIns="0" tIns="0" rIns="0" bIns="0">
            <a:spAutoFit/>
          </a:bodyPr>
          <a:lstStyle>
            <a:lvl1pPr>
              <a:defRPr sz="3200">
                <a:latin typeface="Avenir Book"/>
                <a:cs typeface="Avenir Book"/>
              </a:defRPr>
            </a:lvl1pPr>
          </a:lstStyle>
          <a:p>
            <a:endParaRPr/>
          </a:p>
        </p:txBody>
      </p:sp>
    </p:spTree>
    <p:extLst>
      <p:ext uri="{BB962C8B-B14F-4D97-AF65-F5344CB8AC3E}">
        <p14:creationId xmlns:p14="http://schemas.microsoft.com/office/powerpoint/2010/main" val="3118403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56311" y="697865"/>
            <a:ext cx="10679379" cy="738664"/>
          </a:xfrm>
        </p:spPr>
        <p:txBody>
          <a:bodyPr lIns="0" tIns="0" rIns="0" bIns="0"/>
          <a:lstStyle>
            <a:lvl1pPr>
              <a:defRPr sz="4800" b="0" i="0" u="none">
                <a:solidFill>
                  <a:srgbClr val="404040"/>
                </a:solidFill>
                <a:latin typeface="Avenir Book"/>
                <a:cs typeface="Avenir Boo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D1D9E0"/>
          </a:solidFill>
        </p:spPr>
        <p:txBody>
          <a:bodyPr wrap="square" lIns="0" tIns="0" rIns="0" bIns="0" rtlCol="0"/>
          <a:lstStyle/>
          <a:p>
            <a:endParaRPr/>
          </a:p>
        </p:txBody>
      </p:sp>
      <p:sp>
        <p:nvSpPr>
          <p:cNvPr id="2" name="Holder 2"/>
          <p:cNvSpPr>
            <a:spLocks noGrp="1"/>
          </p:cNvSpPr>
          <p:nvPr>
            <p:ph type="title"/>
          </p:nvPr>
        </p:nvSpPr>
        <p:spPr>
          <a:xfrm>
            <a:off x="756311" y="697866"/>
            <a:ext cx="10679379" cy="738664"/>
          </a:xfrm>
          <a:prstGeom prst="rect">
            <a:avLst/>
          </a:prstGeom>
        </p:spPr>
        <p:txBody>
          <a:bodyPr wrap="square" lIns="0" tIns="0" rIns="0" bIns="0">
            <a:spAutoFit/>
          </a:bodyPr>
          <a:lstStyle>
            <a:lvl1pPr>
              <a:defRPr sz="4800" b="0" i="0" u="sng">
                <a:solidFill>
                  <a:srgbClr val="404040"/>
                </a:solidFill>
                <a:latin typeface="Calibri-Light"/>
                <a:cs typeface="Calibri-Light"/>
              </a:defRPr>
            </a:lvl1pPr>
          </a:lstStyle>
          <a:p>
            <a:endParaRPr/>
          </a:p>
        </p:txBody>
      </p:sp>
      <p:sp>
        <p:nvSpPr>
          <p:cNvPr id="3" name="Holder 3"/>
          <p:cNvSpPr>
            <a:spLocks noGrp="1"/>
          </p:cNvSpPr>
          <p:nvPr>
            <p:ph type="body" idx="1"/>
          </p:nvPr>
        </p:nvSpPr>
        <p:spPr>
          <a:xfrm>
            <a:off x="1781681" y="1891537"/>
            <a:ext cx="8628635" cy="1231106"/>
          </a:xfrm>
          <a:prstGeom prst="rect">
            <a:avLst/>
          </a:prstGeom>
        </p:spPr>
        <p:txBody>
          <a:bodyPr wrap="square" lIns="0" tIns="0" rIns="0" bIns="0">
            <a:spAutoFit/>
          </a:bodyPr>
          <a:lstStyle>
            <a:lvl1pPr>
              <a:defRPr sz="8000" b="0" i="0">
                <a:solidFill>
                  <a:srgbClr val="252525"/>
                </a:solidFill>
                <a:latin typeface="Calibri-Light"/>
                <a:cs typeface="Calibri-Light"/>
              </a:defRPr>
            </a:lvl1pPr>
          </a:lstStyle>
          <a:p>
            <a:endParaRPr/>
          </a:p>
        </p:txBody>
      </p:sp>
      <p:sp>
        <p:nvSpPr>
          <p:cNvPr id="4" name="Holder 4"/>
          <p:cNvSpPr>
            <a:spLocks noGrp="1"/>
          </p:cNvSpPr>
          <p:nvPr>
            <p:ph type="ftr" sz="quarter" idx="5"/>
          </p:nvPr>
        </p:nvSpPr>
        <p:spPr>
          <a:xfrm>
            <a:off x="4145280" y="6377940"/>
            <a:ext cx="3901440" cy="292388"/>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92388"/>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10/26/20</a:t>
            </a:fld>
            <a:endParaRPr lang="en-US"/>
          </a:p>
        </p:txBody>
      </p:sp>
      <p:sp>
        <p:nvSpPr>
          <p:cNvPr id="6" name="Holder 6"/>
          <p:cNvSpPr>
            <a:spLocks noGrp="1"/>
          </p:cNvSpPr>
          <p:nvPr>
            <p:ph type="sldNum" sz="quarter" idx="7"/>
          </p:nvPr>
        </p:nvSpPr>
        <p:spPr>
          <a:xfrm>
            <a:off x="8778240" y="6377940"/>
            <a:ext cx="2804160" cy="292388"/>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4" r:id="rId5"/>
    <p:sldLayoutId id="2147483665" r:id="rId6"/>
  </p:sldLayoutIdLst>
  <p:txStyles>
    <p:titleStyle>
      <a:lvl1pPr>
        <a:defRPr i="1" u="none">
          <a:latin typeface="Avenir Book"/>
          <a:ea typeface="+mj-ea"/>
          <a:cs typeface="Avenir Book"/>
        </a:defRPr>
      </a:lvl1pPr>
    </p:titleStyle>
    <p:bodyStyle>
      <a:lvl1pPr marL="0">
        <a:defRPr>
          <a:latin typeface="Avenir Book"/>
          <a:ea typeface="+mn-ea"/>
          <a:cs typeface="Avenir Book"/>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bodyStyle>
    <p:other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g"/><Relationship Id="rId3"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hyperlink" Target="https://philadelphiaencyclopedia.org/archive/fairmount-water-works/" TargetMode="External"/><Relationship Id="rId4" Type="http://schemas.openxmlformats.org/officeDocument/2006/relationships/image" Target="../media/image33.jpg"/><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www.epa.gov/environmentaljustice/learn-about-environmental-justic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emf"/><Relationship Id="rId3" Type="http://schemas.openxmlformats.org/officeDocument/2006/relationships/image" Target="../media/image4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emf"/><Relationship Id="rId3" Type="http://schemas.openxmlformats.org/officeDocument/2006/relationships/image" Target="../media/image5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emf"/><Relationship Id="rId3" Type="http://schemas.openxmlformats.org/officeDocument/2006/relationships/image" Target="../media/image52.emf"/></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5.xml"/><Relationship Id="rId2"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www.cbsnews.com/news/londons-1952-killer-fog-cause-revealed/" TargetMode="External"/><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7" y="6400799"/>
            <a:ext cx="12189460" cy="457200"/>
          </a:xfrm>
          <a:custGeom>
            <a:avLst/>
            <a:gdLst/>
            <a:ahLst/>
            <a:cxnLst/>
            <a:rect l="l" t="t" r="r" b="b"/>
            <a:pathLst>
              <a:path w="12189460" h="457200">
                <a:moveTo>
                  <a:pt x="0" y="457199"/>
                </a:moveTo>
                <a:lnTo>
                  <a:pt x="12188952" y="457199"/>
                </a:lnTo>
                <a:lnTo>
                  <a:pt x="12188952" y="0"/>
                </a:lnTo>
                <a:lnTo>
                  <a:pt x="0" y="0"/>
                </a:lnTo>
                <a:lnTo>
                  <a:pt x="0" y="457199"/>
                </a:lnTo>
                <a:close/>
              </a:path>
            </a:pathLst>
          </a:custGeom>
          <a:solidFill>
            <a:srgbClr val="608196"/>
          </a:solidFill>
        </p:spPr>
        <p:txBody>
          <a:bodyPr wrap="square" lIns="0" tIns="0" rIns="0" bIns="0" rtlCol="0"/>
          <a:lstStyle/>
          <a:p>
            <a:endParaRPr/>
          </a:p>
        </p:txBody>
      </p:sp>
      <p:sp>
        <p:nvSpPr>
          <p:cNvPr id="3" name="object 3"/>
          <p:cNvSpPr/>
          <p:nvPr/>
        </p:nvSpPr>
        <p:spPr>
          <a:xfrm>
            <a:off x="1" y="6333746"/>
            <a:ext cx="12189460" cy="64135"/>
          </a:xfrm>
          <a:custGeom>
            <a:avLst/>
            <a:gdLst/>
            <a:ahLst/>
            <a:cxnLst/>
            <a:rect l="l" t="t" r="r" b="b"/>
            <a:pathLst>
              <a:path w="12189460" h="64135">
                <a:moveTo>
                  <a:pt x="0" y="64007"/>
                </a:moveTo>
                <a:lnTo>
                  <a:pt x="12188952" y="64007"/>
                </a:lnTo>
                <a:lnTo>
                  <a:pt x="12188952" y="0"/>
                </a:lnTo>
                <a:lnTo>
                  <a:pt x="0" y="0"/>
                </a:lnTo>
                <a:lnTo>
                  <a:pt x="0" y="64007"/>
                </a:lnTo>
                <a:close/>
              </a:path>
            </a:pathLst>
          </a:custGeom>
          <a:solidFill>
            <a:srgbClr val="92A9B8"/>
          </a:solidFill>
        </p:spPr>
        <p:txBody>
          <a:bodyPr wrap="square" lIns="0" tIns="0" rIns="0" bIns="0" rtlCol="0"/>
          <a:lstStyle/>
          <a:p>
            <a:endParaRPr/>
          </a:p>
        </p:txBody>
      </p:sp>
      <p:sp>
        <p:nvSpPr>
          <p:cNvPr id="4" name="object 4"/>
          <p:cNvSpPr txBox="1"/>
          <p:nvPr/>
        </p:nvSpPr>
        <p:spPr>
          <a:xfrm>
            <a:off x="1176021" y="3317747"/>
            <a:ext cx="9919335" cy="914400"/>
          </a:xfrm>
          <a:prstGeom prst="rect">
            <a:avLst/>
          </a:prstGeom>
        </p:spPr>
        <p:txBody>
          <a:bodyPr vert="horz" wrap="square" lIns="0" tIns="0" rIns="0" bIns="0" rtlCol="0">
            <a:spAutoFit/>
          </a:bodyPr>
          <a:lstStyle/>
          <a:p>
            <a:pPr marL="12700">
              <a:tabLst>
                <a:tab pos="9905752" algn="l"/>
              </a:tabLst>
            </a:pPr>
            <a:r>
              <a:rPr sz="6000" u="sng" spc="-45" dirty="0">
                <a:solidFill>
                  <a:srgbClr val="252525"/>
                </a:solidFill>
                <a:latin typeface="Calibri-Light"/>
                <a:cs typeface="Calibri-Light"/>
              </a:rPr>
              <a:t>Urban </a:t>
            </a:r>
            <a:r>
              <a:rPr sz="6000" u="sng" spc="-60" dirty="0">
                <a:solidFill>
                  <a:srgbClr val="252525"/>
                </a:solidFill>
                <a:latin typeface="Calibri-Light"/>
                <a:cs typeface="Calibri-Light"/>
              </a:rPr>
              <a:t>Culture </a:t>
            </a:r>
            <a:r>
              <a:rPr sz="6000" u="sng" spc="-35" dirty="0">
                <a:solidFill>
                  <a:srgbClr val="252525"/>
                </a:solidFill>
                <a:latin typeface="Calibri-Light"/>
                <a:cs typeface="Calibri-Light"/>
              </a:rPr>
              <a:t>and </a:t>
            </a:r>
            <a:r>
              <a:rPr sz="6000" u="sng" spc="-51" dirty="0">
                <a:solidFill>
                  <a:srgbClr val="252525"/>
                </a:solidFill>
                <a:latin typeface="Calibri-Light"/>
                <a:cs typeface="Calibri-Light"/>
              </a:rPr>
              <a:t>Society</a:t>
            </a:r>
            <a:r>
              <a:rPr sz="6000" u="sng" spc="-331" dirty="0">
                <a:solidFill>
                  <a:srgbClr val="252525"/>
                </a:solidFill>
                <a:latin typeface="Calibri-Light"/>
                <a:cs typeface="Calibri-Light"/>
              </a:rPr>
              <a:t> </a:t>
            </a:r>
            <a:r>
              <a:rPr sz="6000" u="sng" spc="-45" dirty="0">
                <a:solidFill>
                  <a:srgbClr val="252525"/>
                </a:solidFill>
                <a:latin typeface="Calibri-Light"/>
                <a:cs typeface="Calibri-Light"/>
              </a:rPr>
              <a:t>(185)	</a:t>
            </a:r>
            <a:endParaRPr sz="6000">
              <a:latin typeface="Calibri-Light"/>
              <a:cs typeface="Calibri-Light"/>
            </a:endParaRPr>
          </a:p>
        </p:txBody>
      </p:sp>
      <p:sp>
        <p:nvSpPr>
          <p:cNvPr id="5" name="object 5"/>
          <p:cNvSpPr txBox="1"/>
          <p:nvPr/>
        </p:nvSpPr>
        <p:spPr>
          <a:xfrm>
            <a:off x="1179069" y="4428363"/>
            <a:ext cx="8324215" cy="492443"/>
          </a:xfrm>
          <a:prstGeom prst="rect">
            <a:avLst/>
          </a:prstGeom>
        </p:spPr>
        <p:txBody>
          <a:bodyPr vert="horz" wrap="square" lIns="0" tIns="0" rIns="0" bIns="0" rtlCol="0">
            <a:spAutoFit/>
          </a:bodyPr>
          <a:lstStyle/>
          <a:p>
            <a:pPr marL="12700"/>
            <a:r>
              <a:rPr lang="en-US" sz="3200" spc="140" dirty="0">
                <a:solidFill>
                  <a:srgbClr val="464649"/>
                </a:solidFill>
                <a:latin typeface="Calibri-Light"/>
                <a:cs typeface="Calibri-Light"/>
              </a:rPr>
              <a:t>Sustainability and Environmental Justice</a:t>
            </a:r>
            <a:endParaRPr sz="3200">
              <a:latin typeface="Calibri-Light"/>
              <a:cs typeface="Calibri-Light"/>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stainable-Cities-Infographic-CityTownInf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71" y="0"/>
            <a:ext cx="8536929" cy="6858000"/>
          </a:xfrm>
          <a:prstGeom prst="rect">
            <a:avLst/>
          </a:prstGeom>
        </p:spPr>
      </p:pic>
      <p:sp>
        <p:nvSpPr>
          <p:cNvPr id="4" name="Rectangle 3"/>
          <p:cNvSpPr/>
          <p:nvPr/>
        </p:nvSpPr>
        <p:spPr>
          <a:xfrm>
            <a:off x="8991600" y="5715000"/>
            <a:ext cx="3200400" cy="969496"/>
          </a:xfrm>
          <a:prstGeom prst="rect">
            <a:avLst/>
          </a:prstGeom>
        </p:spPr>
        <p:txBody>
          <a:bodyPr wrap="square">
            <a:spAutoFit/>
          </a:bodyPr>
          <a:lstStyle/>
          <a:p>
            <a:r>
              <a:rPr lang="en-US">
                <a:solidFill>
                  <a:srgbClr val="6D6452"/>
                </a:solidFill>
              </a:rPr>
              <a:t>https://inhabitat.com/infographic-how-green-cities-can-help-sustain-the-future/</a:t>
            </a:r>
          </a:p>
        </p:txBody>
      </p:sp>
      <p:sp>
        <p:nvSpPr>
          <p:cNvPr id="5" name="Title 1"/>
          <p:cNvSpPr>
            <a:spLocks noGrp="1"/>
          </p:cNvSpPr>
          <p:nvPr>
            <p:ph type="title"/>
          </p:nvPr>
        </p:nvSpPr>
        <p:spPr>
          <a:xfrm>
            <a:off x="8991600" y="152400"/>
            <a:ext cx="3200400" cy="1846659"/>
          </a:xfrm>
        </p:spPr>
        <p:txBody>
          <a:bodyPr/>
          <a:lstStyle/>
          <a:p>
            <a:r>
              <a:rPr lang="en-US" sz="4000"/>
              <a:t>. . . but cities can also be solutions</a:t>
            </a:r>
          </a:p>
        </p:txBody>
      </p:sp>
    </p:spTree>
    <p:extLst>
      <p:ext uri="{BB962C8B-B14F-4D97-AF65-F5344CB8AC3E}">
        <p14:creationId xmlns:p14="http://schemas.microsoft.com/office/powerpoint/2010/main" val="28467156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685800"/>
            <a:ext cx="5791200" cy="1292662"/>
          </a:xfrm>
        </p:spPr>
        <p:txBody>
          <a:bodyPr/>
          <a:lstStyle/>
          <a:p>
            <a:r>
              <a:rPr lang="en-US" sz="2800"/>
              <a:t>Transportation	14%</a:t>
            </a:r>
            <a:br>
              <a:rPr lang="en-US" sz="2800"/>
            </a:br>
            <a:r>
              <a:rPr lang="en-US" sz="2800"/>
              <a:t>Elect &amp; Heat	25%</a:t>
            </a:r>
            <a:br>
              <a:rPr lang="en-US" sz="2800"/>
            </a:br>
            <a:r>
              <a:rPr lang="en-US" sz="2800"/>
              <a:t>Buildings		8.4%</a:t>
            </a:r>
          </a:p>
        </p:txBody>
      </p:sp>
      <p:pic>
        <p:nvPicPr>
          <p:cNvPr id="3" name="Picture 2" descr="SourcesGreenhouseGa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5829300" cy="6858000"/>
          </a:xfrm>
          <a:prstGeom prst="rect">
            <a:avLst/>
          </a:prstGeom>
        </p:spPr>
      </p:pic>
      <p:sp>
        <p:nvSpPr>
          <p:cNvPr id="4" name="Title 1"/>
          <p:cNvSpPr txBox="1">
            <a:spLocks/>
          </p:cNvSpPr>
          <p:nvPr/>
        </p:nvSpPr>
        <p:spPr>
          <a:xfrm>
            <a:off x="6400800" y="76200"/>
            <a:ext cx="5791200" cy="553998"/>
          </a:xfrm>
          <a:prstGeom prst="rect">
            <a:avLst/>
          </a:prstGeom>
        </p:spPr>
        <p:txBody>
          <a:bodyPr wrap="square" lIns="0" tIns="0" rIns="0" bIns="0">
            <a:spAutoFit/>
          </a:bodyPr>
          <a:lstStyle>
            <a:lvl1pPr>
              <a:defRPr sz="4800" b="0" i="0" u="none">
                <a:solidFill>
                  <a:srgbClr val="404040"/>
                </a:solidFill>
                <a:latin typeface="Avenir Book"/>
                <a:ea typeface="+mj-ea"/>
                <a:cs typeface="Avenir Book"/>
              </a:defRPr>
            </a:lvl1pPr>
          </a:lstStyle>
          <a:p>
            <a:r>
              <a:rPr lang="en-US" sz="3600"/>
              <a:t>Global Sources</a:t>
            </a:r>
          </a:p>
        </p:txBody>
      </p:sp>
      <p:pic>
        <p:nvPicPr>
          <p:cNvPr id="5" name="Picture 4" descr="total-ghg-2020_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2155883"/>
            <a:ext cx="4267200" cy="4676775"/>
          </a:xfrm>
          <a:prstGeom prst="rect">
            <a:avLst/>
          </a:prstGeom>
        </p:spPr>
      </p:pic>
    </p:spTree>
    <p:extLst>
      <p:ext uri="{BB962C8B-B14F-4D97-AF65-F5344CB8AC3E}">
        <p14:creationId xmlns:p14="http://schemas.microsoft.com/office/powerpoint/2010/main" val="11153281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5791200"/>
            <a:ext cx="7924800" cy="969496"/>
          </a:xfrm>
          <a:prstGeom prst="rect">
            <a:avLst/>
          </a:prstGeom>
        </p:spPr>
        <p:txBody>
          <a:bodyPr wrap="square">
            <a:spAutoFit/>
          </a:bodyPr>
          <a:lstStyle/>
          <a:p>
            <a:r>
              <a:rPr lang="en-US"/>
              <a:t>McGranahan, G., &amp; Satterthwaite, D. (2000). Environmental health or ecological sustainability? Reconciling the brown and green agendas in urban development. Sustainable cities in developing countries, 73-90.</a:t>
            </a:r>
          </a:p>
        </p:txBody>
      </p:sp>
      <p:pic>
        <p:nvPicPr>
          <p:cNvPr id="3" name="Picture 2" descr="McGrnahanSatterthwa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423" y="228600"/>
            <a:ext cx="8929155" cy="5486400"/>
          </a:xfrm>
          <a:prstGeom prst="rect">
            <a:avLst/>
          </a:prstGeom>
        </p:spPr>
      </p:pic>
    </p:spTree>
    <p:extLst>
      <p:ext uri="{BB962C8B-B14F-4D97-AF65-F5344CB8AC3E}">
        <p14:creationId xmlns:p14="http://schemas.microsoft.com/office/powerpoint/2010/main" val="1572280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nBrownAgend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411" y="228600"/>
            <a:ext cx="10181179" cy="5867400"/>
          </a:xfrm>
          <a:prstGeom prst="rect">
            <a:avLst/>
          </a:prstGeom>
        </p:spPr>
      </p:pic>
    </p:spTree>
    <p:extLst>
      <p:ext uri="{BB962C8B-B14F-4D97-AF65-F5344CB8AC3E}">
        <p14:creationId xmlns:p14="http://schemas.microsoft.com/office/powerpoint/2010/main" val="34656694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rt-hc-at-mackaye-1925-map-201211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1" y="0"/>
            <a:ext cx="5192177" cy="6858000"/>
          </a:xfrm>
          <a:prstGeom prst="rect">
            <a:avLst/>
          </a:prstGeom>
        </p:spPr>
      </p:pic>
      <p:sp>
        <p:nvSpPr>
          <p:cNvPr id="5" name="Title 4"/>
          <p:cNvSpPr>
            <a:spLocks noGrp="1"/>
          </p:cNvSpPr>
          <p:nvPr>
            <p:ph type="title"/>
          </p:nvPr>
        </p:nvSpPr>
        <p:spPr>
          <a:xfrm>
            <a:off x="756310" y="697865"/>
            <a:ext cx="5568291" cy="1477328"/>
          </a:xfrm>
        </p:spPr>
        <p:txBody>
          <a:bodyPr/>
          <a:lstStyle/>
          <a:p>
            <a:r>
              <a:rPr lang="en-US"/>
              <a:t>Roots of Regional Planning</a:t>
            </a:r>
          </a:p>
        </p:txBody>
      </p:sp>
      <p:sp>
        <p:nvSpPr>
          <p:cNvPr id="7" name="Rectangle 6"/>
          <p:cNvSpPr/>
          <p:nvPr/>
        </p:nvSpPr>
        <p:spPr>
          <a:xfrm>
            <a:off x="756311" y="2667000"/>
            <a:ext cx="5181600" cy="3108544"/>
          </a:xfrm>
          <a:prstGeom prst="rect">
            <a:avLst/>
          </a:prstGeom>
        </p:spPr>
        <p:txBody>
          <a:bodyPr wrap="square" lIns="91438" tIns="45719" rIns="91438" bIns="45719">
            <a:spAutoFit/>
          </a:bodyPr>
          <a:lstStyle/>
          <a:p>
            <a:r>
              <a:rPr lang="en-US" sz="2800"/>
              <a:t>Benton MacKaye’s sketch of his Appalachian Trail proposal, as presented to the newly formed Appalachian Trail Conference in 1925. (Appalachian Trail Conservancy)</a:t>
            </a:r>
          </a:p>
          <a:p>
            <a:endParaRPr lang="en-US" sz="2800"/>
          </a:p>
        </p:txBody>
      </p:sp>
    </p:spTree>
    <p:extLst>
      <p:ext uri="{BB962C8B-B14F-4D97-AF65-F5344CB8AC3E}">
        <p14:creationId xmlns:p14="http://schemas.microsoft.com/office/powerpoint/2010/main" val="41929780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PA_LandUs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219200"/>
            <a:ext cx="4238513" cy="5486400"/>
          </a:xfrm>
          <a:prstGeom prst="rect">
            <a:avLst/>
          </a:prstGeom>
        </p:spPr>
      </p:pic>
      <p:pic>
        <p:nvPicPr>
          <p:cNvPr id="7" name="Picture 6" descr="RPA_1928-ParkSyste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569" y="0"/>
            <a:ext cx="6291433" cy="6858000"/>
          </a:xfrm>
          <a:prstGeom prst="rect">
            <a:avLst/>
          </a:prstGeom>
        </p:spPr>
      </p:pic>
      <p:pic>
        <p:nvPicPr>
          <p:cNvPr id="2" name="Picture 1" descr="RPA_NYC_C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2" y="4419600"/>
            <a:ext cx="1766047" cy="2286000"/>
          </a:xfrm>
          <a:prstGeom prst="rect">
            <a:avLst/>
          </a:prstGeom>
        </p:spPr>
      </p:pic>
      <p:sp>
        <p:nvSpPr>
          <p:cNvPr id="8" name="TextBox 7"/>
          <p:cNvSpPr txBox="1"/>
          <p:nvPr/>
        </p:nvSpPr>
        <p:spPr>
          <a:xfrm>
            <a:off x="228601" y="228601"/>
            <a:ext cx="3897947" cy="954107"/>
          </a:xfrm>
          <a:prstGeom prst="rect">
            <a:avLst/>
          </a:prstGeom>
          <a:noFill/>
        </p:spPr>
        <p:txBody>
          <a:bodyPr wrap="none" lIns="91438" tIns="45719" rIns="91438" bIns="45719" rtlCol="0">
            <a:spAutoFit/>
          </a:bodyPr>
          <a:lstStyle/>
          <a:p>
            <a:r>
              <a:rPr lang="en-US" sz="2800"/>
              <a:t>Regional Plan Association</a:t>
            </a:r>
          </a:p>
          <a:p>
            <a:r>
              <a:rPr lang="en-US" sz="2800"/>
              <a:t>New York</a:t>
            </a:r>
          </a:p>
        </p:txBody>
      </p:sp>
    </p:spTree>
    <p:extLst>
      <p:ext uri="{BB962C8B-B14F-4D97-AF65-F5344CB8AC3E}">
        <p14:creationId xmlns:p14="http://schemas.microsoft.com/office/powerpoint/2010/main" val="503397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68_Vaux_^_Olmstead_Map_of_Central_Park_New_York_City_-_Geographicus_-_CentralPark-CentralPark-1869-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7" y="1828800"/>
            <a:ext cx="12192000" cy="3505200"/>
          </a:xfrm>
          <a:prstGeom prst="rect">
            <a:avLst/>
          </a:prstGeom>
        </p:spPr>
      </p:pic>
    </p:spTree>
    <p:extLst>
      <p:ext uri="{BB962C8B-B14F-4D97-AF65-F5344CB8AC3E}">
        <p14:creationId xmlns:p14="http://schemas.microsoft.com/office/powerpoint/2010/main" val="152170738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did Olmsted value?</a:t>
            </a:r>
          </a:p>
        </p:txBody>
      </p:sp>
      <p:sp>
        <p:nvSpPr>
          <p:cNvPr id="5" name="Rectangle 4"/>
          <p:cNvSpPr/>
          <p:nvPr/>
        </p:nvSpPr>
        <p:spPr>
          <a:xfrm>
            <a:off x="1143000" y="1905000"/>
            <a:ext cx="10210800" cy="3988784"/>
          </a:xfrm>
          <a:prstGeom prst="rect">
            <a:avLst/>
          </a:prstGeom>
        </p:spPr>
        <p:txBody>
          <a:bodyPr wrap="square">
            <a:spAutoFit/>
          </a:bodyPr>
          <a:lstStyle/>
          <a:p>
            <a:pPr>
              <a:lnSpc>
                <a:spcPct val="90000"/>
              </a:lnSpc>
              <a:spcAft>
                <a:spcPts val="2400"/>
              </a:spcAft>
            </a:pPr>
            <a:r>
              <a:rPr lang="en-US" sz="2400">
                <a:latin typeface="Avenir Book"/>
                <a:cs typeface="Avenir Book"/>
              </a:rPr>
              <a:t>Cleaning air and providing healthy setting</a:t>
            </a:r>
          </a:p>
          <a:p>
            <a:pPr>
              <a:lnSpc>
                <a:spcPct val="90000"/>
              </a:lnSpc>
              <a:spcAft>
                <a:spcPts val="2400"/>
              </a:spcAft>
            </a:pPr>
            <a:r>
              <a:rPr lang="en-US" sz="2400">
                <a:latin typeface="Avenir Book"/>
                <a:cs typeface="Avenir Book"/>
              </a:rPr>
              <a:t>Accessible active recreation</a:t>
            </a:r>
          </a:p>
          <a:p>
            <a:pPr>
              <a:lnSpc>
                <a:spcPct val="90000"/>
              </a:lnSpc>
              <a:spcAft>
                <a:spcPts val="2400"/>
              </a:spcAft>
            </a:pPr>
            <a:r>
              <a:rPr lang="en-US" sz="2400">
                <a:latin typeface="Avenir Book"/>
                <a:cs typeface="Avenir Book"/>
              </a:rPr>
              <a:t>Passive reception (spiritual contemplation)</a:t>
            </a:r>
          </a:p>
          <a:p>
            <a:pPr>
              <a:lnSpc>
                <a:spcPct val="90000"/>
              </a:lnSpc>
              <a:spcAft>
                <a:spcPts val="2400"/>
              </a:spcAft>
            </a:pPr>
            <a:r>
              <a:rPr lang="en-US" sz="2400">
                <a:latin typeface="Avenir Book"/>
                <a:cs typeface="Avenir Book"/>
              </a:rPr>
              <a:t>Sociability and democracy </a:t>
            </a:r>
            <a:r>
              <a:rPr lang="ja-JP" altLang="en-US" sz="2400">
                <a:latin typeface="Avenir Book"/>
                <a:cs typeface="Avenir Book"/>
              </a:rPr>
              <a:t>“</a:t>
            </a:r>
            <a:r>
              <a:rPr lang="en-US" altLang="ja-JP" sz="2400">
                <a:latin typeface="Avenir Book"/>
                <a:cs typeface="Avenir Book"/>
              </a:rPr>
              <a:t>you may thus often see vast numbers of persons brought closely together, poor and rich, young and old, Jew and Gentile</a:t>
            </a:r>
            <a:r>
              <a:rPr lang="ja-JP" altLang="en-US" sz="2400">
                <a:latin typeface="Avenir Book"/>
                <a:cs typeface="Avenir Book"/>
              </a:rPr>
              <a:t>”</a:t>
            </a:r>
            <a:endParaRPr lang="en-US" altLang="ja-JP" sz="2400">
              <a:latin typeface="Avenir Book"/>
              <a:cs typeface="Avenir Book"/>
            </a:endParaRPr>
          </a:p>
          <a:p>
            <a:pPr>
              <a:lnSpc>
                <a:spcPct val="90000"/>
              </a:lnSpc>
              <a:spcAft>
                <a:spcPts val="2400"/>
              </a:spcAft>
            </a:pPr>
            <a:r>
              <a:rPr lang="en-US" sz="2400">
                <a:latin typeface="Avenir Book"/>
                <a:cs typeface="Avenir Book"/>
              </a:rPr>
              <a:t>Note time as well: parks not produced complete in themselves but grow…</a:t>
            </a:r>
          </a:p>
        </p:txBody>
      </p:sp>
    </p:spTree>
    <p:extLst>
      <p:ext uri="{BB962C8B-B14F-4D97-AF65-F5344CB8AC3E}">
        <p14:creationId xmlns:p14="http://schemas.microsoft.com/office/powerpoint/2010/main" val="2729541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msted_EmeraldNeckla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749300"/>
            <a:ext cx="11201400" cy="5359400"/>
          </a:xfrm>
          <a:prstGeom prst="rect">
            <a:avLst/>
          </a:prstGeom>
        </p:spPr>
      </p:pic>
    </p:spTree>
    <p:extLst>
      <p:ext uri="{BB962C8B-B14F-4D97-AF65-F5344CB8AC3E}">
        <p14:creationId xmlns:p14="http://schemas.microsoft.com/office/powerpoint/2010/main" val="23049966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M-18 (Olmstead Sketch Map)CroppedB.jpg__320x399_q85_subsamplin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67"/>
            <a:ext cx="4064000" cy="5067300"/>
          </a:xfrm>
          <a:prstGeom prst="rect">
            <a:avLst/>
          </a:prstGeom>
        </p:spPr>
      </p:pic>
      <p:pic>
        <p:nvPicPr>
          <p:cNvPr id="5" name="Picture 4" descr="Olmsted_GoldenG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523" y="0"/>
            <a:ext cx="8086477" cy="6858000"/>
          </a:xfrm>
          <a:prstGeom prst="rect">
            <a:avLst/>
          </a:prstGeom>
        </p:spPr>
      </p:pic>
    </p:spTree>
    <p:extLst>
      <p:ext uri="{BB962C8B-B14F-4D97-AF65-F5344CB8AC3E}">
        <p14:creationId xmlns:p14="http://schemas.microsoft.com/office/powerpoint/2010/main" val="38721046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gram_EJenvRacism.png"/>
          <p:cNvPicPr>
            <a:picLocks noChangeAspect="1"/>
          </p:cNvPicPr>
          <p:nvPr/>
        </p:nvPicPr>
        <p:blipFill rotWithShape="1">
          <a:blip r:embed="rId2">
            <a:extLst>
              <a:ext uri="{28A0092B-C50C-407E-A947-70E740481C1C}">
                <a14:useLocalDpi xmlns:a14="http://schemas.microsoft.com/office/drawing/2010/main" val="0"/>
              </a:ext>
            </a:extLst>
          </a:blip>
          <a:srcRect t="26819" b="6053"/>
          <a:stretch/>
        </p:blipFill>
        <p:spPr>
          <a:xfrm>
            <a:off x="888492" y="3276600"/>
            <a:ext cx="10415016" cy="3589868"/>
          </a:xfrm>
          <a:prstGeom prst="rect">
            <a:avLst/>
          </a:prstGeom>
        </p:spPr>
      </p:pic>
      <p:pic>
        <p:nvPicPr>
          <p:cNvPr id="7" name="Picture 6" descr="Ngram_SustainabilitySustDevCC.png"/>
          <p:cNvPicPr>
            <a:picLocks noChangeAspect="1"/>
          </p:cNvPicPr>
          <p:nvPr/>
        </p:nvPicPr>
        <p:blipFill rotWithShape="1">
          <a:blip r:embed="rId3">
            <a:extLst>
              <a:ext uri="{28A0092B-C50C-407E-A947-70E740481C1C}">
                <a14:useLocalDpi xmlns:a14="http://schemas.microsoft.com/office/drawing/2010/main" val="0"/>
              </a:ext>
            </a:extLst>
          </a:blip>
          <a:srcRect t="31733"/>
          <a:stretch/>
        </p:blipFill>
        <p:spPr>
          <a:xfrm>
            <a:off x="1143001" y="9"/>
            <a:ext cx="10332718" cy="3581265"/>
          </a:xfrm>
          <a:prstGeom prst="rect">
            <a:avLst/>
          </a:prstGeom>
        </p:spPr>
      </p:pic>
      <p:sp>
        <p:nvSpPr>
          <p:cNvPr id="6" name="TextBox 5"/>
          <p:cNvSpPr txBox="1"/>
          <p:nvPr/>
        </p:nvSpPr>
        <p:spPr>
          <a:xfrm>
            <a:off x="2133600" y="152400"/>
            <a:ext cx="5187938" cy="338554"/>
          </a:xfrm>
          <a:prstGeom prst="rect">
            <a:avLst/>
          </a:prstGeom>
          <a:noFill/>
        </p:spPr>
        <p:txBody>
          <a:bodyPr wrap="none" rtlCol="0">
            <a:spAutoFit/>
          </a:bodyPr>
          <a:lstStyle/>
          <a:p>
            <a:r>
              <a:rPr lang="en-US" sz="1600">
                <a:solidFill>
                  <a:schemeClr val="tx1">
                    <a:lumMod val="75000"/>
                    <a:lumOff val="25000"/>
                  </a:schemeClr>
                </a:solidFill>
              </a:rPr>
              <a:t>Google Ngram Viewer </a:t>
            </a:r>
            <a:r>
              <a:rPr lang="mr-IN" sz="1600">
                <a:solidFill>
                  <a:schemeClr val="tx1">
                    <a:lumMod val="75000"/>
                    <a:lumOff val="25000"/>
                  </a:schemeClr>
                </a:solidFill>
              </a:rPr>
              <a:t>–</a:t>
            </a:r>
            <a:r>
              <a:rPr lang="en-US" sz="1600">
                <a:solidFill>
                  <a:schemeClr val="tx1">
                    <a:lumMod val="75000"/>
                    <a:lumOff val="25000"/>
                  </a:schemeClr>
                </a:solidFill>
              </a:rPr>
              <a:t> frequency of terms in Google books</a:t>
            </a:r>
          </a:p>
        </p:txBody>
      </p:sp>
    </p:spTree>
    <p:extLst>
      <p:ext uri="{BB962C8B-B14F-4D97-AF65-F5344CB8AC3E}">
        <p14:creationId xmlns:p14="http://schemas.microsoft.com/office/powerpoint/2010/main" val="9415710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6700" y="0"/>
            <a:ext cx="68453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Olmsted_BM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7" y="2057400"/>
            <a:ext cx="6024283" cy="4800600"/>
          </a:xfrm>
          <a:prstGeom prst="rect">
            <a:avLst/>
          </a:prstGeom>
        </p:spPr>
      </p:pic>
    </p:spTree>
    <p:extLst>
      <p:ext uri="{BB962C8B-B14F-4D97-AF65-F5344CB8AC3E}">
        <p14:creationId xmlns:p14="http://schemas.microsoft.com/office/powerpoint/2010/main" val="6342230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03" y="6172202"/>
            <a:ext cx="9677400" cy="677106"/>
          </a:xfrm>
          <a:prstGeom prst="rect">
            <a:avLst/>
          </a:prstGeom>
        </p:spPr>
        <p:txBody>
          <a:bodyPr wrap="square" lIns="91438" tIns="45719" rIns="91438" bIns="45719">
            <a:spAutoFit/>
          </a:bodyPr>
          <a:lstStyle/>
          <a:p>
            <a:r>
              <a:rPr lang="en-US"/>
              <a:t>For more:</a:t>
            </a:r>
          </a:p>
          <a:p>
            <a:r>
              <a:rPr lang="en-US"/>
              <a:t>https://www.circleofblue.org/2012/world/clean-water-act-photo-gallery/</a:t>
            </a:r>
          </a:p>
        </p:txBody>
      </p:sp>
      <p:sp>
        <p:nvSpPr>
          <p:cNvPr id="3" name="Title 2"/>
          <p:cNvSpPr>
            <a:spLocks noGrp="1"/>
          </p:cNvSpPr>
          <p:nvPr>
            <p:ph type="title"/>
          </p:nvPr>
        </p:nvSpPr>
        <p:spPr>
          <a:xfrm>
            <a:off x="756311" y="152400"/>
            <a:ext cx="10679379" cy="738664"/>
          </a:xfrm>
        </p:spPr>
        <p:txBody>
          <a:bodyPr/>
          <a:lstStyle/>
          <a:p>
            <a:r>
              <a:rPr lang="en-US"/>
              <a:t>Remember the Clean Water Act?</a:t>
            </a:r>
          </a:p>
        </p:txBody>
      </p:sp>
      <p:pic>
        <p:nvPicPr>
          <p:cNvPr id="5" name="Picture 4" descr="cuyahoga-river-fire-gettyimages-797035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468880"/>
            <a:ext cx="6990080" cy="3931920"/>
          </a:xfrm>
          <a:prstGeom prst="rect">
            <a:avLst/>
          </a:prstGeom>
        </p:spPr>
      </p:pic>
      <p:pic>
        <p:nvPicPr>
          <p:cNvPr id="9" name="Picture 8" descr="CuyahogaFire_Col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7749"/>
            <a:ext cx="6038851" cy="3371851"/>
          </a:xfrm>
          <a:prstGeom prst="rect">
            <a:avLst/>
          </a:prstGeom>
        </p:spPr>
      </p:pic>
      <p:sp>
        <p:nvSpPr>
          <p:cNvPr id="10" name="TextBox 9"/>
          <p:cNvSpPr txBox="1"/>
          <p:nvPr/>
        </p:nvSpPr>
        <p:spPr>
          <a:xfrm>
            <a:off x="682100" y="4572001"/>
            <a:ext cx="3432701" cy="461665"/>
          </a:xfrm>
          <a:prstGeom prst="rect">
            <a:avLst/>
          </a:prstGeom>
          <a:noFill/>
        </p:spPr>
        <p:txBody>
          <a:bodyPr wrap="none" lIns="91438" tIns="45719" rIns="91438" bIns="45719" rtlCol="0">
            <a:spAutoFit/>
          </a:bodyPr>
          <a:lstStyle/>
          <a:p>
            <a:r>
              <a:rPr lang="en-US" sz="2400"/>
              <a:t>Cuyahoga River Fire, 1969</a:t>
            </a:r>
          </a:p>
        </p:txBody>
      </p:sp>
    </p:spTree>
    <p:extLst>
      <p:ext uri="{BB962C8B-B14F-4D97-AF65-F5344CB8AC3E}">
        <p14:creationId xmlns:p14="http://schemas.microsoft.com/office/powerpoint/2010/main" val="24468119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eanWaterCarto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336550"/>
            <a:ext cx="7505700" cy="6235700"/>
          </a:xfrm>
          <a:prstGeom prst="rect">
            <a:avLst/>
          </a:prstGeom>
        </p:spPr>
      </p:pic>
      <p:sp>
        <p:nvSpPr>
          <p:cNvPr id="4" name="TextBox 3"/>
          <p:cNvSpPr txBox="1"/>
          <p:nvPr/>
        </p:nvSpPr>
        <p:spPr>
          <a:xfrm>
            <a:off x="457200" y="381000"/>
            <a:ext cx="2819400" cy="4524315"/>
          </a:xfrm>
          <a:prstGeom prst="rect">
            <a:avLst/>
          </a:prstGeom>
          <a:noFill/>
        </p:spPr>
        <p:txBody>
          <a:bodyPr wrap="square" rtlCol="0">
            <a:spAutoFit/>
          </a:bodyPr>
          <a:lstStyle/>
          <a:p>
            <a:r>
              <a:rPr lang="en-US" sz="3200">
                <a:latin typeface="Avenir Book"/>
                <a:cs typeface="Avenir Book"/>
              </a:rPr>
              <a:t>Many early efforts to develop large urban park systems were driven by concerns about clean drinking water</a:t>
            </a:r>
          </a:p>
        </p:txBody>
      </p:sp>
    </p:spTree>
    <p:extLst>
      <p:ext uri="{BB962C8B-B14F-4D97-AF65-F5344CB8AC3E}">
        <p14:creationId xmlns:p14="http://schemas.microsoft.com/office/powerpoint/2010/main" val="1083213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irmount_Park;_,_Along_Schuylkill_River,_Philadelphia,_Philadelphia_County,_PA_HABS_PA,51-PHILA,696-_(sheet_2_of_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3" y="0"/>
            <a:ext cx="5283751" cy="6858000"/>
          </a:xfrm>
          <a:prstGeom prst="rect">
            <a:avLst/>
          </a:prstGeom>
        </p:spPr>
      </p:pic>
      <p:sp>
        <p:nvSpPr>
          <p:cNvPr id="4" name="Rectangle 3"/>
          <p:cNvSpPr/>
          <p:nvPr/>
        </p:nvSpPr>
        <p:spPr>
          <a:xfrm>
            <a:off x="5486400" y="0"/>
            <a:ext cx="6553200" cy="3600986"/>
          </a:xfrm>
          <a:prstGeom prst="rect">
            <a:avLst/>
          </a:prstGeom>
        </p:spPr>
        <p:txBody>
          <a:bodyPr wrap="square">
            <a:spAutoFit/>
          </a:bodyPr>
          <a:lstStyle/>
          <a:p>
            <a:r>
              <a:rPr lang="en-US"/>
              <a:t>By 1811, a young engineer, Frederick Graff (1775-1847), was superintendent of the waterworks. He recommended that a new and much larger facility be built at Fairmount, just to the northwest of the city boundary and at the Schuylkill’s edge. Water could be pumped up to reservoirs to be constructed on the hill’s summit. From there, gravity would do the rest, allowing water to flow through pipes down into the city. The Watering Committee agreed, a plot of land was acquired at Fairmount, and construction began on August 1, 1811. </a:t>
            </a:r>
          </a:p>
          <a:p>
            <a:r>
              <a:rPr lang="en-US">
                <a:hlinkClick r:id="rId3"/>
              </a:rPr>
              <a:t>https://philadelphiaencyclopedia.org/archive/fairmount-water-works/</a:t>
            </a:r>
            <a:endParaRPr lang="en-US"/>
          </a:p>
          <a:p>
            <a:endParaRPr lang="en-US"/>
          </a:p>
        </p:txBody>
      </p:sp>
      <p:pic>
        <p:nvPicPr>
          <p:cNvPr id="5" name="Picture 4" descr="A-View-of-the-Fairmount-Waterworks-e146109424182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3410783"/>
            <a:ext cx="5260553" cy="3444410"/>
          </a:xfrm>
          <a:prstGeom prst="rect">
            <a:avLst/>
          </a:prstGeom>
        </p:spPr>
      </p:pic>
    </p:spTree>
    <p:extLst>
      <p:ext uri="{BB962C8B-B14F-4D97-AF65-F5344CB8AC3E}">
        <p14:creationId xmlns:p14="http://schemas.microsoft.com/office/powerpoint/2010/main" val="3172816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kland-per-person-us-graph-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502400" cy="4876800"/>
          </a:xfrm>
          <a:prstGeom prst="rect">
            <a:avLst/>
          </a:prstGeom>
        </p:spPr>
      </p:pic>
      <p:pic>
        <p:nvPicPr>
          <p:cNvPr id="2" name="Picture 1" descr="parkland-per-person-us-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2726267"/>
            <a:ext cx="5715000" cy="4114800"/>
          </a:xfrm>
          <a:prstGeom prst="rect">
            <a:avLst/>
          </a:prstGeom>
        </p:spPr>
      </p:pic>
      <p:pic>
        <p:nvPicPr>
          <p:cNvPr id="5" name="Picture 4" descr="OpenSpacePerPersonNY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1219200"/>
            <a:ext cx="3134518" cy="2785533"/>
          </a:xfrm>
          <a:prstGeom prst="rect">
            <a:avLst/>
          </a:prstGeom>
          <a:ln>
            <a:solidFill>
              <a:schemeClr val="accent4">
                <a:lumMod val="75000"/>
              </a:schemeClr>
            </a:solidFill>
          </a:ln>
        </p:spPr>
      </p:pic>
      <p:sp>
        <p:nvSpPr>
          <p:cNvPr id="6" name="TextBox 5"/>
          <p:cNvSpPr txBox="1"/>
          <p:nvPr/>
        </p:nvSpPr>
        <p:spPr>
          <a:xfrm>
            <a:off x="6705600" y="152400"/>
            <a:ext cx="5181600" cy="2246769"/>
          </a:xfrm>
          <a:prstGeom prst="rect">
            <a:avLst/>
          </a:prstGeom>
          <a:noFill/>
        </p:spPr>
        <p:txBody>
          <a:bodyPr wrap="square" rtlCol="0">
            <a:spAutoFit/>
          </a:bodyPr>
          <a:lstStyle/>
          <a:p>
            <a:r>
              <a:rPr lang="en-US" sz="2800">
                <a:latin typeface="Avenir Book"/>
                <a:cs typeface="Avenir Book"/>
              </a:rPr>
              <a:t>Rising awareness of connection between development patterns, access to parks, and health issues like obesity and asthma</a:t>
            </a:r>
          </a:p>
        </p:txBody>
      </p:sp>
      <p:pic>
        <p:nvPicPr>
          <p:cNvPr id="7" name="Picture 6" descr="2016-december-walk-to-park-grap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4911574"/>
            <a:ext cx="2895600" cy="1870226"/>
          </a:xfrm>
          <a:prstGeom prst="rect">
            <a:avLst/>
          </a:prstGeom>
        </p:spPr>
      </p:pic>
    </p:spTree>
    <p:extLst>
      <p:ext uri="{BB962C8B-B14F-4D97-AF65-F5344CB8AC3E}">
        <p14:creationId xmlns:p14="http://schemas.microsoft.com/office/powerpoint/2010/main" val="2204186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gram_EJenvRacism.png"/>
          <p:cNvPicPr>
            <a:picLocks noChangeAspect="1"/>
          </p:cNvPicPr>
          <p:nvPr/>
        </p:nvPicPr>
        <p:blipFill rotWithShape="1">
          <a:blip r:embed="rId2">
            <a:extLst>
              <a:ext uri="{28A0092B-C50C-407E-A947-70E740481C1C}">
                <a14:useLocalDpi xmlns:a14="http://schemas.microsoft.com/office/drawing/2010/main" val="0"/>
              </a:ext>
            </a:extLst>
          </a:blip>
          <a:srcRect t="26819" b="6053"/>
          <a:stretch/>
        </p:blipFill>
        <p:spPr>
          <a:xfrm>
            <a:off x="888492" y="3276600"/>
            <a:ext cx="10415016" cy="3589868"/>
          </a:xfrm>
          <a:prstGeom prst="rect">
            <a:avLst/>
          </a:prstGeom>
        </p:spPr>
      </p:pic>
      <p:pic>
        <p:nvPicPr>
          <p:cNvPr id="7" name="Picture 6" descr="Ngram_SustainabilitySustDevCC.png"/>
          <p:cNvPicPr>
            <a:picLocks noChangeAspect="1"/>
          </p:cNvPicPr>
          <p:nvPr/>
        </p:nvPicPr>
        <p:blipFill rotWithShape="1">
          <a:blip r:embed="rId3">
            <a:extLst>
              <a:ext uri="{28A0092B-C50C-407E-A947-70E740481C1C}">
                <a14:useLocalDpi xmlns:a14="http://schemas.microsoft.com/office/drawing/2010/main" val="0"/>
              </a:ext>
            </a:extLst>
          </a:blip>
          <a:srcRect t="31733"/>
          <a:stretch/>
        </p:blipFill>
        <p:spPr>
          <a:xfrm>
            <a:off x="1143001" y="9"/>
            <a:ext cx="10332718" cy="3581265"/>
          </a:xfrm>
          <a:prstGeom prst="rect">
            <a:avLst/>
          </a:prstGeom>
        </p:spPr>
      </p:pic>
      <p:sp>
        <p:nvSpPr>
          <p:cNvPr id="6" name="TextBox 5"/>
          <p:cNvSpPr txBox="1"/>
          <p:nvPr/>
        </p:nvSpPr>
        <p:spPr>
          <a:xfrm>
            <a:off x="2133600" y="152400"/>
            <a:ext cx="5187938" cy="338554"/>
          </a:xfrm>
          <a:prstGeom prst="rect">
            <a:avLst/>
          </a:prstGeom>
          <a:noFill/>
        </p:spPr>
        <p:txBody>
          <a:bodyPr wrap="none" rtlCol="0">
            <a:spAutoFit/>
          </a:bodyPr>
          <a:lstStyle/>
          <a:p>
            <a:r>
              <a:rPr lang="en-US" sz="1600">
                <a:solidFill>
                  <a:schemeClr val="tx1">
                    <a:lumMod val="75000"/>
                    <a:lumOff val="25000"/>
                  </a:schemeClr>
                </a:solidFill>
              </a:rPr>
              <a:t>Google Ngram Viewer </a:t>
            </a:r>
            <a:r>
              <a:rPr lang="mr-IN" sz="1600">
                <a:solidFill>
                  <a:schemeClr val="tx1">
                    <a:lumMod val="75000"/>
                    <a:lumOff val="25000"/>
                  </a:schemeClr>
                </a:solidFill>
              </a:rPr>
              <a:t>–</a:t>
            </a:r>
            <a:r>
              <a:rPr lang="en-US" sz="1600">
                <a:solidFill>
                  <a:schemeClr val="tx1">
                    <a:lumMod val="75000"/>
                    <a:lumOff val="25000"/>
                  </a:schemeClr>
                </a:solidFill>
              </a:rPr>
              <a:t> frequency of terms in Google books</a:t>
            </a:r>
          </a:p>
        </p:txBody>
      </p:sp>
    </p:spTree>
    <p:extLst>
      <p:ext uri="{BB962C8B-B14F-4D97-AF65-F5344CB8AC3E}">
        <p14:creationId xmlns:p14="http://schemas.microsoft.com/office/powerpoint/2010/main" val="29547397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152400"/>
            <a:ext cx="3962400" cy="2215991"/>
          </a:xfrm>
        </p:spPr>
        <p:txBody>
          <a:bodyPr/>
          <a:lstStyle/>
          <a:p>
            <a:r>
              <a:rPr lang="en-US"/>
              <a:t>What is environmental justice?</a:t>
            </a:r>
          </a:p>
        </p:txBody>
      </p:sp>
      <p:sp>
        <p:nvSpPr>
          <p:cNvPr id="3" name="Rectangle 2"/>
          <p:cNvSpPr/>
          <p:nvPr/>
        </p:nvSpPr>
        <p:spPr>
          <a:xfrm>
            <a:off x="4191000" y="152400"/>
            <a:ext cx="7924800" cy="6524862"/>
          </a:xfrm>
          <a:prstGeom prst="rect">
            <a:avLst/>
          </a:prstGeom>
          <a:solidFill>
            <a:schemeClr val="accent4">
              <a:lumMod val="20000"/>
              <a:lumOff val="80000"/>
            </a:schemeClr>
          </a:solidFill>
        </p:spPr>
        <p:txBody>
          <a:bodyPr wrap="square">
            <a:spAutoFit/>
          </a:bodyPr>
          <a:lstStyle/>
          <a:p>
            <a:r>
              <a:rPr lang="en-US" b="1"/>
              <a:t>From US Environmental Protection Agency:</a:t>
            </a:r>
          </a:p>
          <a:p>
            <a:endParaRPr lang="en-US"/>
          </a:p>
          <a:p>
            <a:r>
              <a:rPr lang="en-US" b="1"/>
              <a:t>Environmental justice (EJ) </a:t>
            </a:r>
            <a:r>
              <a:rPr lang="en-US"/>
              <a:t>is the fair treatment and meaningful involvement of all people regardless of race, color, national origin, or income with respect to the development, implementation and enforcement of environmental laws, regulations and policies.</a:t>
            </a:r>
          </a:p>
          <a:p>
            <a:endParaRPr lang="en-US"/>
          </a:p>
          <a:p>
            <a:r>
              <a:rPr lang="en-US" b="1"/>
              <a:t>Fair treatment </a:t>
            </a:r>
            <a:r>
              <a:rPr lang="en-US"/>
              <a:t>means no group of people should bear a disproportionate share of the negative environmental consequences resulting from industrial, governmental and commercial operations or policies.</a:t>
            </a:r>
          </a:p>
          <a:p>
            <a:endParaRPr lang="en-US" b="1"/>
          </a:p>
          <a:p>
            <a:r>
              <a:rPr lang="en-US" b="1"/>
              <a:t>Meaningful involvement </a:t>
            </a:r>
            <a:r>
              <a:rPr lang="en-US"/>
              <a:t>means:</a:t>
            </a:r>
          </a:p>
          <a:p>
            <a:endParaRPr lang="en-US"/>
          </a:p>
          <a:p>
            <a:r>
              <a:rPr lang="en-US"/>
              <a:t>    People have an opportunity to participate in decisions about activities that may affect their environment and/or health;</a:t>
            </a:r>
          </a:p>
          <a:p>
            <a:r>
              <a:rPr lang="en-US"/>
              <a:t>    The public's contribution can influence the regulatory agency's decision;</a:t>
            </a:r>
          </a:p>
          <a:p>
            <a:r>
              <a:rPr lang="en-US"/>
              <a:t>    Community concerns will be considered in the decision making process; and</a:t>
            </a:r>
          </a:p>
          <a:p>
            <a:r>
              <a:rPr lang="en-US"/>
              <a:t>    Decision makers will seek out and facilitate the involvement of those potentially affected.</a:t>
            </a:r>
          </a:p>
          <a:p>
            <a:endParaRPr lang="en-US"/>
          </a:p>
          <a:p>
            <a:r>
              <a:rPr lang="en-US">
                <a:hlinkClick r:id="rId2"/>
              </a:rPr>
              <a:t>https://www.epa.gov/environmentaljustice/learn-about-environmental-justice</a:t>
            </a:r>
            <a:endParaRPr lang="en-US"/>
          </a:p>
        </p:txBody>
      </p:sp>
    </p:spTree>
    <p:extLst>
      <p:ext uri="{BB962C8B-B14F-4D97-AF65-F5344CB8AC3E}">
        <p14:creationId xmlns:p14="http://schemas.microsoft.com/office/powerpoint/2010/main" val="2408405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j_brochure_2009.pdf"/>
          <p:cNvPicPr>
            <a:picLocks noChangeAspect="1"/>
          </p:cNvPicPr>
          <p:nvPr/>
        </p:nvPicPr>
        <p:blipFill rotWithShape="1">
          <a:blip r:embed="rId2">
            <a:extLst>
              <a:ext uri="{28A0092B-C50C-407E-A947-70E740481C1C}">
                <a14:useLocalDpi xmlns:a14="http://schemas.microsoft.com/office/drawing/2010/main" val="0"/>
              </a:ext>
            </a:extLst>
          </a:blip>
          <a:srcRect r="67011" b="47160"/>
          <a:stretch/>
        </p:blipFill>
        <p:spPr>
          <a:xfrm>
            <a:off x="896471" y="1143000"/>
            <a:ext cx="5171588"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ej_brochure_2009.pdf"/>
          <p:cNvPicPr>
            <a:picLocks noChangeAspect="1"/>
          </p:cNvPicPr>
          <p:nvPr/>
        </p:nvPicPr>
        <p:blipFill rotWithShape="1">
          <a:blip r:embed="rId2">
            <a:extLst>
              <a:ext uri="{28A0092B-C50C-407E-A947-70E740481C1C}">
                <a14:useLocalDpi xmlns:a14="http://schemas.microsoft.com/office/drawing/2010/main" val="0"/>
              </a:ext>
            </a:extLst>
          </a:blip>
          <a:srcRect t="47654" r="67011"/>
          <a:stretch/>
        </p:blipFill>
        <p:spPr>
          <a:xfrm>
            <a:off x="6400800" y="1371600"/>
            <a:ext cx="5694954" cy="5486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p:cNvSpPr>
            <a:spLocks noGrp="1"/>
          </p:cNvSpPr>
          <p:nvPr>
            <p:ph type="title"/>
          </p:nvPr>
        </p:nvSpPr>
        <p:spPr>
          <a:xfrm>
            <a:off x="756311" y="228600"/>
            <a:ext cx="10679379" cy="738664"/>
          </a:xfrm>
        </p:spPr>
        <p:txBody>
          <a:bodyPr/>
          <a:lstStyle/>
          <a:p>
            <a:r>
              <a:rPr lang="en-US"/>
              <a:t>Environmental Justice Timeline</a:t>
            </a:r>
          </a:p>
        </p:txBody>
      </p:sp>
    </p:spTree>
    <p:extLst>
      <p:ext uri="{BB962C8B-B14F-4D97-AF65-F5344CB8AC3E}">
        <p14:creationId xmlns:p14="http://schemas.microsoft.com/office/powerpoint/2010/main" val="2554676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Role of Different Actors</a:t>
            </a:r>
          </a:p>
        </p:txBody>
      </p:sp>
      <p:pic>
        <p:nvPicPr>
          <p:cNvPr id="3" name="Picture 2" descr="Bull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4900"/>
            <a:ext cx="4697730" cy="6858000"/>
          </a:xfrm>
          <a:prstGeom prst="rect">
            <a:avLst/>
          </a:prstGeom>
        </p:spPr>
      </p:pic>
      <p:sp>
        <p:nvSpPr>
          <p:cNvPr id="5" name="TextBox 4"/>
          <p:cNvSpPr txBox="1"/>
          <p:nvPr/>
        </p:nvSpPr>
        <p:spPr>
          <a:xfrm>
            <a:off x="762000" y="1828800"/>
            <a:ext cx="3606902" cy="3970318"/>
          </a:xfrm>
          <a:prstGeom prst="rect">
            <a:avLst/>
          </a:prstGeom>
          <a:noFill/>
        </p:spPr>
        <p:txBody>
          <a:bodyPr wrap="none" rtlCol="0">
            <a:spAutoFit/>
          </a:bodyPr>
          <a:lstStyle/>
          <a:p>
            <a:r>
              <a:rPr lang="en-US" sz="2800"/>
              <a:t>Grassroots activists</a:t>
            </a:r>
          </a:p>
          <a:p>
            <a:endParaRPr lang="en-US" sz="2800"/>
          </a:p>
          <a:p>
            <a:r>
              <a:rPr lang="en-US" sz="2800"/>
              <a:t>Professional NGOs</a:t>
            </a:r>
          </a:p>
          <a:p>
            <a:endParaRPr lang="en-US" sz="2800"/>
          </a:p>
          <a:p>
            <a:r>
              <a:rPr lang="en-US" sz="2800"/>
              <a:t>Polticians</a:t>
            </a:r>
          </a:p>
          <a:p>
            <a:endParaRPr lang="en-US" sz="2800"/>
          </a:p>
          <a:p>
            <a:r>
              <a:rPr lang="en-US" sz="2800"/>
              <a:t>Lawyers and the Courts</a:t>
            </a:r>
          </a:p>
          <a:p>
            <a:endParaRPr lang="en-US" sz="2800"/>
          </a:p>
          <a:p>
            <a:r>
              <a:rPr lang="en-US" sz="2800"/>
              <a:t>Planners</a:t>
            </a:r>
          </a:p>
        </p:txBody>
      </p:sp>
    </p:spTree>
    <p:extLst>
      <p:ext uri="{BB962C8B-B14F-4D97-AF65-F5344CB8AC3E}">
        <p14:creationId xmlns:p14="http://schemas.microsoft.com/office/powerpoint/2010/main" val="3909270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se_Greenpoi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584200"/>
            <a:ext cx="11023600" cy="6273800"/>
          </a:xfrm>
          <a:prstGeom prst="rect">
            <a:avLst/>
          </a:prstGeom>
        </p:spPr>
      </p:pic>
      <p:sp>
        <p:nvSpPr>
          <p:cNvPr id="2" name="Title 1"/>
          <p:cNvSpPr>
            <a:spLocks noGrp="1"/>
          </p:cNvSpPr>
          <p:nvPr>
            <p:ph type="title"/>
          </p:nvPr>
        </p:nvSpPr>
        <p:spPr>
          <a:xfrm>
            <a:off x="152400" y="0"/>
            <a:ext cx="10679379" cy="553998"/>
          </a:xfrm>
        </p:spPr>
        <p:txBody>
          <a:bodyPr/>
          <a:lstStyle/>
          <a:p>
            <a:r>
              <a:rPr lang="en-US" sz="3600"/>
              <a:t>EJ Case: Greenpoint - origin</a:t>
            </a:r>
          </a:p>
        </p:txBody>
      </p:sp>
    </p:spTree>
    <p:extLst>
      <p:ext uri="{BB962C8B-B14F-4D97-AF65-F5344CB8AC3E}">
        <p14:creationId xmlns:p14="http://schemas.microsoft.com/office/powerpoint/2010/main" val="3349837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reePilla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1828800"/>
            <a:ext cx="5039710" cy="3200400"/>
          </a:xfrm>
          <a:prstGeom prst="rect">
            <a:avLst/>
          </a:prstGeom>
        </p:spPr>
      </p:pic>
      <p:sp>
        <p:nvSpPr>
          <p:cNvPr id="3" name="Title 2"/>
          <p:cNvSpPr>
            <a:spLocks noGrp="1"/>
          </p:cNvSpPr>
          <p:nvPr>
            <p:ph type="title"/>
          </p:nvPr>
        </p:nvSpPr>
        <p:spPr>
          <a:xfrm>
            <a:off x="756311" y="228600"/>
            <a:ext cx="10679379" cy="738664"/>
          </a:xfrm>
        </p:spPr>
        <p:txBody>
          <a:bodyPr/>
          <a:lstStyle/>
          <a:p>
            <a:r>
              <a:rPr lang="en-US"/>
              <a:t>What is sustainability?</a:t>
            </a:r>
          </a:p>
        </p:txBody>
      </p:sp>
      <p:sp>
        <p:nvSpPr>
          <p:cNvPr id="5" name="Rectangle 4"/>
          <p:cNvSpPr/>
          <p:nvPr/>
        </p:nvSpPr>
        <p:spPr>
          <a:xfrm>
            <a:off x="762000" y="3352800"/>
            <a:ext cx="5181600" cy="2677656"/>
          </a:xfrm>
          <a:prstGeom prst="rect">
            <a:avLst/>
          </a:prstGeom>
        </p:spPr>
        <p:txBody>
          <a:bodyPr wrap="square">
            <a:spAutoFit/>
          </a:bodyPr>
          <a:lstStyle/>
          <a:p>
            <a:r>
              <a:rPr lang="en-US" sz="2800"/>
              <a:t>"Sustainable development is development that meets the needs of the present without compromising the ability of future generations to meet their own needs."</a:t>
            </a:r>
          </a:p>
        </p:txBody>
      </p:sp>
      <p:sp>
        <p:nvSpPr>
          <p:cNvPr id="6" name="TextBox 5"/>
          <p:cNvSpPr txBox="1"/>
          <p:nvPr/>
        </p:nvSpPr>
        <p:spPr>
          <a:xfrm>
            <a:off x="762000" y="1447800"/>
            <a:ext cx="4800600" cy="1569660"/>
          </a:xfrm>
          <a:prstGeom prst="rect">
            <a:avLst/>
          </a:prstGeom>
          <a:noFill/>
        </p:spPr>
        <p:txBody>
          <a:bodyPr wrap="square" rtlCol="0">
            <a:spAutoFit/>
          </a:bodyPr>
          <a:lstStyle/>
          <a:p>
            <a:r>
              <a:rPr lang="en-US" sz="3200"/>
              <a:t>From </a:t>
            </a:r>
            <a:r>
              <a:rPr lang="en-US" sz="3200" i="1"/>
              <a:t>Our Common Future</a:t>
            </a:r>
            <a:r>
              <a:rPr lang="en-US" sz="3200"/>
              <a:t>, sometimes called the Brundtland Report (1987):</a:t>
            </a:r>
          </a:p>
        </p:txBody>
      </p:sp>
    </p:spTree>
    <p:extLst>
      <p:ext uri="{BB962C8B-B14F-4D97-AF65-F5344CB8AC3E}">
        <p14:creationId xmlns:p14="http://schemas.microsoft.com/office/powerpoint/2010/main" val="7727805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679379" cy="553998"/>
          </a:xfrm>
        </p:spPr>
        <p:txBody>
          <a:bodyPr/>
          <a:lstStyle/>
          <a:p>
            <a:r>
              <a:rPr lang="en-US" sz="3600"/>
              <a:t>EJ Case: Newtown Riverkeeper today</a:t>
            </a:r>
          </a:p>
        </p:txBody>
      </p:sp>
      <p:pic>
        <p:nvPicPr>
          <p:cNvPr id="4" name="Picture 3" descr="Case_Newtow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515" y="584200"/>
            <a:ext cx="11023600" cy="6273800"/>
          </a:xfrm>
          <a:prstGeom prst="rect">
            <a:avLst/>
          </a:prstGeom>
        </p:spPr>
      </p:pic>
    </p:spTree>
    <p:extLst>
      <p:ext uri="{BB962C8B-B14F-4D97-AF65-F5344CB8AC3E}">
        <p14:creationId xmlns:p14="http://schemas.microsoft.com/office/powerpoint/2010/main" val="2891510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679379" cy="553998"/>
          </a:xfrm>
        </p:spPr>
        <p:txBody>
          <a:bodyPr/>
          <a:lstStyle/>
          <a:p>
            <a:r>
              <a:rPr lang="en-US" sz="3600"/>
              <a:t>EJ Case: Nicetown</a:t>
            </a:r>
          </a:p>
        </p:txBody>
      </p:sp>
      <p:pic>
        <p:nvPicPr>
          <p:cNvPr id="3" name="Picture 2" descr="Case_NicetownOrig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606261"/>
            <a:ext cx="11023600" cy="6273800"/>
          </a:xfrm>
          <a:prstGeom prst="rect">
            <a:avLst/>
          </a:prstGeom>
        </p:spPr>
      </p:pic>
    </p:spTree>
    <p:extLst>
      <p:ext uri="{BB962C8B-B14F-4D97-AF65-F5344CB8AC3E}">
        <p14:creationId xmlns:p14="http://schemas.microsoft.com/office/powerpoint/2010/main" val="1536790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679379" cy="553998"/>
          </a:xfrm>
        </p:spPr>
        <p:txBody>
          <a:bodyPr/>
          <a:lstStyle/>
          <a:p>
            <a:r>
              <a:rPr lang="en-US" sz="3600"/>
              <a:t>EJ Case: Nicetown Action</a:t>
            </a:r>
          </a:p>
        </p:txBody>
      </p:sp>
      <p:pic>
        <p:nvPicPr>
          <p:cNvPr id="3" name="Picture 2" descr="Case_Nicetown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535" y="555105"/>
            <a:ext cx="11023600" cy="6273800"/>
          </a:xfrm>
          <a:prstGeom prst="rect">
            <a:avLst/>
          </a:prstGeom>
        </p:spPr>
      </p:pic>
    </p:spTree>
    <p:extLst>
      <p:ext uri="{BB962C8B-B14F-4D97-AF65-F5344CB8AC3E}">
        <p14:creationId xmlns:p14="http://schemas.microsoft.com/office/powerpoint/2010/main" val="3263510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ceEnv_NatGe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673" y="381000"/>
            <a:ext cx="5409527" cy="2937933"/>
          </a:xfrm>
          <a:prstGeom prst="rect">
            <a:avLst/>
          </a:prstGeom>
        </p:spPr>
      </p:pic>
      <p:pic>
        <p:nvPicPr>
          <p:cNvPr id="3" name="Picture 2" descr="RaceEnv_Outsi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06966"/>
            <a:ext cx="6428887" cy="2286000"/>
          </a:xfrm>
          <a:prstGeom prst="rect">
            <a:avLst/>
          </a:prstGeom>
        </p:spPr>
      </p:pic>
      <p:pic>
        <p:nvPicPr>
          <p:cNvPr id="4" name="Picture 3" descr="RaceEnv_NewYork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467" y="3585633"/>
            <a:ext cx="10414000" cy="3124200"/>
          </a:xfrm>
          <a:prstGeom prst="rect">
            <a:avLst/>
          </a:prstGeom>
        </p:spPr>
      </p:pic>
    </p:spTree>
    <p:extLst>
      <p:ext uri="{BB962C8B-B14F-4D97-AF65-F5344CB8AC3E}">
        <p14:creationId xmlns:p14="http://schemas.microsoft.com/office/powerpoint/2010/main" val="2956040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V-EJ-Timeline-Activit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636" y="3134783"/>
            <a:ext cx="6573897" cy="3697817"/>
          </a:xfrm>
          <a:prstGeom prst="rect">
            <a:avLst/>
          </a:prstGeom>
        </p:spPr>
      </p:pic>
      <p:pic>
        <p:nvPicPr>
          <p:cNvPr id="2" name="Picture 1" descr="NV-EJ-Timeline-Activ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0"/>
            <a:ext cx="6841067" cy="3848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152400" y="6019800"/>
            <a:ext cx="5181600" cy="677108"/>
          </a:xfrm>
          <a:prstGeom prst="rect">
            <a:avLst/>
          </a:prstGeom>
        </p:spPr>
        <p:txBody>
          <a:bodyPr wrap="square">
            <a:spAutoFit/>
          </a:bodyPr>
          <a:lstStyle/>
          <a:p>
            <a:r>
              <a:rPr lang="en-US"/>
              <a:t>https://groundworkusa.org/wp-content/uploads/2018/05/NV-EJ-Timeline-Activity.pdf</a:t>
            </a:r>
          </a:p>
        </p:txBody>
      </p:sp>
      <p:sp>
        <p:nvSpPr>
          <p:cNvPr id="5" name="TextBox 4"/>
          <p:cNvSpPr txBox="1"/>
          <p:nvPr/>
        </p:nvSpPr>
        <p:spPr>
          <a:xfrm>
            <a:off x="9067800" y="228600"/>
            <a:ext cx="2844499" cy="1446550"/>
          </a:xfrm>
          <a:prstGeom prst="rect">
            <a:avLst/>
          </a:prstGeom>
          <a:noFill/>
        </p:spPr>
        <p:txBody>
          <a:bodyPr wrap="none" rtlCol="0">
            <a:spAutoFit/>
          </a:bodyPr>
          <a:lstStyle/>
          <a:p>
            <a:r>
              <a:rPr lang="en-US" sz="4400" b="1"/>
              <a:t>Ludlow, CO</a:t>
            </a:r>
          </a:p>
          <a:p>
            <a:r>
              <a:rPr lang="en-US" sz="4400" b="1"/>
              <a:t>1914</a:t>
            </a:r>
          </a:p>
        </p:txBody>
      </p:sp>
    </p:spTree>
    <p:extLst>
      <p:ext uri="{BB962C8B-B14F-4D97-AF65-F5344CB8AC3E}">
        <p14:creationId xmlns:p14="http://schemas.microsoft.com/office/powerpoint/2010/main" val="2367932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V-EJ-Timeline-Activit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65024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NV-EJ-Timeline-Activ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133" y="3352800"/>
            <a:ext cx="6231467" cy="3505200"/>
          </a:xfrm>
          <a:prstGeom prst="rect">
            <a:avLst/>
          </a:prstGeom>
        </p:spPr>
      </p:pic>
      <p:sp>
        <p:nvSpPr>
          <p:cNvPr id="5" name="Rectangle 4"/>
          <p:cNvSpPr/>
          <p:nvPr/>
        </p:nvSpPr>
        <p:spPr>
          <a:xfrm>
            <a:off x="152400" y="6019800"/>
            <a:ext cx="5181600" cy="677108"/>
          </a:xfrm>
          <a:prstGeom prst="rect">
            <a:avLst/>
          </a:prstGeom>
        </p:spPr>
        <p:txBody>
          <a:bodyPr wrap="square">
            <a:spAutoFit/>
          </a:bodyPr>
          <a:lstStyle/>
          <a:p>
            <a:r>
              <a:rPr lang="en-US"/>
              <a:t>https://groundworkusa.org/wp-content/uploads/2018/05/NV-EJ-Timeline-Activity.pdf</a:t>
            </a:r>
          </a:p>
        </p:txBody>
      </p:sp>
      <p:sp>
        <p:nvSpPr>
          <p:cNvPr id="6" name="TextBox 5"/>
          <p:cNvSpPr txBox="1"/>
          <p:nvPr/>
        </p:nvSpPr>
        <p:spPr>
          <a:xfrm>
            <a:off x="8534400" y="228600"/>
            <a:ext cx="3428042" cy="2123658"/>
          </a:xfrm>
          <a:prstGeom prst="rect">
            <a:avLst/>
          </a:prstGeom>
          <a:noFill/>
        </p:spPr>
        <p:txBody>
          <a:bodyPr wrap="none" rtlCol="0">
            <a:spAutoFit/>
          </a:bodyPr>
          <a:lstStyle/>
          <a:p>
            <a:r>
              <a:rPr lang="en-US" sz="4400" b="1"/>
              <a:t>California</a:t>
            </a:r>
          </a:p>
          <a:p>
            <a:r>
              <a:rPr lang="en-US" sz="4400" b="1"/>
              <a:t>1962</a:t>
            </a:r>
          </a:p>
          <a:p>
            <a:r>
              <a:rPr lang="en-US" sz="4400" b="1"/>
              <a:t>UFW founded</a:t>
            </a:r>
          </a:p>
        </p:txBody>
      </p:sp>
    </p:spTree>
    <p:extLst>
      <p:ext uri="{BB962C8B-B14F-4D97-AF65-F5344CB8AC3E}">
        <p14:creationId xmlns:p14="http://schemas.microsoft.com/office/powerpoint/2010/main" val="3600517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V-EJ-Timeline-Activit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086600" cy="3986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NV-EJ-Timeline-Activ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343274"/>
            <a:ext cx="6248400" cy="3514725"/>
          </a:xfrm>
          <a:prstGeom prst="rect">
            <a:avLst/>
          </a:prstGeom>
        </p:spPr>
      </p:pic>
      <p:sp>
        <p:nvSpPr>
          <p:cNvPr id="4" name="Rectangle 3"/>
          <p:cNvSpPr/>
          <p:nvPr/>
        </p:nvSpPr>
        <p:spPr>
          <a:xfrm>
            <a:off x="152400" y="6019800"/>
            <a:ext cx="5181600" cy="677108"/>
          </a:xfrm>
          <a:prstGeom prst="rect">
            <a:avLst/>
          </a:prstGeom>
        </p:spPr>
        <p:txBody>
          <a:bodyPr wrap="square">
            <a:spAutoFit/>
          </a:bodyPr>
          <a:lstStyle/>
          <a:p>
            <a:r>
              <a:rPr lang="en-US"/>
              <a:t>https://groundworkusa.org/wp-content/uploads/2018/05/NV-EJ-Timeline-Activity.pdf</a:t>
            </a:r>
          </a:p>
        </p:txBody>
      </p:sp>
      <p:sp>
        <p:nvSpPr>
          <p:cNvPr id="5" name="TextBox 4"/>
          <p:cNvSpPr txBox="1"/>
          <p:nvPr/>
        </p:nvSpPr>
        <p:spPr>
          <a:xfrm>
            <a:off x="7315200" y="152400"/>
            <a:ext cx="4703957" cy="1446550"/>
          </a:xfrm>
          <a:prstGeom prst="rect">
            <a:avLst/>
          </a:prstGeom>
          <a:noFill/>
        </p:spPr>
        <p:txBody>
          <a:bodyPr wrap="none" rtlCol="0">
            <a:spAutoFit/>
          </a:bodyPr>
          <a:lstStyle/>
          <a:p>
            <a:r>
              <a:rPr lang="en-US" sz="4400" b="1"/>
              <a:t>Warren County, NC</a:t>
            </a:r>
          </a:p>
          <a:p>
            <a:r>
              <a:rPr lang="en-US" sz="4400" b="1"/>
              <a:t>1982</a:t>
            </a:r>
          </a:p>
        </p:txBody>
      </p:sp>
    </p:spTree>
    <p:extLst>
      <p:ext uri="{BB962C8B-B14F-4D97-AF65-F5344CB8AC3E}">
        <p14:creationId xmlns:p14="http://schemas.microsoft.com/office/powerpoint/2010/main" val="1015623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ldlandsMap_ChemtrailPlan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415" y="914400"/>
            <a:ext cx="8454452" cy="5943600"/>
          </a:xfrm>
          <a:prstGeom prst="rect">
            <a:avLst/>
          </a:prstGeom>
        </p:spPr>
      </p:pic>
      <p:pic>
        <p:nvPicPr>
          <p:cNvPr id="2" name="Picture 1" descr="WestVirginiansAgainstAgenda2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990600"/>
            <a:ext cx="2910433" cy="2818143"/>
          </a:xfrm>
          <a:prstGeom prst="rect">
            <a:avLst/>
          </a:prstGeom>
        </p:spPr>
      </p:pic>
      <p:sp>
        <p:nvSpPr>
          <p:cNvPr id="4" name="Title 3"/>
          <p:cNvSpPr>
            <a:spLocks noGrp="1"/>
          </p:cNvSpPr>
          <p:nvPr>
            <p:ph type="title"/>
          </p:nvPr>
        </p:nvSpPr>
        <p:spPr>
          <a:xfrm>
            <a:off x="762000" y="152400"/>
            <a:ext cx="10679379" cy="738664"/>
          </a:xfrm>
        </p:spPr>
        <p:txBody>
          <a:bodyPr/>
          <a:lstStyle/>
          <a:p>
            <a:r>
              <a:rPr lang="en-US"/>
              <a:t>Backlash Against Sustainability</a:t>
            </a:r>
          </a:p>
        </p:txBody>
      </p:sp>
      <p:pic>
        <p:nvPicPr>
          <p:cNvPr id="6" name="Picture 5" descr="KansasOutlawSustainableDe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1" y="3817386"/>
            <a:ext cx="3352799" cy="3040613"/>
          </a:xfrm>
          <a:prstGeom prst="rect">
            <a:avLst/>
          </a:prstGeom>
        </p:spPr>
      </p:pic>
    </p:spTree>
    <p:extLst>
      <p:ext uri="{BB962C8B-B14F-4D97-AF65-F5344CB8AC3E}">
        <p14:creationId xmlns:p14="http://schemas.microsoft.com/office/powerpoint/2010/main" val="1619025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419600"/>
            <a:ext cx="3649133" cy="969496"/>
          </a:xfrm>
          <a:prstGeom prst="rect">
            <a:avLst/>
          </a:prstGeom>
        </p:spPr>
        <p:txBody>
          <a:bodyPr wrap="square">
            <a:spAutoFit/>
          </a:bodyPr>
          <a:lstStyle/>
          <a:p>
            <a:r>
              <a:rPr lang="en-US"/>
              <a:t>https://www.facebook.com/Seven50Revealed/videos/437334316387540</a:t>
            </a:r>
          </a:p>
        </p:txBody>
      </p:sp>
      <p:pic>
        <p:nvPicPr>
          <p:cNvPr id="4" name="Picture 3" descr="Sevn50Backlash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244" y="0"/>
            <a:ext cx="8262756" cy="6858000"/>
          </a:xfrm>
          <a:prstGeom prst="rect">
            <a:avLst/>
          </a:prstGeom>
        </p:spPr>
      </p:pic>
      <p:sp>
        <p:nvSpPr>
          <p:cNvPr id="5" name="Title 3"/>
          <p:cNvSpPr txBox="1">
            <a:spLocks/>
          </p:cNvSpPr>
          <p:nvPr/>
        </p:nvSpPr>
        <p:spPr>
          <a:xfrm>
            <a:off x="381000" y="304800"/>
            <a:ext cx="3429001" cy="3657600"/>
          </a:xfrm>
          <a:prstGeom prst="rect">
            <a:avLst/>
          </a:prstGeom>
        </p:spPr>
        <p:txBody>
          <a:bodyPr/>
          <a:lstStyle>
            <a:lvl1pPr>
              <a:defRPr i="1" u="none">
                <a:latin typeface="Avenir Book"/>
                <a:ea typeface="+mj-ea"/>
                <a:cs typeface="Avenir Book"/>
              </a:defRPr>
            </a:lvl1pPr>
          </a:lstStyle>
          <a:p>
            <a:r>
              <a:rPr lang="en-US" sz="3600" i="0"/>
              <a:t>Backlash disrupts local and regional planning</a:t>
            </a:r>
          </a:p>
        </p:txBody>
      </p:sp>
    </p:spTree>
    <p:extLst>
      <p:ext uri="{BB962C8B-B14F-4D97-AF65-F5344CB8AC3E}">
        <p14:creationId xmlns:p14="http://schemas.microsoft.com/office/powerpoint/2010/main" val="2107161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152400"/>
            <a:ext cx="12192000" cy="655320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04801"/>
            <a:ext cx="11048999" cy="6032421"/>
          </a:xfrm>
        </p:spPr>
        <p:txBody>
          <a:bodyPr/>
          <a:lstStyle/>
          <a:p>
            <a:pPr>
              <a:spcAft>
                <a:spcPts val="1600"/>
              </a:spcAft>
            </a:pPr>
            <a:r>
              <a:rPr lang="en-US" sz="2800">
                <a:solidFill>
                  <a:schemeClr val="accent4">
                    <a:lumMod val="50000"/>
                  </a:schemeClr>
                </a:solidFill>
              </a:rPr>
              <a:t>Cities are important sites for sustainability . . .</a:t>
            </a:r>
            <a:br>
              <a:rPr lang="en-US" sz="2800">
                <a:solidFill>
                  <a:schemeClr val="accent4">
                    <a:lumMod val="50000"/>
                  </a:schemeClr>
                </a:solidFill>
              </a:rPr>
            </a:br>
            <a:r>
              <a:rPr lang="en-US" sz="2800">
                <a:solidFill>
                  <a:schemeClr val="accent4">
                    <a:lumMod val="50000"/>
                  </a:schemeClr>
                </a:solidFill>
              </a:rPr>
              <a:t/>
            </a:r>
            <a:br>
              <a:rPr lang="en-US" sz="2800">
                <a:solidFill>
                  <a:schemeClr val="accent4">
                    <a:lumMod val="50000"/>
                  </a:schemeClr>
                </a:solidFill>
              </a:rPr>
            </a:br>
            <a:r>
              <a:rPr lang="en-US" sz="2800">
                <a:solidFill>
                  <a:schemeClr val="accent4">
                    <a:lumMod val="50000"/>
                  </a:schemeClr>
                </a:solidFill>
              </a:rPr>
              <a:t>Issues of environment and human health have been part of urban planning since the beginning, even if the specific concerns have changed over time . . . </a:t>
            </a:r>
            <a:br>
              <a:rPr lang="en-US" sz="2800">
                <a:solidFill>
                  <a:schemeClr val="accent4">
                    <a:lumMod val="50000"/>
                  </a:schemeClr>
                </a:solidFill>
              </a:rPr>
            </a:br>
            <a:r>
              <a:rPr lang="en-US" sz="2800">
                <a:solidFill>
                  <a:schemeClr val="accent4">
                    <a:lumMod val="50000"/>
                  </a:schemeClr>
                </a:solidFill>
              </a:rPr>
              <a:t/>
            </a:r>
            <a:br>
              <a:rPr lang="en-US" sz="2800">
                <a:solidFill>
                  <a:schemeClr val="accent4">
                    <a:lumMod val="50000"/>
                  </a:schemeClr>
                </a:solidFill>
              </a:rPr>
            </a:br>
            <a:r>
              <a:rPr lang="en-US" sz="2800">
                <a:solidFill>
                  <a:schemeClr val="accent4">
                    <a:lumMod val="50000"/>
                  </a:schemeClr>
                </a:solidFill>
              </a:rPr>
              <a:t>Access to healthy environments is shaped by social inequalities . . . </a:t>
            </a:r>
            <a:br>
              <a:rPr lang="en-US" sz="2800">
                <a:solidFill>
                  <a:schemeClr val="accent4">
                    <a:lumMod val="50000"/>
                  </a:schemeClr>
                </a:solidFill>
              </a:rPr>
            </a:br>
            <a:r>
              <a:rPr lang="en-US" sz="2800">
                <a:solidFill>
                  <a:schemeClr val="accent4">
                    <a:lumMod val="50000"/>
                  </a:schemeClr>
                </a:solidFill>
              </a:rPr>
              <a:t/>
            </a:r>
            <a:br>
              <a:rPr lang="en-US" sz="2800">
                <a:solidFill>
                  <a:schemeClr val="accent4">
                    <a:lumMod val="50000"/>
                  </a:schemeClr>
                </a:solidFill>
              </a:rPr>
            </a:br>
            <a:r>
              <a:rPr lang="en-US" sz="2800">
                <a:solidFill>
                  <a:schemeClr val="accent4">
                    <a:lumMod val="50000"/>
                  </a:schemeClr>
                </a:solidFill>
              </a:rPr>
              <a:t>Brown and black people have always been part of the fight for healthier environments (labor history and environmental history are tied together) . . . </a:t>
            </a:r>
            <a:br>
              <a:rPr lang="en-US" sz="2800">
                <a:solidFill>
                  <a:schemeClr val="accent4">
                    <a:lumMod val="50000"/>
                  </a:schemeClr>
                </a:solidFill>
              </a:rPr>
            </a:br>
            <a:r>
              <a:rPr lang="en-US" sz="2800">
                <a:solidFill>
                  <a:schemeClr val="accent4">
                    <a:lumMod val="50000"/>
                  </a:schemeClr>
                </a:solidFill>
              </a:rPr>
              <a:t/>
            </a:r>
            <a:br>
              <a:rPr lang="en-US" sz="2800">
                <a:solidFill>
                  <a:schemeClr val="accent4">
                    <a:lumMod val="50000"/>
                  </a:schemeClr>
                </a:solidFill>
              </a:rPr>
            </a:br>
            <a:r>
              <a:rPr lang="en-US" sz="2800">
                <a:solidFill>
                  <a:schemeClr val="accent4">
                    <a:lumMod val="50000"/>
                  </a:schemeClr>
                </a:solidFill>
              </a:rPr>
              <a:t>Global agreements have implications for action at the local level, and local actors do not always see things the same way . . . </a:t>
            </a:r>
            <a:endParaRPr lang="en-US" sz="2800">
              <a:solidFill>
                <a:srgbClr val="3C562D"/>
              </a:solidFill>
            </a:endParaRPr>
          </a:p>
        </p:txBody>
      </p:sp>
    </p:spTree>
    <p:extLst>
      <p:ext uri="{BB962C8B-B14F-4D97-AF65-F5344CB8AC3E}">
        <p14:creationId xmlns:p14="http://schemas.microsoft.com/office/powerpoint/2010/main" val="33880580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ad-to-rio20-un-conference-on-sustainable-development-2012-4-7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23071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stinabilityTimeline.jpg"/>
          <p:cNvPicPr>
            <a:picLocks noChangeAspect="1"/>
          </p:cNvPicPr>
          <p:nvPr/>
        </p:nvPicPr>
        <p:blipFill rotWithShape="1">
          <a:blip r:embed="rId2">
            <a:extLst>
              <a:ext uri="{28A0092B-C50C-407E-A947-70E740481C1C}">
                <a14:useLocalDpi xmlns:a14="http://schemas.microsoft.com/office/drawing/2010/main" val="0"/>
              </a:ext>
            </a:extLst>
          </a:blip>
          <a:srcRect b="12534"/>
          <a:stretch/>
        </p:blipFill>
        <p:spPr>
          <a:xfrm>
            <a:off x="970844" y="0"/>
            <a:ext cx="9163756" cy="6011333"/>
          </a:xfrm>
          <a:prstGeom prst="rect">
            <a:avLst/>
          </a:prstGeom>
        </p:spPr>
      </p:pic>
      <p:sp>
        <p:nvSpPr>
          <p:cNvPr id="3" name="Rectangle 2"/>
          <p:cNvSpPr/>
          <p:nvPr/>
        </p:nvSpPr>
        <p:spPr>
          <a:xfrm>
            <a:off x="990600" y="6324600"/>
            <a:ext cx="8991600" cy="384721"/>
          </a:xfrm>
          <a:prstGeom prst="rect">
            <a:avLst/>
          </a:prstGeom>
        </p:spPr>
        <p:txBody>
          <a:bodyPr wrap="square">
            <a:spAutoFit/>
          </a:bodyPr>
          <a:lstStyle/>
          <a:p>
            <a:r>
              <a:rPr lang="en-US">
                <a:solidFill>
                  <a:srgbClr val="6D6452"/>
                </a:solidFill>
              </a:rPr>
              <a:t>https://tadhgsbesteffort.wordpress.com/2011/02/23/week-2-sustainable-development/</a:t>
            </a:r>
          </a:p>
        </p:txBody>
      </p:sp>
    </p:spTree>
    <p:extLst>
      <p:ext uri="{BB962C8B-B14F-4D97-AF65-F5344CB8AC3E}">
        <p14:creationId xmlns:p14="http://schemas.microsoft.com/office/powerpoint/2010/main" val="18417598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SustainableDevGoa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3" name="TextBox 2"/>
          <p:cNvSpPr txBox="1"/>
          <p:nvPr/>
        </p:nvSpPr>
        <p:spPr>
          <a:xfrm>
            <a:off x="5170106" y="6396335"/>
            <a:ext cx="1851789" cy="461665"/>
          </a:xfrm>
          <a:prstGeom prst="rect">
            <a:avLst/>
          </a:prstGeom>
          <a:noFill/>
        </p:spPr>
        <p:txBody>
          <a:bodyPr wrap="none" rtlCol="0">
            <a:spAutoFit/>
          </a:bodyPr>
          <a:lstStyle/>
          <a:p>
            <a:r>
              <a:rPr lang="en-US" sz="2400" b="1"/>
              <a:t>Agenda 2030</a:t>
            </a:r>
          </a:p>
        </p:txBody>
      </p:sp>
    </p:spTree>
    <p:extLst>
      <p:ext uri="{BB962C8B-B14F-4D97-AF65-F5344CB8AC3E}">
        <p14:creationId xmlns:p14="http://schemas.microsoft.com/office/powerpoint/2010/main" val="2156015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228600"/>
            <a:ext cx="2438400" cy="1969770"/>
          </a:xfrm>
        </p:spPr>
        <p:txBody>
          <a:bodyPr/>
          <a:lstStyle/>
          <a:p>
            <a:r>
              <a:rPr lang="en-US" sz="3200"/>
              <a:t>Cities are important sites for sustainability</a:t>
            </a:r>
          </a:p>
        </p:txBody>
      </p:sp>
      <p:pic>
        <p:nvPicPr>
          <p:cNvPr id="3" name="Picture 2" descr="11_Sustainable cities and communities_FINAL.pdf"/>
          <p:cNvPicPr>
            <a:picLocks noChangeAspect="1"/>
          </p:cNvPicPr>
          <p:nvPr/>
        </p:nvPicPr>
        <p:blipFill rotWithShape="1">
          <a:blip r:embed="rId2">
            <a:extLst>
              <a:ext uri="{28A0092B-C50C-407E-A947-70E740481C1C}">
                <a14:useLocalDpi xmlns:a14="http://schemas.microsoft.com/office/drawing/2010/main" val="0"/>
              </a:ext>
            </a:extLst>
          </a:blip>
          <a:srcRect l="1476" r="2236"/>
          <a:stretch/>
        </p:blipFill>
        <p:spPr>
          <a:xfrm>
            <a:off x="2849038" y="-26733"/>
            <a:ext cx="9336841" cy="6858000"/>
          </a:xfrm>
          <a:prstGeom prst="rect">
            <a:avLst/>
          </a:prstGeom>
        </p:spPr>
      </p:pic>
    </p:spTree>
    <p:extLst>
      <p:ext uri="{BB962C8B-B14F-4D97-AF65-F5344CB8AC3E}">
        <p14:creationId xmlns:p14="http://schemas.microsoft.com/office/powerpoint/2010/main" val="1650622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12039600" cy="615553"/>
          </a:xfrm>
        </p:spPr>
        <p:txBody>
          <a:bodyPr/>
          <a:lstStyle/>
          <a:p>
            <a:r>
              <a:rPr lang="en-US" sz="4000"/>
              <a:t>Cities have been sites of environmental problems . . . </a:t>
            </a:r>
          </a:p>
        </p:txBody>
      </p:sp>
      <p:pic>
        <p:nvPicPr>
          <p:cNvPr id="3" name="Picture 5" descr="Boston slums, 1840s (from Hand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30276"/>
            <a:ext cx="3733800" cy="399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648200" y="4572000"/>
            <a:ext cx="7315200" cy="2431435"/>
          </a:xfrm>
          <a:prstGeom prst="rect">
            <a:avLst/>
          </a:prstGeom>
        </p:spPr>
        <p:txBody>
          <a:bodyPr wrap="square">
            <a:spAutoFit/>
          </a:bodyPr>
          <a:lstStyle/>
          <a:p>
            <a:r>
              <a:rPr lang="en-US">
                <a:solidFill>
                  <a:srgbClr val="000090"/>
                </a:solidFill>
              </a:rPr>
              <a:t>“For five days in December 1952, a fog that contained pollutants enveloped all of London. By the time the dense fog cover lifted, more than 150,000 people had been hospitalized and at least 4,000 people had died. Researchers now estimate that the total death count was likely more than 12,000 people, as well as thousands of animals.”</a:t>
            </a:r>
          </a:p>
          <a:p>
            <a:r>
              <a:rPr lang="en-US">
                <a:hlinkClick r:id="rId3"/>
              </a:rPr>
              <a:t>https://www.cbsnews.com/news/londons-1952-killer-fog-cause-revealed/</a:t>
            </a:r>
            <a:endParaRPr lang="en-US"/>
          </a:p>
          <a:p>
            <a:endParaRPr lang="en-US"/>
          </a:p>
        </p:txBody>
      </p:sp>
      <p:pic>
        <p:nvPicPr>
          <p:cNvPr id="5" name="Picture 4"/>
          <p:cNvPicPr>
            <a:picLocks noChangeAspect="1"/>
          </p:cNvPicPr>
          <p:nvPr/>
        </p:nvPicPr>
        <p:blipFill>
          <a:blip r:embed="rId4"/>
          <a:stretch>
            <a:fillRect/>
          </a:stretch>
        </p:blipFill>
        <p:spPr>
          <a:xfrm>
            <a:off x="4267200" y="1206500"/>
            <a:ext cx="4499429" cy="2997200"/>
          </a:xfrm>
          <a:prstGeom prst="rect">
            <a:avLst/>
          </a:prstGeom>
        </p:spPr>
      </p:pic>
      <p:pic>
        <p:nvPicPr>
          <p:cNvPr id="6" name="Picture 5"/>
          <p:cNvPicPr>
            <a:picLocks noChangeAspect="1"/>
          </p:cNvPicPr>
          <p:nvPr/>
        </p:nvPicPr>
        <p:blipFill>
          <a:blip r:embed="rId5"/>
          <a:stretch>
            <a:fillRect/>
          </a:stretch>
        </p:blipFill>
        <p:spPr>
          <a:xfrm>
            <a:off x="8915400" y="990600"/>
            <a:ext cx="2286000" cy="3429000"/>
          </a:xfrm>
          <a:prstGeom prst="rect">
            <a:avLst/>
          </a:prstGeom>
        </p:spPr>
      </p:pic>
    </p:spTree>
    <p:extLst>
      <p:ext uri="{BB962C8B-B14F-4D97-AF65-F5344CB8AC3E}">
        <p14:creationId xmlns:p14="http://schemas.microsoft.com/office/powerpoint/2010/main" val="3839798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43800" y="3352800"/>
            <a:ext cx="4468473" cy="3352800"/>
          </a:xfrm>
          <a:prstGeom prst="rect">
            <a:avLst/>
          </a:prstGeom>
        </p:spPr>
      </p:pic>
      <p:sp>
        <p:nvSpPr>
          <p:cNvPr id="4" name="Title 1"/>
          <p:cNvSpPr>
            <a:spLocks noGrp="1"/>
          </p:cNvSpPr>
          <p:nvPr>
            <p:ph type="title"/>
          </p:nvPr>
        </p:nvSpPr>
        <p:spPr>
          <a:xfrm>
            <a:off x="228600" y="152400"/>
            <a:ext cx="11658600" cy="1231106"/>
          </a:xfrm>
        </p:spPr>
        <p:txBody>
          <a:bodyPr/>
          <a:lstStyle/>
          <a:p>
            <a:r>
              <a:rPr lang="en-US" sz="4000"/>
              <a:t>And it’s not just old industrial cities that contribute to environmental problems . . . </a:t>
            </a:r>
          </a:p>
        </p:txBody>
      </p:sp>
      <p:pic>
        <p:nvPicPr>
          <p:cNvPr id="5" name="Picture 4"/>
          <p:cNvPicPr>
            <a:picLocks noChangeAspect="1"/>
          </p:cNvPicPr>
          <p:nvPr/>
        </p:nvPicPr>
        <p:blipFill>
          <a:blip r:embed="rId3"/>
          <a:stretch>
            <a:fillRect/>
          </a:stretch>
        </p:blipFill>
        <p:spPr>
          <a:xfrm>
            <a:off x="0" y="1676400"/>
            <a:ext cx="6526728" cy="5029200"/>
          </a:xfrm>
          <a:prstGeom prst="rect">
            <a:avLst/>
          </a:prstGeom>
        </p:spPr>
      </p:pic>
      <p:pic>
        <p:nvPicPr>
          <p:cNvPr id="6" name="Picture 5"/>
          <p:cNvPicPr>
            <a:picLocks noChangeAspect="1"/>
          </p:cNvPicPr>
          <p:nvPr/>
        </p:nvPicPr>
        <p:blipFill>
          <a:blip r:embed="rId4"/>
          <a:stretch>
            <a:fillRect/>
          </a:stretch>
        </p:blipFill>
        <p:spPr>
          <a:xfrm>
            <a:off x="8305800" y="990600"/>
            <a:ext cx="2895600" cy="2171700"/>
          </a:xfrm>
          <a:prstGeom prst="rect">
            <a:avLst/>
          </a:prstGeom>
        </p:spPr>
      </p:pic>
    </p:spTree>
    <p:extLst>
      <p:ext uri="{BB962C8B-B14F-4D97-AF65-F5344CB8AC3E}">
        <p14:creationId xmlns:p14="http://schemas.microsoft.com/office/powerpoint/2010/main" val="4119935450"/>
      </p:ext>
    </p:extLst>
  </p:cSld>
  <p:clrMapOvr>
    <a:masterClrMapping/>
  </p:clrMapOvr>
</p:sld>
</file>

<file path=ppt/theme/theme1.xml><?xml version="1.0" encoding="utf-8"?>
<a:theme xmlns:a="http://schemas.openxmlformats.org/drawingml/2006/main" name="Office Theme">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897</TotalTime>
  <Words>888</Words>
  <Application>Microsoft Macintosh PowerPoint</Application>
  <PresentationFormat>Custom</PresentationFormat>
  <Paragraphs>81</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What is sustainability?</vt:lpstr>
      <vt:lpstr>PowerPoint Presentation</vt:lpstr>
      <vt:lpstr>PowerPoint Presentation</vt:lpstr>
      <vt:lpstr>PowerPoint Presentation</vt:lpstr>
      <vt:lpstr>Cities are important sites for sustainability</vt:lpstr>
      <vt:lpstr>Cities have been sites of environmental problems . . . </vt:lpstr>
      <vt:lpstr>And it’s not just old industrial cities that contribute to environmental problems . . . </vt:lpstr>
      <vt:lpstr>. . . but cities can also be solutions</vt:lpstr>
      <vt:lpstr>Transportation 14% Elect &amp; Heat 25% Buildings  8.4%</vt:lpstr>
      <vt:lpstr>PowerPoint Presentation</vt:lpstr>
      <vt:lpstr>PowerPoint Presentation</vt:lpstr>
      <vt:lpstr>Roots of Regional Planning</vt:lpstr>
      <vt:lpstr>PowerPoint Presentation</vt:lpstr>
      <vt:lpstr>PowerPoint Presentation</vt:lpstr>
      <vt:lpstr>What did Olmsted value?</vt:lpstr>
      <vt:lpstr>PowerPoint Presentation</vt:lpstr>
      <vt:lpstr>PowerPoint Presentation</vt:lpstr>
      <vt:lpstr>PowerPoint Presentation</vt:lpstr>
      <vt:lpstr>Remember the Clean Water Act?</vt:lpstr>
      <vt:lpstr>PowerPoint Presentation</vt:lpstr>
      <vt:lpstr>PowerPoint Presentation</vt:lpstr>
      <vt:lpstr>PowerPoint Presentation</vt:lpstr>
      <vt:lpstr>PowerPoint Presentation</vt:lpstr>
      <vt:lpstr>What is environmental justice?</vt:lpstr>
      <vt:lpstr>Environmental Justice Timeline</vt:lpstr>
      <vt:lpstr>Role of Different Actors</vt:lpstr>
      <vt:lpstr>EJ Case: Greenpoint - origin</vt:lpstr>
      <vt:lpstr>EJ Case: Newtown Riverkeeper today</vt:lpstr>
      <vt:lpstr>EJ Case: Nicetown</vt:lpstr>
      <vt:lpstr>EJ Case: Nicetown Action</vt:lpstr>
      <vt:lpstr>PowerPoint Presentation</vt:lpstr>
      <vt:lpstr>PowerPoint Presentation</vt:lpstr>
      <vt:lpstr>PowerPoint Presentation</vt:lpstr>
      <vt:lpstr>PowerPoint Presentation</vt:lpstr>
      <vt:lpstr>Backlash Against Sustainability</vt:lpstr>
      <vt:lpstr>PowerPoint Presentation</vt:lpstr>
      <vt:lpstr>Cities are important sites for sustainability . . .  Issues of environment and human health have been part of urban planning since the beginning, even if the specific concerns have changed over time . . .   Access to healthy environments is shaped by social inequalities . . .   Brown and black people have always been part of the fight for healthier environments (labor history and environmental history are tied together) . . .   Global agreements have implications for action at the local level, and local actors do not always see things the same way . . .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Culture and Society (185)</dc:title>
  <dc:creator>Liv Raddatz</dc:creator>
  <cp:lastModifiedBy>Jennifer Hurley</cp:lastModifiedBy>
  <cp:revision>88</cp:revision>
  <dcterms:created xsi:type="dcterms:W3CDTF">2020-09-18T10:56:45Z</dcterms:created>
  <dcterms:modified xsi:type="dcterms:W3CDTF">2020-10-26T13:13:25Z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2019-09-19T00:00:00Z</vt:filetime>
  </property>
  <property fmtid="{D5CDD505-2E9C-101B-9397-08002B2CF9AE}" pid="3" name="Creator">
    <vt:lpwstr>Microsoft® PowerPoint® for Office 365</vt:lpwstr>
  </property>
  <property fmtid="{D5CDD505-2E9C-101B-9397-08002B2CF9AE}" pid="4" name="LastSaved">
    <vt:filetime>2020-09-18T00:00:00Z</vt:filetime>
  </property>
</Properties>
</file>