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aleway"/>
      <p:regular r:id="rId28"/>
      <p:bold r:id="rId29"/>
      <p:italic r:id="rId30"/>
      <p:boldItalic r:id="rId31"/>
    </p:embeddedFont>
    <p:embeddedFont>
      <p:font typeface="Proxima Nova"/>
      <p:regular r:id="rId32"/>
      <p:bold r:id="rId33"/>
      <p:italic r:id="rId34"/>
      <p:boldItalic r:id="rId35"/>
    </p:embeddedFont>
    <p:embeddedFont>
      <p:font typeface="Roboto"/>
      <p:regular r:id="rId36"/>
      <p:bold r:id="rId37"/>
      <p:italic r:id="rId38"/>
      <p:boldItalic r:id="rId39"/>
    </p:embeddedFont>
    <p:embeddedFont>
      <p:font typeface="Corbel"/>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regular.fntdata"/><Relationship Id="rId20" Type="http://schemas.openxmlformats.org/officeDocument/2006/relationships/slide" Target="slides/slide15.xml"/><Relationship Id="rId42" Type="http://schemas.openxmlformats.org/officeDocument/2006/relationships/font" Target="fonts/Corbel-italic.fntdata"/><Relationship Id="rId41" Type="http://schemas.openxmlformats.org/officeDocument/2006/relationships/font" Target="fonts/Corbel-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Corbel-boldItalic.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font" Target="fonts/Ralew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6.xml"/><Relationship Id="rId33" Type="http://schemas.openxmlformats.org/officeDocument/2006/relationships/font" Target="fonts/ProximaNova-bold.fntdata"/><Relationship Id="rId10" Type="http://schemas.openxmlformats.org/officeDocument/2006/relationships/slide" Target="slides/slide5.xml"/><Relationship Id="rId32" Type="http://schemas.openxmlformats.org/officeDocument/2006/relationships/font" Target="fonts/ProximaNova-regular.fntdata"/><Relationship Id="rId13" Type="http://schemas.openxmlformats.org/officeDocument/2006/relationships/slide" Target="slides/slide8.xml"/><Relationship Id="rId35" Type="http://schemas.openxmlformats.org/officeDocument/2006/relationships/font" Target="fonts/ProximaNova-boldItalic.fntdata"/><Relationship Id="rId12" Type="http://schemas.openxmlformats.org/officeDocument/2006/relationships/slide" Target="slides/slide7.xml"/><Relationship Id="rId34" Type="http://schemas.openxmlformats.org/officeDocument/2006/relationships/font" Target="fonts/ProximaNova-italic.fntdata"/><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ee3b1de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ee3b1de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c2a7b5f91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c2a7b5f91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c2a7b5f91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c2a7b5f91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ee3b1de8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ee3b1de8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ee3b1de8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ee3b1de8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71b57c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c71b57c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c2a7b5f91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c2a7b5f91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ee5ca801a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ee5ca801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ee5ca801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ee5ca801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ee5ca801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ee5ca801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ee5ca801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ee5ca801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ee3b1de8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9ee3b1de8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ee5ca801a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ee5ca801a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ee3b1de8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ee3b1de8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ee5ca801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ee5ca801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c2a7b5f91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c2a7b5f91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ee5ca801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ee5ca801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c71b57c1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c71b57c1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c2a7b5f91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c2a7b5f91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c2a7b5f91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c2a7b5f91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ee5ca801a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ee5ca801a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youtube.com/watch?v=O0ZkDBvwcF4" TargetMode="External"/><Relationship Id="rId4" Type="http://schemas.openxmlformats.org/officeDocument/2006/relationships/image" Target="../media/image2.jpg"/><Relationship Id="rId5" Type="http://schemas.openxmlformats.org/officeDocument/2006/relationships/hyperlink" Target="http://www.youtube.com/watch?v=TFMI6OicF4c" TargetMode="External"/><Relationship Id="rId6"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dance-teacher.com/technique-chet-walker-2392357077.html" TargetMode="External"/><Relationship Id="rId4" Type="http://schemas.openxmlformats.org/officeDocument/2006/relationships/hyperlink" Target="http://www.youtube.com/watch?v=2C_2rP3qiJs" TargetMode="External"/><Relationship Id="rId5" Type="http://schemas.openxmlformats.org/officeDocument/2006/relationships/image" Target="../media/image13.jpg"/><Relationship Id="rId6" Type="http://schemas.openxmlformats.org/officeDocument/2006/relationships/hyperlink" Target="http://www.youtube.com/watch?v=3XbjAHUr9k0" TargetMode="External"/><Relationship Id="rId7"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www.youtube.com/watch?v=qQeB7mH1FOw" TargetMode="External"/><Relationship Id="rId4" Type="http://schemas.openxmlformats.org/officeDocument/2006/relationships/image" Target="../media/image8.jpg"/><Relationship Id="rId5" Type="http://schemas.openxmlformats.org/officeDocument/2006/relationships/hyperlink" Target="http://www.youtube.com/watch?v=_g7QQNisaI8" TargetMode="External"/><Relationship Id="rId6" Type="http://schemas.openxmlformats.org/officeDocument/2006/relationships/image" Target="../media/image3.jpg"/><Relationship Id="rId7" Type="http://schemas.openxmlformats.org/officeDocument/2006/relationships/hyperlink" Target="http://www.youtube.com/watch?v=wzsNimr6mJk" TargetMode="External"/><Relationship Id="rId8"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www.youtube.com/watch?v=siuJoSkbvjA" TargetMode="External"/><Relationship Id="rId4" Type="http://schemas.openxmlformats.org/officeDocument/2006/relationships/image" Target="../media/image4.jpg"/><Relationship Id="rId5" Type="http://schemas.openxmlformats.org/officeDocument/2006/relationships/hyperlink" Target="http://www.youtube.com/watch?v=yhTi8bHXw3M" TargetMode="External"/><Relationship Id="rId6" Type="http://schemas.openxmlformats.org/officeDocument/2006/relationships/image" Target="../media/image1.jpg"/><Relationship Id="rId7" Type="http://schemas.openxmlformats.org/officeDocument/2006/relationships/hyperlink" Target="http://www.youtube.com/watch?v=7uIPkwCYxKU" TargetMode="External"/><Relationship Id="rId8"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www.youtube.com/watch?v=BwwqA4iCV60" TargetMode="External"/><Relationship Id="rId4" Type="http://schemas.openxmlformats.org/officeDocument/2006/relationships/image" Target="../media/image18.jpg"/><Relationship Id="rId5" Type="http://schemas.openxmlformats.org/officeDocument/2006/relationships/hyperlink" Target="https://danceinteractive.jacobspillow.org/asadata-dafora/shagola-dances-of-west-africa/" TargetMode="External"/><Relationship Id="rId6"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www.youtube.com/watch?v=mU5hVZFqAP0" TargetMode="External"/><Relationship Id="rId4" Type="http://schemas.openxmlformats.org/officeDocument/2006/relationships/image" Target="../media/image21.jpg"/><Relationship Id="rId5" Type="http://schemas.openxmlformats.org/officeDocument/2006/relationships/hyperlink" Target="http://www.youtube.com/watch?v=9v3o_Z0990U" TargetMode="External"/><Relationship Id="rId6"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kdcah.org/katherine-dunham-biography/" TargetMode="External"/><Relationship Id="rId4" Type="http://schemas.openxmlformats.org/officeDocument/2006/relationships/image" Target="../media/image32.png"/><Relationship Id="rId5" Type="http://schemas.openxmlformats.org/officeDocument/2006/relationships/hyperlink" Target="http://www.youtube.com/watch?v=1i2LZz3yjYY" TargetMode="External"/><Relationship Id="rId6" Type="http://schemas.openxmlformats.org/officeDocument/2006/relationships/image" Target="../media/image17.jpg"/><Relationship Id="rId7" Type="http://schemas.openxmlformats.org/officeDocument/2006/relationships/hyperlink" Target="http://www.youtube.com/watch?v=7vyx6ue7K6o" TargetMode="External"/><Relationship Id="rId8"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www.youtube.com/watch?v=7qWXIzKTG9Y" TargetMode="External"/><Relationship Id="rId4" Type="http://schemas.openxmlformats.org/officeDocument/2006/relationships/image" Target="../media/image27.jpg"/><Relationship Id="rId5" Type="http://schemas.openxmlformats.org/officeDocument/2006/relationships/hyperlink" Target="http://www.youtube.com/watch?v=anPElbfxQtU" TargetMode="External"/><Relationship Id="rId6" Type="http://schemas.openxmlformats.org/officeDocument/2006/relationships/image" Target="../media/image28.jpg"/><Relationship Id="rId7" Type="http://schemas.openxmlformats.org/officeDocument/2006/relationships/hyperlink" Target="http://www.youtube.com/watch?v=aM-WUaG4TkE" TargetMode="External"/><Relationship Id="rId8"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www.youtube.com/watch?v=Wl4jx2wHLPA" TargetMode="External"/><Relationship Id="rId4" Type="http://schemas.openxmlformats.org/officeDocument/2006/relationships/image" Target="../media/image20.jpg"/><Relationship Id="rId5" Type="http://schemas.openxmlformats.org/officeDocument/2006/relationships/hyperlink" Target="http://www.youtube.com/watch?v=nb6JPpGY2aA" TargetMode="External"/><Relationship Id="rId6"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youtube.com/watch?v=Q3s3-_kJRrs" TargetMode="External"/><Relationship Id="rId4" Type="http://schemas.openxmlformats.org/officeDocument/2006/relationships/image" Target="../media/image10.jpg"/><Relationship Id="rId5" Type="http://schemas.openxmlformats.org/officeDocument/2006/relationships/hyperlink" Target="http://www.youtube.com/watch?v=XZG6zI6RLsk" TargetMode="External"/><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youtube.com/watch?v=C6Cb7YYJDxw" TargetMode="External"/><Relationship Id="rId4" Type="http://schemas.openxmlformats.org/officeDocument/2006/relationships/image" Target="../media/image9.jpg"/><Relationship Id="rId5" Type="http://schemas.openxmlformats.org/officeDocument/2006/relationships/hyperlink" Target="http://www.youtube.com/watch?v=H9E4Aq4K_p8" TargetMode="External"/><Relationship Id="rId6"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www.youtube.com/watch?v=P2qmRc1YEU0"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Descriptive Writing Peer Feedback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 type="body"/>
          </p:nvPr>
        </p:nvSpPr>
        <p:spPr>
          <a:xfrm>
            <a:off x="154350" y="4218925"/>
            <a:ext cx="88515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Remembering “Unsung Genius” Jack Cole </a:t>
            </a:r>
            <a:endParaRPr sz="2000">
              <a:latin typeface="Corbel"/>
              <a:ea typeface="Corbel"/>
              <a:cs typeface="Corbel"/>
              <a:sym typeface="Corbel"/>
            </a:endParaRPr>
          </a:p>
          <a:p>
            <a:pPr indent="457200" lvl="0" marL="2286000" rtl="0" algn="l">
              <a:spcBef>
                <a:spcPts val="0"/>
              </a:spcBef>
              <a:spcAft>
                <a:spcPts val="0"/>
              </a:spcAft>
              <a:buNone/>
            </a:pPr>
            <a:r>
              <a:rPr lang="en" sz="2000">
                <a:latin typeface="Corbel"/>
                <a:ea typeface="Corbel"/>
                <a:cs typeface="Corbel"/>
                <a:sym typeface="Corbel"/>
              </a:rPr>
              <a:t>through the restaging his works and a documentary film</a:t>
            </a:r>
            <a:endParaRPr sz="2000">
              <a:latin typeface="Corbel"/>
              <a:ea typeface="Corbel"/>
              <a:cs typeface="Corbel"/>
              <a:sym typeface="Corbel"/>
            </a:endParaRPr>
          </a:p>
        </p:txBody>
      </p:sp>
      <p:pic>
        <p:nvPicPr>
          <p:cNvPr descr="I was hired to film a short documentary on a legendary choreographer and his legendary project... &#10; &#10;The Jack Cole Project &#10; &#10;May 3-20, 2012  &#10; &#10;&quot;Cole was splendid; certainly a pioneer!  He was the first important choreographer in the commercial sphere.... He set The Broadway Jazz style.  That was his!&quot; &#10;- Agnes de Mille, legendary choreographer of Oklahoma! &#10; &#10;From Chet Walker, creator of the 1999 Tony Award-winning Best Musical Fosse, comes this tribute to the father of theatrical jazz dance, Jack Cole, whose work in film, television and on Broadway influenced Fosse, Robbins, Ailey and generations of choreographers that followed.  See the inimitable style of Jack Cole come alive onstage at Queens Theatre in this world premiere musical entertainment." id="117" name="Google Shape;117;p22" title="The Jack Cole Project">
            <a:hlinkClick r:id="rId3"/>
          </p:cNvPr>
          <p:cNvPicPr preferRelativeResize="0"/>
          <p:nvPr/>
        </p:nvPicPr>
        <p:blipFill>
          <a:blip r:embed="rId4">
            <a:alphaModFix/>
          </a:blip>
          <a:stretch>
            <a:fillRect/>
          </a:stretch>
        </p:blipFill>
        <p:spPr>
          <a:xfrm>
            <a:off x="0" y="152400"/>
            <a:ext cx="4572000" cy="3429000"/>
          </a:xfrm>
          <a:prstGeom prst="rect">
            <a:avLst/>
          </a:prstGeom>
          <a:noFill/>
          <a:ln>
            <a:noFill/>
          </a:ln>
        </p:spPr>
      </p:pic>
      <p:pic>
        <p:nvPicPr>
          <p:cNvPr descr=" " id="118" name="Google Shape;118;p22" title="Jack Cole Trailer 2012">
            <a:hlinkClick r:id="rId5"/>
          </p:cNvPr>
          <p:cNvPicPr preferRelativeResize="0"/>
          <p:nvPr/>
        </p:nvPicPr>
        <p:blipFill>
          <a:blip r:embed="rId6">
            <a:alphaModFix/>
          </a:blip>
          <a:stretch>
            <a:fillRect/>
          </a:stretch>
        </p:blipFill>
        <p:spPr>
          <a:xfrm>
            <a:off x="4572000" y="152400"/>
            <a:ext cx="4572000" cy="3429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102050"/>
            <a:ext cx="8520600" cy="7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Jack Cole Technique (as taught by Chet Walker) </a:t>
            </a:r>
            <a:endParaRPr/>
          </a:p>
        </p:txBody>
      </p:sp>
      <p:sp>
        <p:nvSpPr>
          <p:cNvPr id="124" name="Google Shape;124;p23"/>
          <p:cNvSpPr txBox="1"/>
          <p:nvPr>
            <p:ph idx="1" type="body"/>
          </p:nvPr>
        </p:nvSpPr>
        <p:spPr>
          <a:xfrm>
            <a:off x="0" y="1225225"/>
            <a:ext cx="8832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u="sng">
                <a:solidFill>
                  <a:schemeClr val="hlink"/>
                </a:solidFill>
                <a:latin typeface="Corbel"/>
                <a:ea typeface="Corbel"/>
                <a:cs typeface="Corbel"/>
                <a:sym typeface="Corbel"/>
                <a:hlinkClick r:id="rId3"/>
              </a:rPr>
              <a:t>How Chet Walker Teaches Jack Cole Jazz</a:t>
            </a:r>
            <a:endParaRPr sz="2600">
              <a:latin typeface="Corbel"/>
              <a:ea typeface="Corbel"/>
              <a:cs typeface="Corbel"/>
              <a:sym typeface="Corbel"/>
            </a:endParaRPr>
          </a:p>
          <a:p>
            <a:pPr indent="0" lvl="0" marL="0" rtl="0" algn="l">
              <a:spcBef>
                <a:spcPts val="1600"/>
              </a:spcBef>
              <a:spcAft>
                <a:spcPts val="0"/>
              </a:spcAft>
              <a:buNone/>
            </a:pPr>
            <a:r>
              <a:rPr b="1" lang="en"/>
              <a:t>Consists of elements of:</a:t>
            </a:r>
            <a:endParaRPr b="1"/>
          </a:p>
          <a:p>
            <a:pPr indent="0" lvl="0" marL="0" rtl="0" algn="l">
              <a:spcBef>
                <a:spcPts val="1600"/>
              </a:spcBef>
              <a:spcAft>
                <a:spcPts val="0"/>
              </a:spcAft>
              <a:buNone/>
            </a:pPr>
            <a:r>
              <a:rPr lang="en"/>
              <a:t>Afro-Cuban</a:t>
            </a:r>
            <a:endParaRPr/>
          </a:p>
          <a:p>
            <a:pPr indent="0" lvl="0" marL="0" rtl="0" algn="l">
              <a:spcBef>
                <a:spcPts val="1600"/>
              </a:spcBef>
              <a:spcAft>
                <a:spcPts val="0"/>
              </a:spcAft>
              <a:buNone/>
            </a:pPr>
            <a:r>
              <a:rPr lang="en"/>
              <a:t>East Indian(Bharatnatyam)</a:t>
            </a:r>
            <a:endParaRPr/>
          </a:p>
          <a:p>
            <a:pPr indent="0" lvl="0" marL="0" rtl="0" algn="l">
              <a:spcBef>
                <a:spcPts val="1600"/>
              </a:spcBef>
              <a:spcAft>
                <a:spcPts val="0"/>
              </a:spcAft>
              <a:buNone/>
            </a:pPr>
            <a:r>
              <a:rPr lang="en"/>
              <a:t>Ballet (Cechetti)</a:t>
            </a:r>
            <a:endParaRPr/>
          </a:p>
          <a:p>
            <a:pPr indent="0" lvl="0" marL="0" rtl="0" algn="l">
              <a:spcBef>
                <a:spcPts val="1600"/>
              </a:spcBef>
              <a:spcAft>
                <a:spcPts val="0"/>
              </a:spcAft>
              <a:buNone/>
            </a:pPr>
            <a:r>
              <a:rPr lang="en"/>
              <a:t>Swing dance (“Lindy”)</a:t>
            </a:r>
            <a:endParaRPr/>
          </a:p>
          <a:p>
            <a:pPr indent="0" lvl="0" marL="0" rtl="0" algn="l">
              <a:spcBef>
                <a:spcPts val="1600"/>
              </a:spcBef>
              <a:spcAft>
                <a:spcPts val="1600"/>
              </a:spcAft>
              <a:buNone/>
            </a:pPr>
            <a:r>
              <a:t/>
            </a:r>
            <a:endParaRPr/>
          </a:p>
        </p:txBody>
      </p:sp>
      <p:pic>
        <p:nvPicPr>
          <p:cNvPr descr="An interview with Chet Walker about Jack Cole. &#10; &#10;Jack Cole Jazz at Steps on Broadway &#10;Beginning 6/6 &#10;Monday/Wednesday/Friday 11:30am-1:00pm &#10; &#10;For more information please visit www.StepsNYC.com &#10;For more on Jack Cole: http://tinyurl.com/3bhjdj4" id="125" name="Google Shape;125;p23" title="Jack Cole Jazz with Chet Walker &amp; Guests">
            <a:hlinkClick r:id="rId4"/>
          </p:cNvPr>
          <p:cNvPicPr preferRelativeResize="0"/>
          <p:nvPr/>
        </p:nvPicPr>
        <p:blipFill>
          <a:blip r:embed="rId5">
            <a:alphaModFix/>
          </a:blip>
          <a:stretch>
            <a:fillRect/>
          </a:stretch>
        </p:blipFill>
        <p:spPr>
          <a:xfrm>
            <a:off x="6096275" y="828650"/>
            <a:ext cx="3047725" cy="2285794"/>
          </a:xfrm>
          <a:prstGeom prst="rect">
            <a:avLst/>
          </a:prstGeom>
          <a:noFill/>
          <a:ln>
            <a:noFill/>
          </a:ln>
        </p:spPr>
      </p:pic>
      <p:pic>
        <p:nvPicPr>
          <p:cNvPr descr="Jack Cole technique class taught by Ed Kresley on January 21, 2017&#10;Jazz Choreography Enterprises sponsored this class to educate dance students about this significant jazz dance technique." id="126" name="Google Shape;126;p23" title="Jack Cole technique class taught by Ed Kresley">
            <a:hlinkClick r:id="rId6"/>
          </p:cNvPr>
          <p:cNvPicPr preferRelativeResize="0"/>
          <p:nvPr/>
        </p:nvPicPr>
        <p:blipFill>
          <a:blip r:embed="rId7">
            <a:alphaModFix/>
          </a:blip>
          <a:stretch>
            <a:fillRect/>
          </a:stretch>
        </p:blipFill>
        <p:spPr>
          <a:xfrm>
            <a:off x="3048138" y="2738075"/>
            <a:ext cx="3047725" cy="228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Mattox Technique</a:t>
            </a:r>
            <a:endParaRPr/>
          </a:p>
        </p:txBody>
      </p:sp>
      <p:sp>
        <p:nvSpPr>
          <p:cNvPr id="132" name="Google Shape;132;p24"/>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Matt Mattox</a:t>
            </a:r>
            <a:endParaRPr/>
          </a:p>
          <a:p>
            <a:pPr indent="0" lvl="0" marL="0" rtl="0" algn="ctr">
              <a:spcBef>
                <a:spcPts val="0"/>
              </a:spcBef>
              <a:spcAft>
                <a:spcPts val="0"/>
              </a:spcAft>
              <a:buNone/>
            </a:pPr>
            <a:r>
              <a:t/>
            </a:r>
            <a:endParaRPr/>
          </a:p>
        </p:txBody>
      </p:sp>
      <p:pic>
        <p:nvPicPr>
          <p:cNvPr descr="In 1961 jazz dancer Matt Mattox presented a full concert of his jazz dance and ballet choreography at the YM-YWCA in New York City.  This video clip shows a section of his piece &quot;Introduction.&quot;  All of the dancers were students and teachers at his school of dance in NYC.  Included in the dancers are Nat Horne, Herman Howell, Jean Hilzinger, Thelma Hill, and Beth Howland (later an original cast member of the Broadway show &quot;Company&quot; and the goofy waitress on the 1970s TV show &quot;Alice&quot;).  Matt Mattox appears at  0:34 of the clip.&#10;&#10;**SUBSCRIBE to Bob Boross My Jazz and Tap Dance Life video channel, and click the Notifications bell to receive regular notices on newly uploaded videos.**" id="133" name="Google Shape;133;p24" title="Matt Mattox 1961 Jazz Dance Choreography - Introduction">
            <a:hlinkClick r:id="rId3"/>
          </p:cNvPr>
          <p:cNvPicPr preferRelativeResize="0"/>
          <p:nvPr/>
        </p:nvPicPr>
        <p:blipFill>
          <a:blip r:embed="rId4">
            <a:alphaModFix/>
          </a:blip>
          <a:stretch>
            <a:fillRect/>
          </a:stretch>
        </p:blipFill>
        <p:spPr>
          <a:xfrm>
            <a:off x="5803050" y="2826200"/>
            <a:ext cx="3089725" cy="2317300"/>
          </a:xfrm>
          <a:prstGeom prst="rect">
            <a:avLst/>
          </a:prstGeom>
          <a:noFill/>
          <a:ln>
            <a:noFill/>
          </a:ln>
        </p:spPr>
      </p:pic>
      <p:pic>
        <p:nvPicPr>
          <p:cNvPr descr="12/10/2015 - Shenandoah University, taught by Bob Boross&#10;&#10;1st position plie, head isolation, rdj en lair" id="134" name="Google Shape;134;p24" title="Matt Mattox Freestyle Jazz Dance Exercises - Jazz 3 Group #1">
            <a:hlinkClick r:id="rId5"/>
          </p:cNvPr>
          <p:cNvPicPr preferRelativeResize="0"/>
          <p:nvPr/>
        </p:nvPicPr>
        <p:blipFill>
          <a:blip r:embed="rId6">
            <a:alphaModFix/>
          </a:blip>
          <a:stretch>
            <a:fillRect/>
          </a:stretch>
        </p:blipFill>
        <p:spPr>
          <a:xfrm>
            <a:off x="5243975" y="109825"/>
            <a:ext cx="2411750" cy="1808800"/>
          </a:xfrm>
          <a:prstGeom prst="rect">
            <a:avLst/>
          </a:prstGeom>
          <a:noFill/>
          <a:ln>
            <a:noFill/>
          </a:ln>
        </p:spPr>
      </p:pic>
      <p:pic>
        <p:nvPicPr>
          <p:cNvPr descr="Modern Jazz technique...good luck getting anybody to work this hard today." id="135" name="Google Shape;135;p24" title="Matt Mattox real Jazz">
            <a:hlinkClick r:id="rId7"/>
          </p:cNvPr>
          <p:cNvPicPr preferRelativeResize="0"/>
          <p:nvPr/>
        </p:nvPicPr>
        <p:blipFill>
          <a:blip r:embed="rId8">
            <a:alphaModFix/>
          </a:blip>
          <a:stretch>
            <a:fillRect/>
          </a:stretch>
        </p:blipFill>
        <p:spPr>
          <a:xfrm>
            <a:off x="1155550" y="3401025"/>
            <a:ext cx="2151625" cy="1613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Fosse Technique</a:t>
            </a:r>
            <a:endParaRPr/>
          </a:p>
        </p:txBody>
      </p:sp>
      <p:sp>
        <p:nvSpPr>
          <p:cNvPr id="141" name="Google Shape;141;p2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Bob Fosse</a:t>
            </a:r>
            <a:endParaRPr/>
          </a:p>
        </p:txBody>
      </p:sp>
      <p:sp>
        <p:nvSpPr>
          <p:cNvPr id="142" name="Google Shape;142;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descr="Bob Boross demonstrates a hip isolation exercise in the style of Bob Fosse for the jazz dance class. &#10;&#10;Bob Boross is a noted professional jazz and tap dance teacher, choreographer, and university professor.  His Youtube video channel is Bob Boross - My Jazz And Tap Dance Life.&#10;&#10;**SUBSCRIBE to Bob Boross- My Jazz And Tap Dance Life, and click the Notifications bell to receive updates on when new videos are posted.&#10;&#10;Purchase and download percussion for jazz dance class music by John Hanks at https://store.cdbaby.com/Artist/JohnH..., or- search Itunes for: John Hanks - Here Come The Drums, and John Hanks - Drumjazz (Grooves for Dance and Movement)" id="143" name="Google Shape;143;p25" title="Fosse Style Hip Isolation Exercise for Jazz Dance Class with Bob Boross">
            <a:hlinkClick r:id="rId3"/>
          </p:cNvPr>
          <p:cNvPicPr preferRelativeResize="0"/>
          <p:nvPr/>
        </p:nvPicPr>
        <p:blipFill>
          <a:blip r:embed="rId4">
            <a:alphaModFix/>
          </a:blip>
          <a:stretch>
            <a:fillRect/>
          </a:stretch>
        </p:blipFill>
        <p:spPr>
          <a:xfrm>
            <a:off x="4572000" y="0"/>
            <a:ext cx="4572000" cy="3429000"/>
          </a:xfrm>
          <a:prstGeom prst="rect">
            <a:avLst/>
          </a:prstGeom>
          <a:noFill/>
          <a:ln>
            <a:noFill/>
          </a:ln>
        </p:spPr>
      </p:pic>
      <p:pic>
        <p:nvPicPr>
          <p:cNvPr descr="For more information contact theverdonfosselegacyllc@gmail.com or visit www.verdonfosse.com." id="144" name="Google Shape;144;p25" title="The Bob Fosse Master Class Series">
            <a:hlinkClick r:id="rId5"/>
          </p:cNvPr>
          <p:cNvPicPr preferRelativeResize="0"/>
          <p:nvPr/>
        </p:nvPicPr>
        <p:blipFill>
          <a:blip r:embed="rId6">
            <a:alphaModFix/>
          </a:blip>
          <a:stretch>
            <a:fillRect/>
          </a:stretch>
        </p:blipFill>
        <p:spPr>
          <a:xfrm>
            <a:off x="5702450" y="3114875"/>
            <a:ext cx="2549926" cy="1912450"/>
          </a:xfrm>
          <a:prstGeom prst="rect">
            <a:avLst/>
          </a:prstGeom>
          <a:noFill/>
          <a:ln>
            <a:noFill/>
          </a:ln>
        </p:spPr>
      </p:pic>
      <p:pic>
        <p:nvPicPr>
          <p:cNvPr descr="from PBS documentary, Broadway: The American Musical" id="145" name="Google Shape;145;p25" title="introduction to BOB FOSSE">
            <a:hlinkClick r:id="rId7"/>
          </p:cNvPr>
          <p:cNvPicPr preferRelativeResize="0"/>
          <p:nvPr/>
        </p:nvPicPr>
        <p:blipFill>
          <a:blip r:embed="rId8">
            <a:alphaModFix/>
          </a:blip>
          <a:stretch>
            <a:fillRect/>
          </a:stretch>
        </p:blipFill>
        <p:spPr>
          <a:xfrm>
            <a:off x="1214175" y="3312825"/>
            <a:ext cx="2286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idx="1" type="body"/>
          </p:nvPr>
        </p:nvSpPr>
        <p:spPr>
          <a:xfrm>
            <a:off x="5092800" y="2901725"/>
            <a:ext cx="3739500" cy="198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Corbel"/>
                <a:ea typeface="Corbel"/>
                <a:cs typeface="Corbel"/>
                <a:sym typeface="Corbel"/>
              </a:rPr>
              <a:t>Kerr-Berry, Julie. 2017. “Reshaping Dance History by Deconstructing Whiteness,” in </a:t>
            </a:r>
            <a:r>
              <a:rPr i="1" lang="en" sz="1500">
                <a:latin typeface="Corbel"/>
                <a:ea typeface="Corbel"/>
                <a:cs typeface="Corbel"/>
                <a:sym typeface="Corbel"/>
              </a:rPr>
              <a:t>Dance Pedagogy for a Diverse World: Culturally Relevant Teaching in Theory, Research, and Practice</a:t>
            </a:r>
            <a:r>
              <a:rPr lang="en" sz="1500">
                <a:latin typeface="Corbel"/>
                <a:ea typeface="Corbel"/>
                <a:cs typeface="Corbel"/>
                <a:sym typeface="Corbel"/>
              </a:rPr>
              <a:t>, edited by Nyama McCarthy-Brown, pp. 127–153. Jefferson, NC: McFarland. </a:t>
            </a:r>
            <a:endParaRPr sz="1500">
              <a:latin typeface="Corbel"/>
              <a:ea typeface="Corbel"/>
              <a:cs typeface="Corbel"/>
              <a:sym typeface="Corbel"/>
            </a:endParaRPr>
          </a:p>
        </p:txBody>
      </p:sp>
      <p:pic>
        <p:nvPicPr>
          <p:cNvPr id="151" name="Google Shape;151;p26"/>
          <p:cNvPicPr preferRelativeResize="0"/>
          <p:nvPr/>
        </p:nvPicPr>
        <p:blipFill>
          <a:blip r:embed="rId3">
            <a:alphaModFix/>
          </a:blip>
          <a:stretch>
            <a:fillRect/>
          </a:stretch>
        </p:blipFill>
        <p:spPr>
          <a:xfrm>
            <a:off x="311700" y="253350"/>
            <a:ext cx="4636778" cy="4636778"/>
          </a:xfrm>
          <a:prstGeom prst="rect">
            <a:avLst/>
          </a:prstGeom>
          <a:noFill/>
          <a:ln>
            <a:noFill/>
          </a:ln>
        </p:spPr>
      </p:pic>
      <p:sp>
        <p:nvSpPr>
          <p:cNvPr id="152" name="Google Shape;152;p26"/>
          <p:cNvSpPr txBox="1"/>
          <p:nvPr/>
        </p:nvSpPr>
        <p:spPr>
          <a:xfrm>
            <a:off x="5142575" y="932975"/>
            <a:ext cx="3607800" cy="12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Raleway"/>
                <a:ea typeface="Raleway"/>
                <a:cs typeface="Raleway"/>
                <a:sym typeface="Raleway"/>
              </a:rPr>
              <a:t>The Aesthetic of the Cool</a:t>
            </a:r>
            <a:endParaRPr sz="2300">
              <a:latin typeface="Raleway"/>
              <a:ea typeface="Raleway"/>
              <a:cs typeface="Raleway"/>
              <a:sym typeface="Raleway"/>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    Definition: (Hill 2009, 242) </a:t>
            </a:r>
            <a:endParaRPr sz="2100">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en">
                <a:latin typeface="Raleway"/>
                <a:ea typeface="Raleway"/>
                <a:cs typeface="Raleway"/>
                <a:sym typeface="Raleway"/>
              </a:rPr>
              <a:t>Asadata Dafora (1890–1965) </a:t>
            </a:r>
            <a:endParaRPr>
              <a:latin typeface="Raleway"/>
              <a:ea typeface="Raleway"/>
              <a:cs typeface="Raleway"/>
              <a:sym typeface="Raleway"/>
            </a:endParaRPr>
          </a:p>
        </p:txBody>
      </p:sp>
      <p:pic>
        <p:nvPicPr>
          <p:cNvPr descr="With arms flapping like wings, torso rippling and head held high, a warrior is transformed into the proud, powerful ostrich ­— the king of birds. Sierra Leone-born choreographer Dafora blended his vision of a traditional African dance with Western staging in this groundbreaking 1932 solo set to Carl Riley’s score of African drumming and flute. Learn more: alvinailey.org/awassa-astrigeostrich" id="158" name="Google Shape;158;p27" title="Alvin Ailey: Awassa Astrige / Ostrich by Asadata Dafora">
            <a:hlinkClick r:id="rId3"/>
          </p:cNvPr>
          <p:cNvPicPr preferRelativeResize="0"/>
          <p:nvPr/>
        </p:nvPicPr>
        <p:blipFill>
          <a:blip r:embed="rId4">
            <a:alphaModFix/>
          </a:blip>
          <a:stretch>
            <a:fillRect/>
          </a:stretch>
        </p:blipFill>
        <p:spPr>
          <a:xfrm>
            <a:off x="3934150" y="1714500"/>
            <a:ext cx="4572000" cy="3429000"/>
          </a:xfrm>
          <a:prstGeom prst="rect">
            <a:avLst/>
          </a:prstGeom>
          <a:noFill/>
          <a:ln>
            <a:noFill/>
          </a:ln>
        </p:spPr>
      </p:pic>
      <p:sp>
        <p:nvSpPr>
          <p:cNvPr id="159" name="Google Shape;159;p27"/>
          <p:cNvSpPr txBox="1"/>
          <p:nvPr/>
        </p:nvSpPr>
        <p:spPr>
          <a:xfrm>
            <a:off x="3554350" y="1147225"/>
            <a:ext cx="55896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u="sng">
                <a:solidFill>
                  <a:schemeClr val="hlink"/>
                </a:solidFill>
                <a:latin typeface="Corbel"/>
                <a:ea typeface="Corbel"/>
                <a:cs typeface="Corbel"/>
                <a:sym typeface="Corbel"/>
                <a:hlinkClick r:id="rId5"/>
              </a:rPr>
              <a:t>Asadata Dafora: Shagola Dances of West Africa</a:t>
            </a:r>
            <a:endParaRPr sz="2100">
              <a:latin typeface="Corbel"/>
              <a:ea typeface="Corbel"/>
              <a:cs typeface="Corbel"/>
              <a:sym typeface="Corbel"/>
            </a:endParaRPr>
          </a:p>
        </p:txBody>
      </p:sp>
      <p:pic>
        <p:nvPicPr>
          <p:cNvPr id="160" name="Google Shape;160;p27"/>
          <p:cNvPicPr preferRelativeResize="0"/>
          <p:nvPr/>
        </p:nvPicPr>
        <p:blipFill>
          <a:blip r:embed="rId6">
            <a:alphaModFix/>
          </a:blip>
          <a:stretch>
            <a:fillRect/>
          </a:stretch>
        </p:blipFill>
        <p:spPr>
          <a:xfrm>
            <a:off x="502125" y="1433767"/>
            <a:ext cx="2698900" cy="37865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ISOLATIONS</a:t>
            </a:r>
            <a:endParaRPr/>
          </a:p>
        </p:txBody>
      </p:sp>
      <p:sp>
        <p:nvSpPr>
          <p:cNvPr id="166" name="Google Shape;166;p2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One of the defining elements of “Africanist aesthetics” in dancing</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Central to Dunham Technique</a:t>
            </a:r>
            <a:endParaRPr/>
          </a:p>
          <a:p>
            <a:pPr indent="0" lvl="0" marL="0" rtl="0" algn="l">
              <a:spcBef>
                <a:spcPts val="1600"/>
              </a:spcBef>
              <a:spcAft>
                <a:spcPts val="0"/>
              </a:spcAft>
              <a:buNone/>
            </a:pPr>
            <a:r>
              <a:rPr lang="en"/>
              <a:t>Central to Modern Jazz Dance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Get up and move with AT&amp;T Performing Arts Center’s online dance class series. In this video, Nycole Ray of Dallas Black Dance Theatre treats us to a short Dunham technique class. This online class is great for all ages and skill levels." id="167" name="Google Shape;167;p28" title="AT&amp;TPAC @Home | Dallas Black Dance Theatre - Beginner Dunham Class with Nycole Ray">
            <a:hlinkClick r:id="rId3"/>
          </p:cNvPr>
          <p:cNvPicPr preferRelativeResize="0"/>
          <p:nvPr/>
        </p:nvPicPr>
        <p:blipFill>
          <a:blip r:embed="rId4">
            <a:alphaModFix/>
          </a:blip>
          <a:stretch>
            <a:fillRect/>
          </a:stretch>
        </p:blipFill>
        <p:spPr>
          <a:xfrm>
            <a:off x="869888" y="2760475"/>
            <a:ext cx="2901074" cy="2175800"/>
          </a:xfrm>
          <a:prstGeom prst="rect">
            <a:avLst/>
          </a:prstGeom>
          <a:noFill/>
          <a:ln>
            <a:noFill/>
          </a:ln>
        </p:spPr>
      </p:pic>
      <p:sp>
        <p:nvSpPr>
          <p:cNvPr id="168" name="Google Shape;168;p28"/>
          <p:cNvSpPr txBox="1"/>
          <p:nvPr/>
        </p:nvSpPr>
        <p:spPr>
          <a:xfrm>
            <a:off x="640725" y="4842050"/>
            <a:ext cx="3359400" cy="2610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None/>
            </a:pPr>
            <a:r>
              <a:rPr lang="en" sz="1000">
                <a:latin typeface="Proxima Nova"/>
                <a:ea typeface="Proxima Nova"/>
                <a:cs typeface="Proxima Nova"/>
                <a:sym typeface="Proxima Nova"/>
              </a:rPr>
              <a:t>14 minute-mark </a:t>
            </a:r>
            <a:endParaRPr sz="1000">
              <a:latin typeface="Proxima Nova"/>
              <a:ea typeface="Proxima Nova"/>
              <a:cs typeface="Proxima Nova"/>
              <a:sym typeface="Proxima Nova"/>
            </a:endParaRPr>
          </a:p>
        </p:txBody>
      </p:sp>
      <p:pic>
        <p:nvPicPr>
          <p:cNvPr descr="Our own young local boys playin' de drums" id="169" name="Google Shape;169;p28" title="Afro-Caribbean Drummers">
            <a:hlinkClick r:id="rId5"/>
          </p:cNvPr>
          <p:cNvPicPr preferRelativeResize="0"/>
          <p:nvPr/>
        </p:nvPicPr>
        <p:blipFill>
          <a:blip r:embed="rId6">
            <a:alphaModFix/>
          </a:blip>
          <a:stretch>
            <a:fillRect/>
          </a:stretch>
        </p:blipFill>
        <p:spPr>
          <a:xfrm>
            <a:off x="976712" y="0"/>
            <a:ext cx="2687425" cy="201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nvSpPr>
        <p:spPr>
          <a:xfrm>
            <a:off x="311700" y="2206175"/>
            <a:ext cx="51024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a:t>
            </a:r>
            <a:endParaRPr>
              <a:latin typeface="Open Sans"/>
              <a:ea typeface="Open Sans"/>
              <a:cs typeface="Open Sans"/>
              <a:sym typeface="Open Sans"/>
            </a:endParaRPr>
          </a:p>
        </p:txBody>
      </p:sp>
      <p:sp>
        <p:nvSpPr>
          <p:cNvPr id="175" name="Google Shape;175;p29"/>
          <p:cNvSpPr txBox="1"/>
          <p:nvPr/>
        </p:nvSpPr>
        <p:spPr>
          <a:xfrm>
            <a:off x="399200" y="2707025"/>
            <a:ext cx="4952400" cy="8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76" name="Google Shape;176;p29"/>
          <p:cNvPicPr preferRelativeResize="0"/>
          <p:nvPr/>
        </p:nvPicPr>
        <p:blipFill>
          <a:blip r:embed="rId4">
            <a:alphaModFix/>
          </a:blip>
          <a:stretch>
            <a:fillRect/>
          </a:stretch>
        </p:blipFill>
        <p:spPr>
          <a:xfrm>
            <a:off x="1111370" y="0"/>
            <a:ext cx="4678510" cy="5143500"/>
          </a:xfrm>
          <a:prstGeom prst="rect">
            <a:avLst/>
          </a:prstGeom>
          <a:noFill/>
          <a:ln>
            <a:noFill/>
          </a:ln>
        </p:spPr>
      </p:pic>
      <p:pic>
        <p:nvPicPr>
          <p:cNvPr descr="De derde editie van het Holland Festival (1949) werd afgesloten met een optreden van Katherine Dunham en haar dansgroep Dunham Company. Van 13 tot en met 16 juli 1949 brachten zij Dunhams voorstelling ‘A Caribbean Rhapsody’ in de Stadsschouwburg van Amsterdam. We zien de aankomst van Dunham op Schiphol; Dunham die zich opmaakt in een kleedkamer van de Stadsschouwburg; en fragmenten uit de opvoering van ‘A Caribbean Rhapsody’. Decor en kostuums zijn van de hand van haar echtgenoot John Pratt. Het beeldmateriaal is verkregen uit het Polygoon Hollands Nieuws 1949 (Bioscoopjournaal; gevonden in het beeldarchief van het Nederlands Instituut voor Beeld en Geluid). Opmerkelijk en niet correct wordt in het fragment vermeld dat  ‘Dunham de leidster is van een dansgroep uit de Antillen’. Dunham richtte de Dunham Company op in de V.S. Het gezelschap had leden van verschillende nationaliteiten, waaronder: Amerikaans, Cubaans, Haïtiaans, Martinikaans en Argentijns.&#10;Als voice-over is de klinkende stem van coryfee Philip Bloemendal te horen.&#10;&#10;Het Holland Festival bestond in 2017 zeventig jaar en is daarmee een van de oudste en grootste podiumkunstenfestivals van Europa. Dit jubileum werd gevierd met een groot programma in de Amsterdamse theaters en concertzalen. Het festival heeft in de afgelopen jaren zijn archief gedigitaliseerd, zodat het publiek kennis kan nemen van de rijke historie van het festival. Om dit archief te verrijken met beeldmateriaal hebben het Holland Festival en de VPRO hun krachten gebundeld. &#10;&#10;Onder de naam ‘Holland Festival Parels’ hebben wij gezamenlijk een duurzaam online platform ingericht. Hier kan het publiek zeventig korte televisiefragmenten vinden uit en over producties, die het Holland Festival de afgelopen zeven decennia in Nederland presenteerde. Deze televisiefragmenten van diverse publieke omroepen zoals de NTR en VPRO zijn vaak eenmalig op televisie te zien geweest. Ze zijn nu als hommage en als online archief beschikbaar gemaakt. Meer over de voorstelling in kwestie vindt u op de desbetreffende pagina van het Holland Festival Archief. Die kan u vinden door onderstaande link aan te klikken. &#10;&#10;Pagina in archief: https://www.hollandfestival.nl/nl/programma/1949/a-caribbean-rhapsody/ &#10;&#10;Naam programma: A Caribbean Rhapsody – Katherine Dunham en Groep (Choreografie van Katherine Dunham) &#10;&#10;Programmadatum: 13 – 16 juli 1949 &#10;&#10;Credits: Choreografie: Katherine Dunham - Decor, kostuums: John Pratt – Dirigent: Albert Lasry – Muziek Anderson, Valdes, Don Alfonso, Lecuona, Grenet, Bergerson, Sanders, Smith, Gowans - Arrangement: Bob Fletcher, Reginald Beane, Billy Butler - Dans: Katherine Dunham, Dolores Harper, James Alexander, Othella Strozier, Roxie Foster, Anna Smith, Richardena Jackson, Jesse Hawkins, Wilbert Bradley, Jon Lei, Jacqueline Walcott, Eugène Robinson, Rosalie King, Eartha Kitt, James Davis, Julie Robinson, Raphaele La Rouge - Zang: Rosalie King, Miriam Burton, Jesse Hawkins, Gordan Simpson - Slagwerk: Julio Mendez, Cantigo, La Rosa Estrada, Olo Shalanke &#10;&#10;Zie ook nog: https://www.hollandfestival.nl &#10;https://www.facebook.com/HollandFestival &#10;https://twitter.com/hollandfestival &#10;https://www.instagram.com/hollandfestival/ &#10;&#10;http://www.beeldengeluid.nl/&#10;&#10;Holland Festival is het Nederlands Instituut voor Beeld en Geluid zeer erkentelijk voor hun belangeloze medewerking bij de publicatie van fragmenten uit het Polygoon Hollands Nieuws.&#10;&#10;Met bijzondere dank aan Katherine Dunhams en John Pratts dochter, Marie-Christine Dunham Pratt     -     By courtesy of Marie-Christine Dunham Pratt" id="177" name="Google Shape;177;p29" title="A Caribbean Rhapsody, Katherine Dunham, Holland Festival 1949">
            <a:hlinkClick r:id="rId5"/>
          </p:cNvPr>
          <p:cNvPicPr preferRelativeResize="0"/>
          <p:nvPr/>
        </p:nvPicPr>
        <p:blipFill>
          <a:blip r:embed="rId6">
            <a:alphaModFix/>
          </a:blip>
          <a:stretch>
            <a:fillRect/>
          </a:stretch>
        </p:blipFill>
        <p:spPr>
          <a:xfrm>
            <a:off x="5789875" y="2515593"/>
            <a:ext cx="3354125" cy="2515582"/>
          </a:xfrm>
          <a:prstGeom prst="rect">
            <a:avLst/>
          </a:prstGeom>
          <a:noFill/>
          <a:ln>
            <a:noFill/>
          </a:ln>
        </p:spPr>
      </p:pic>
      <p:sp>
        <p:nvSpPr>
          <p:cNvPr id="178" name="Google Shape;178;p29"/>
          <p:cNvSpPr txBox="1"/>
          <p:nvPr/>
        </p:nvSpPr>
        <p:spPr>
          <a:xfrm>
            <a:off x="41425" y="127700"/>
            <a:ext cx="1769700" cy="24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Raleway"/>
                <a:ea typeface="Raleway"/>
                <a:cs typeface="Raleway"/>
                <a:sym typeface="Raleway"/>
              </a:rPr>
              <a:t>Katherine Dunham</a:t>
            </a:r>
            <a:endParaRPr sz="2800">
              <a:solidFill>
                <a:schemeClr val="dk1"/>
              </a:solidFill>
              <a:latin typeface="Raleway"/>
              <a:ea typeface="Raleway"/>
              <a:cs typeface="Raleway"/>
              <a:sym typeface="Raleway"/>
            </a:endParaRPr>
          </a:p>
          <a:p>
            <a:pPr indent="0" lvl="0" marL="0" rtl="0" algn="l">
              <a:spcBef>
                <a:spcPts val="0"/>
              </a:spcBef>
              <a:spcAft>
                <a:spcPts val="0"/>
              </a:spcAft>
              <a:buNone/>
            </a:pPr>
            <a:r>
              <a:t/>
            </a:r>
            <a:endParaRPr sz="2800">
              <a:solidFill>
                <a:schemeClr val="dk1"/>
              </a:solidFill>
              <a:latin typeface="Raleway"/>
              <a:ea typeface="Raleway"/>
              <a:cs typeface="Raleway"/>
              <a:sym typeface="Raleway"/>
            </a:endParaRPr>
          </a:p>
          <a:p>
            <a:pPr indent="0" lvl="0" marL="0" rtl="0" algn="l">
              <a:spcBef>
                <a:spcPts val="0"/>
              </a:spcBef>
              <a:spcAft>
                <a:spcPts val="0"/>
              </a:spcAft>
              <a:buNone/>
            </a:pPr>
            <a:r>
              <a:rPr lang="en" sz="2800">
                <a:solidFill>
                  <a:schemeClr val="dk1"/>
                </a:solidFill>
                <a:latin typeface="Raleway"/>
                <a:ea typeface="Raleway"/>
                <a:cs typeface="Raleway"/>
                <a:sym typeface="Raleway"/>
              </a:rPr>
              <a:t>(1909-</a:t>
            </a:r>
            <a:endParaRPr sz="2800">
              <a:solidFill>
                <a:schemeClr val="dk1"/>
              </a:solidFill>
              <a:latin typeface="Raleway"/>
              <a:ea typeface="Raleway"/>
              <a:cs typeface="Raleway"/>
              <a:sym typeface="Raleway"/>
            </a:endParaRPr>
          </a:p>
          <a:p>
            <a:pPr indent="0" lvl="0" marL="0" rtl="0" algn="l">
              <a:spcBef>
                <a:spcPts val="0"/>
              </a:spcBef>
              <a:spcAft>
                <a:spcPts val="0"/>
              </a:spcAft>
              <a:buNone/>
            </a:pPr>
            <a:r>
              <a:rPr lang="en" sz="2800">
                <a:solidFill>
                  <a:schemeClr val="dk1"/>
                </a:solidFill>
                <a:latin typeface="Raleway"/>
                <a:ea typeface="Raleway"/>
                <a:cs typeface="Raleway"/>
                <a:sym typeface="Raleway"/>
              </a:rPr>
              <a:t>2006)</a:t>
            </a:r>
            <a:endParaRPr sz="2800">
              <a:solidFill>
                <a:schemeClr val="dk1"/>
              </a:solidFill>
              <a:latin typeface="Raleway"/>
              <a:ea typeface="Raleway"/>
              <a:cs typeface="Raleway"/>
              <a:sym typeface="Raleway"/>
            </a:endParaRPr>
          </a:p>
        </p:txBody>
      </p:sp>
      <p:pic>
        <p:nvPicPr>
          <p:cNvPr descr="From KETC, LIVING ST. LOUIS producer Anne-Marie Berger traces Katherine Dunham's life, artistic career and influence on the people where she lived in East St. Louis, Illinois. Although it was broadcast shortly after Dunham's death in May 2006 at age 96, the profile contains what is believed to have been her last interview, conducted by Berger at Southern Illinois University-Edwardsville in October 2005." id="179" name="Google Shape;179;p29" title="KETC | Living St. Louis | Katherine Dunham">
            <a:hlinkClick r:id="rId7"/>
          </p:cNvPr>
          <p:cNvPicPr preferRelativeResize="0"/>
          <p:nvPr/>
        </p:nvPicPr>
        <p:blipFill>
          <a:blip r:embed="rId8">
            <a:alphaModFix/>
          </a:blip>
          <a:stretch>
            <a:fillRect/>
          </a:stretch>
        </p:blipFill>
        <p:spPr>
          <a:xfrm>
            <a:off x="5818938" y="43600"/>
            <a:ext cx="3295992" cy="24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7825" y="526350"/>
            <a:ext cx="8980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Saroya Corbett</a:t>
            </a:r>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solidFill>
                  <a:srgbClr val="000000"/>
                </a:solidFill>
                <a:latin typeface="Corbel"/>
                <a:ea typeface="Corbel"/>
                <a:cs typeface="Corbel"/>
                <a:sym typeface="Corbel"/>
              </a:rPr>
              <a:t>Saroya Corbett is a certified Dunham Technique instructor and the chair of History and Theory for the Institute for Dunham Technique Certification. The dance companies in which she has performed for are the Katherine Dunham Museum Workshop, the Spelman College Dance Theatre, Kariamu and Company, and Flyground.  She has also served as an instructor for the Spelman College Children's Drama and Dance Program, the Katherine Dunham Museum Children's Workshop, Studio Dionne, Drexel University and Temple University.  Her choreography has been featured on Spelman Dance Theatre, CityDance Ensemble, and dance artists of Philadelphia. Saroya has a Masters in Fine Arts degree in Dance from Temple University and received her B.A. from Spelman College in economics. Also, she is on the steering committee for the Coalition of Diasporan Scholars Moving (CDSM). Currently, Saroya is a Ph.D. candidate at UCLA in the World Arts Cultures/Dance department.</a:t>
            </a:r>
            <a:endParaRPr sz="1800">
              <a:latin typeface="Corbel"/>
              <a:ea typeface="Corbel"/>
              <a:cs typeface="Corbel"/>
              <a:sym typeface="Corbel"/>
            </a:endParaRPr>
          </a:p>
        </p:txBody>
      </p:sp>
      <p:pic>
        <p:nvPicPr>
          <p:cNvPr id="185" name="Google Shape;185;p30"/>
          <p:cNvPicPr preferRelativeResize="0"/>
          <p:nvPr/>
        </p:nvPicPr>
        <p:blipFill>
          <a:blip r:embed="rId3">
            <a:alphaModFix/>
          </a:blip>
          <a:stretch>
            <a:fillRect/>
          </a:stretch>
        </p:blipFill>
        <p:spPr>
          <a:xfrm>
            <a:off x="4785047" y="60522"/>
            <a:ext cx="1505900" cy="1767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1"/>
          <p:cNvPicPr preferRelativeResize="0"/>
          <p:nvPr/>
        </p:nvPicPr>
        <p:blipFill>
          <a:blip r:embed="rId3">
            <a:alphaModFix/>
          </a:blip>
          <a:stretch>
            <a:fillRect/>
          </a:stretch>
        </p:blipFill>
        <p:spPr>
          <a:xfrm>
            <a:off x="1261475" y="833375"/>
            <a:ext cx="6621050" cy="3310525"/>
          </a:xfrm>
          <a:prstGeom prst="rect">
            <a:avLst/>
          </a:prstGeom>
          <a:noFill/>
          <a:ln>
            <a:noFill/>
          </a:ln>
        </p:spPr>
      </p:pic>
      <p:sp>
        <p:nvSpPr>
          <p:cNvPr id="191" name="Google Shape;191;p31"/>
          <p:cNvSpPr txBox="1"/>
          <p:nvPr/>
        </p:nvSpPr>
        <p:spPr>
          <a:xfrm>
            <a:off x="2428125" y="4298275"/>
            <a:ext cx="5454300" cy="5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Corbel"/>
                <a:ea typeface="Corbel"/>
                <a:cs typeface="Corbel"/>
                <a:sym typeface="Corbel"/>
              </a:rPr>
              <a:t>Conversation hosted by NYPL Performing Arts Library: Jerome Robbins Dance Division, just last week!!</a:t>
            </a:r>
            <a:endParaRPr sz="1800">
              <a:solidFill>
                <a:srgbClr val="FFFFFF"/>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510450" y="2057400"/>
            <a:ext cx="8123100" cy="269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First, carefully read through your peer’s passage. You may want to do this twice to really absorb it. Maybe even read it out loud.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Second, highlight words, phrases, or images that are particularly descriptive. You may want to copy and paste them into your feedback/comments.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Third, ask for MORE of something in particular: details about music, space, costuming, gesture, emotion or mood, speed, rhythm, or timing? relationships between dancers? more vivid adjectives or adverbs? more action verbs? attention to the dance’s structure? deeper interpretation/analysis of the work or event’s meaning?</a:t>
            </a:r>
            <a:endParaRPr sz="1800">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276475" y="3507800"/>
            <a:ext cx="6011400" cy="149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Dunham Technique</a:t>
            </a:r>
            <a:endParaRPr/>
          </a:p>
        </p:txBody>
      </p:sp>
      <p:pic>
        <p:nvPicPr>
          <p:cNvPr descr="An introduction of Katherine Dunham and the history, theory, application of her technique through a lecture and class. The Institute for Dunham Technique Certification is a non-profit organization dedicated to perpetuating the legacy of dancer/choreographer/anthropologist Katherine Dunham (1909-2006). &#10;&#10;The Institute maintains a professional standard for the teaching of Dunham Technique, thereby ensuring the instructors have a thorough technical and philosophical understanding of the technique.**The Institute for Dunham Technique Certification is not included in Conference and Festival registration and incurs an additional $25 fee.**" id="197" name="Google Shape;197;p32" title="Katherine Dunham: Form and Function + Dunham Technique Class | IABD Promo 2020">
            <a:hlinkClick r:id="rId3"/>
          </p:cNvPr>
          <p:cNvPicPr preferRelativeResize="0"/>
          <p:nvPr/>
        </p:nvPicPr>
        <p:blipFill>
          <a:blip r:embed="rId4">
            <a:alphaModFix/>
          </a:blip>
          <a:stretch>
            <a:fillRect/>
          </a:stretch>
        </p:blipFill>
        <p:spPr>
          <a:xfrm>
            <a:off x="6592550" y="25125"/>
            <a:ext cx="2551450" cy="1913587"/>
          </a:xfrm>
          <a:prstGeom prst="rect">
            <a:avLst/>
          </a:prstGeom>
          <a:noFill/>
          <a:ln>
            <a:noFill/>
          </a:ln>
        </p:spPr>
      </p:pic>
      <p:pic>
        <p:nvPicPr>
          <p:cNvPr descr="For in-depth features and news about New York dance, visit http://www.dance-enthusiast.com/&#10;&#10;THE DANCE ENTHUSIAST goes behind the scenes with the hottest dance companies in New York City to share their stories." id="198" name="Google Shape;198;p32" title="New York Dance Up Close: Joan Peters/Dunham Class/AAADT">
            <a:hlinkClick r:id="rId5"/>
          </p:cNvPr>
          <p:cNvPicPr preferRelativeResize="0"/>
          <p:nvPr/>
        </p:nvPicPr>
        <p:blipFill>
          <a:blip r:embed="rId6">
            <a:alphaModFix/>
          </a:blip>
          <a:stretch>
            <a:fillRect/>
          </a:stretch>
        </p:blipFill>
        <p:spPr>
          <a:xfrm>
            <a:off x="6592550" y="1938712"/>
            <a:ext cx="2551450" cy="1913587"/>
          </a:xfrm>
          <a:prstGeom prst="rect">
            <a:avLst/>
          </a:prstGeom>
          <a:noFill/>
          <a:ln>
            <a:noFill/>
          </a:ln>
        </p:spPr>
      </p:pic>
      <p:pic>
        <p:nvPicPr>
          <p:cNvPr id="199" name="Google Shape;199;p32" title="Dunham Techniquengs Leg swings double circle">
            <a:hlinkClick r:id="rId7"/>
          </p:cNvPr>
          <p:cNvPicPr preferRelativeResize="0"/>
          <p:nvPr/>
        </p:nvPicPr>
        <p:blipFill>
          <a:blip r:embed="rId8">
            <a:alphaModFix/>
          </a:blip>
          <a:stretch>
            <a:fillRect/>
          </a:stretch>
        </p:blipFill>
        <p:spPr>
          <a:xfrm>
            <a:off x="314400" y="3379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Giordano Technique</a:t>
            </a:r>
            <a:endParaRPr/>
          </a:p>
        </p:txBody>
      </p:sp>
      <p:sp>
        <p:nvSpPr>
          <p:cNvPr id="205" name="Google Shape;205;p33"/>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Gus Giordano</a:t>
            </a:r>
            <a:endParaRPr/>
          </a:p>
        </p:txBody>
      </p:sp>
      <p:pic>
        <p:nvPicPr>
          <p:cNvPr id="206" name="Google Shape;206;p33" title="How Nan Giordano Teaches Key Elements of the Giordano Technique">
            <a:hlinkClick r:id="rId3"/>
          </p:cNvPr>
          <p:cNvPicPr preferRelativeResize="0"/>
          <p:nvPr/>
        </p:nvPicPr>
        <p:blipFill>
          <a:blip r:embed="rId4">
            <a:alphaModFix/>
          </a:blip>
          <a:stretch>
            <a:fillRect/>
          </a:stretch>
        </p:blipFill>
        <p:spPr>
          <a:xfrm>
            <a:off x="4572000" y="0"/>
            <a:ext cx="4572000" cy="3429000"/>
          </a:xfrm>
          <a:prstGeom prst="rect">
            <a:avLst/>
          </a:prstGeom>
          <a:noFill/>
          <a:ln>
            <a:noFill/>
          </a:ln>
        </p:spPr>
      </p:pic>
      <p:pic>
        <p:nvPicPr>
          <p:cNvPr descr="Gus Giordano, the godfather of Jazz Dance, is remembered in the documentary entitled Gus An American Icon. This video is compiled of short clips from the documentary explaining the history of Jazz Dance and interviews from those who were forever touched by Gus' presence, signature style, and teaching techniques." id="207" name="Google Shape;207;p33" title="Gus Giordano: American Icon">
            <a:hlinkClick r:id="rId5"/>
          </p:cNvPr>
          <p:cNvPicPr preferRelativeResize="0"/>
          <p:nvPr/>
        </p:nvPicPr>
        <p:blipFill>
          <a:blip r:embed="rId6">
            <a:alphaModFix/>
          </a:blip>
          <a:stretch>
            <a:fillRect/>
          </a:stretch>
        </p:blipFill>
        <p:spPr>
          <a:xfrm>
            <a:off x="1155550" y="3364525"/>
            <a:ext cx="2116574" cy="1587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Saturday: </a:t>
            </a:r>
            <a:endParaRPr/>
          </a:p>
        </p:txBody>
      </p:sp>
      <p:sp>
        <p:nvSpPr>
          <p:cNvPr id="213" name="Google Shape;21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Jack Anderson (1992) </a:t>
            </a:r>
            <a:endParaRPr/>
          </a:p>
          <a:p>
            <a:pPr indent="0" lvl="0" marL="0" rtl="0" algn="l">
              <a:spcBef>
                <a:spcPts val="1600"/>
              </a:spcBef>
              <a:spcAft>
                <a:spcPts val="0"/>
              </a:spcAft>
              <a:buNone/>
            </a:pPr>
            <a:r>
              <a:rPr lang="en"/>
              <a:t>“The Rise of American Ballet.”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AND</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Brenda Dixon Gottschild (2004) “Stripping the Emperor: The Africanist Presence in American Concert Dance.” </a:t>
            </a:r>
            <a:endParaRPr/>
          </a:p>
        </p:txBody>
      </p:sp>
      <p:pic>
        <p:nvPicPr>
          <p:cNvPr id="214" name="Google Shape;214;p34"/>
          <p:cNvPicPr preferRelativeResize="0"/>
          <p:nvPr/>
        </p:nvPicPr>
        <p:blipFill>
          <a:blip r:embed="rId3">
            <a:alphaModFix/>
          </a:blip>
          <a:stretch>
            <a:fillRect/>
          </a:stretch>
        </p:blipFill>
        <p:spPr>
          <a:xfrm>
            <a:off x="4863575" y="231575"/>
            <a:ext cx="3206800" cy="320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634450" y="856525"/>
            <a:ext cx="5464800" cy="2731500"/>
          </a:xfrm>
          <a:prstGeom prst="rect">
            <a:avLst/>
          </a:prstGeom>
        </p:spPr>
        <p:txBody>
          <a:bodyPr anchorCtr="0" anchor="b" bIns="91425" lIns="91425" spcFirstLastPara="1" rIns="91425" wrap="square" tIns="91425">
            <a:noAutofit/>
          </a:bodyPr>
          <a:lstStyle/>
          <a:p>
            <a:pPr indent="0" lvl="0" marL="0" rtl="0" algn="l">
              <a:lnSpc>
                <a:spcPct val="116727"/>
              </a:lnSpc>
              <a:spcBef>
                <a:spcPts val="600"/>
              </a:spcBef>
              <a:spcAft>
                <a:spcPts val="0"/>
              </a:spcAft>
              <a:buClr>
                <a:schemeClr val="dk1"/>
              </a:buClr>
              <a:buSzPts val="1100"/>
              <a:buFont typeface="Arial"/>
              <a:buNone/>
            </a:pPr>
            <a:r>
              <a:rPr lang="en" sz="4100"/>
              <a:t>Modernism and Modern Jazz</a:t>
            </a:r>
            <a:endParaRPr sz="4100"/>
          </a:p>
          <a:p>
            <a:pPr indent="0" lvl="0" marL="0" rtl="0" algn="l">
              <a:spcBef>
                <a:spcPts val="800"/>
              </a:spcBef>
              <a:spcAft>
                <a:spcPts val="0"/>
              </a:spcAft>
              <a:buNone/>
            </a:pPr>
            <a:r>
              <a:t/>
            </a:r>
            <a:endParaRPr/>
          </a:p>
        </p:txBody>
      </p:sp>
      <p:sp>
        <p:nvSpPr>
          <p:cNvPr id="70" name="Google Shape;70;p15"/>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Corbel"/>
                <a:ea typeface="Corbel"/>
                <a:cs typeface="Corbel"/>
                <a:sym typeface="Corbel"/>
              </a:rPr>
              <a:t>Creating Techniques  (Codification)</a:t>
            </a:r>
            <a:endParaRPr>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52400" y="106700"/>
            <a:ext cx="8839201" cy="2465058"/>
          </a:xfrm>
          <a:prstGeom prst="rect">
            <a:avLst/>
          </a:prstGeom>
          <a:noFill/>
          <a:ln>
            <a:noFill/>
          </a:ln>
        </p:spPr>
      </p:pic>
      <p:sp>
        <p:nvSpPr>
          <p:cNvPr id="76" name="Google Shape;76;p16"/>
          <p:cNvSpPr txBox="1"/>
          <p:nvPr/>
        </p:nvSpPr>
        <p:spPr>
          <a:xfrm>
            <a:off x="321800" y="2664650"/>
            <a:ext cx="8325300" cy="1851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t/>
            </a:r>
            <a:endParaRPr sz="3000">
              <a:solidFill>
                <a:schemeClr val="dk1"/>
              </a:solidFill>
              <a:latin typeface="Corbel"/>
              <a:ea typeface="Corbel"/>
              <a:cs typeface="Corbel"/>
              <a:sym typeface="Corbel"/>
            </a:endParaRPr>
          </a:p>
          <a:p>
            <a:pPr indent="0" lvl="0" marL="457200" rtl="0" algn="l">
              <a:spcBef>
                <a:spcPts val="0"/>
              </a:spcBef>
              <a:spcAft>
                <a:spcPts val="0"/>
              </a:spcAft>
              <a:buClr>
                <a:schemeClr val="dk1"/>
              </a:buClr>
              <a:buSzPts val="1100"/>
              <a:buFont typeface="Arial"/>
              <a:buNone/>
            </a:pPr>
            <a:r>
              <a:rPr lang="en" sz="3000">
                <a:solidFill>
                  <a:schemeClr val="dk1"/>
                </a:solidFill>
                <a:latin typeface="Corbel"/>
                <a:ea typeface="Corbel"/>
                <a:cs typeface="Corbel"/>
                <a:sym typeface="Corbel"/>
              </a:rPr>
              <a:t>“Jazz dance” becomes a modernist art form? </a:t>
            </a:r>
            <a:endParaRPr sz="3000">
              <a:solidFill>
                <a:schemeClr val="dk1"/>
              </a:solidFill>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4525" y="86350"/>
            <a:ext cx="9109500" cy="45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Constance Valis Hill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solidFill>
                  <a:srgbClr val="2A2727"/>
                </a:solidFill>
                <a:latin typeface="Open Sans"/>
                <a:ea typeface="Open Sans"/>
                <a:cs typeface="Open Sans"/>
                <a:sym typeface="Open Sans"/>
              </a:rPr>
              <a:t>Five College professor emerita of dance, has a Ph.D. in Performance Studies from New York University; M.A. in Dance Research and Reconstruction from City College of the University of New York; Bronze Certificate from the International Society of Ballroom Dance; Neutral and a Character Mask certificate from Pierre LeFevre at the Juilliard School.</a:t>
            </a:r>
            <a:endParaRPr b="1" sz="1200">
              <a:solidFill>
                <a:srgbClr val="2A2727"/>
              </a:solidFill>
              <a:latin typeface="Open Sans"/>
              <a:ea typeface="Open Sans"/>
              <a:cs typeface="Open Sans"/>
              <a:sym typeface="Open Sans"/>
            </a:endParaRPr>
          </a:p>
          <a:p>
            <a:pPr indent="0" lvl="0" marL="0" rtl="0" algn="l">
              <a:lnSpc>
                <a:spcPct val="131250"/>
              </a:lnSpc>
              <a:spcBef>
                <a:spcPts val="1200"/>
              </a:spcBef>
              <a:spcAft>
                <a:spcPts val="0"/>
              </a:spcAft>
              <a:buNone/>
            </a:pPr>
            <a:r>
              <a:rPr lang="en" sz="1200">
                <a:solidFill>
                  <a:srgbClr val="2A2727"/>
                </a:solidFill>
                <a:latin typeface="Open Sans"/>
                <a:ea typeface="Open Sans"/>
                <a:cs typeface="Open Sans"/>
                <a:sym typeface="Open Sans"/>
              </a:rPr>
              <a:t>Professor Hill has taught at the Alvin Ailey School of American Dance, Conservatoire d'arts Dramatique in Paris, and New York University's Tisch School of the Arts. Her writings have appeared in such publications as </a:t>
            </a:r>
            <a:r>
              <a:rPr i="1" lang="en" sz="1200">
                <a:solidFill>
                  <a:srgbClr val="2A2727"/>
                </a:solidFill>
                <a:latin typeface="Open Sans"/>
                <a:ea typeface="Open Sans"/>
                <a:cs typeface="Open Sans"/>
                <a:sym typeface="Open Sans"/>
              </a:rPr>
              <a:t>Dance Magazine, Village Voice, Dance Research Journal, Studies in Dance History; Discourses in Dance,</a:t>
            </a:r>
            <a:r>
              <a:rPr lang="en" sz="1200">
                <a:solidFill>
                  <a:srgbClr val="2A2727"/>
                </a:solidFill>
                <a:latin typeface="Open Sans"/>
                <a:ea typeface="Open Sans"/>
                <a:cs typeface="Open Sans"/>
                <a:sym typeface="Open Sans"/>
              </a:rPr>
              <a:t> and in such edited anthologies as </a:t>
            </a:r>
            <a:r>
              <a:rPr i="1" lang="en" sz="1200">
                <a:solidFill>
                  <a:srgbClr val="2A2727"/>
                </a:solidFill>
                <a:latin typeface="Open Sans"/>
                <a:ea typeface="Open Sans"/>
                <a:cs typeface="Open Sans"/>
                <a:sym typeface="Open Sans"/>
              </a:rPr>
              <a:t>Moving Words: Re-Writing Dance; Dancing Many Drums: Excavations in African-American Dance; Ballroom, Boogie, Shimmy Sham, Shake: A Social and Popular Dance Reader; Taken By Surprise: A Dance Improvisation Reader,</a:t>
            </a:r>
            <a:r>
              <a:rPr lang="en" sz="1200">
                <a:solidFill>
                  <a:srgbClr val="2A2727"/>
                </a:solidFill>
                <a:latin typeface="Open Sans"/>
                <a:ea typeface="Open Sans"/>
                <a:cs typeface="Open Sans"/>
                <a:sym typeface="Open Sans"/>
              </a:rPr>
              <a:t> and </a:t>
            </a:r>
            <a:r>
              <a:rPr i="1" lang="en" sz="1200">
                <a:solidFill>
                  <a:srgbClr val="2A2727"/>
                </a:solidFill>
                <a:latin typeface="Open Sans"/>
                <a:ea typeface="Open Sans"/>
                <a:cs typeface="Open Sans"/>
                <a:sym typeface="Open Sans"/>
              </a:rPr>
              <a:t>Kaiso! Writings By and About Katherine Dunham.</a:t>
            </a:r>
            <a:r>
              <a:rPr lang="en" sz="1200">
                <a:solidFill>
                  <a:srgbClr val="2A2727"/>
                </a:solidFill>
                <a:latin typeface="Open Sans"/>
                <a:ea typeface="Open Sans"/>
                <a:cs typeface="Open Sans"/>
                <a:sym typeface="Open Sans"/>
              </a:rPr>
              <a:t> Her book, </a:t>
            </a:r>
            <a:r>
              <a:rPr i="1" lang="en" sz="1200">
                <a:solidFill>
                  <a:srgbClr val="2A2727"/>
                </a:solidFill>
                <a:latin typeface="Open Sans"/>
                <a:ea typeface="Open Sans"/>
                <a:cs typeface="Open Sans"/>
                <a:sym typeface="Open Sans"/>
              </a:rPr>
              <a:t>Brotherhood in Rhythm: The Jazz Tap Dancing of the Nicholas Brothers </a:t>
            </a:r>
            <a:r>
              <a:rPr lang="en" sz="1200">
                <a:solidFill>
                  <a:srgbClr val="2A2727"/>
                </a:solidFill>
                <a:latin typeface="Open Sans"/>
                <a:ea typeface="Open Sans"/>
                <a:cs typeface="Open Sans"/>
                <a:sym typeface="Open Sans"/>
              </a:rPr>
              <a:t>(2000) received the Deems Taylor ASCAP Award; and her most recent book, </a:t>
            </a:r>
            <a:r>
              <a:rPr i="1" lang="en" sz="1200">
                <a:solidFill>
                  <a:srgbClr val="2A2727"/>
                </a:solidFill>
                <a:latin typeface="Open Sans"/>
                <a:ea typeface="Open Sans"/>
                <a:cs typeface="Open Sans"/>
                <a:sym typeface="Open Sans"/>
              </a:rPr>
              <a:t>Tap Dancing America, A Cultural History</a:t>
            </a:r>
            <a:r>
              <a:rPr lang="en" sz="1200">
                <a:solidFill>
                  <a:srgbClr val="2A2727"/>
                </a:solidFill>
                <a:latin typeface="Open Sans"/>
                <a:ea typeface="Open Sans"/>
                <a:cs typeface="Open Sans"/>
                <a:sym typeface="Open Sans"/>
              </a:rPr>
              <a:t> (2010), for which she received the Tap Preservation Award from the American Tap Dance Foundation, was supported by grants from the John D. Rockefeller and John Simon Guggenheim foundations.As a Five College Professor of Dance at Hampshire College, Professor Hill teaches courses in dance history, performance theory, jazz studies, choreography on camera, and feminist performance; and is working with her colleagues to establish a black studies core curriculum.</a:t>
            </a:r>
            <a:endParaRPr sz="1200">
              <a:solidFill>
                <a:srgbClr val="2A2727"/>
              </a:solidFill>
              <a:latin typeface="Open Sans"/>
              <a:ea typeface="Open Sans"/>
              <a:cs typeface="Open Sans"/>
              <a:sym typeface="Open Sans"/>
            </a:endParaRPr>
          </a:p>
          <a:p>
            <a:pPr indent="0" lvl="0" marL="0" rtl="0" algn="l">
              <a:spcBef>
                <a:spcPts val="1200"/>
              </a:spcBef>
              <a:spcAft>
                <a:spcPts val="0"/>
              </a:spcAft>
              <a:buNone/>
            </a:pPr>
            <a:r>
              <a:rPr lang="en"/>
              <a:t> </a:t>
            </a:r>
            <a:endParaRPr/>
          </a:p>
        </p:txBody>
      </p:sp>
      <p:pic>
        <p:nvPicPr>
          <p:cNvPr id="82" name="Google Shape;82;p17"/>
          <p:cNvPicPr preferRelativeResize="0"/>
          <p:nvPr/>
        </p:nvPicPr>
        <p:blipFill>
          <a:blip r:embed="rId3">
            <a:alphaModFix/>
          </a:blip>
          <a:stretch>
            <a:fillRect/>
          </a:stretch>
        </p:blipFill>
        <p:spPr>
          <a:xfrm>
            <a:off x="6610225" y="155275"/>
            <a:ext cx="1380525" cy="138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300">
                <a:latin typeface="Corbel"/>
                <a:ea typeface="Corbel"/>
                <a:cs typeface="Corbel"/>
                <a:sym typeface="Corbel"/>
              </a:rPr>
              <a:t>Constance Valis Hill (2009)</a:t>
            </a:r>
            <a:endParaRPr sz="3300">
              <a:latin typeface="Corbel"/>
              <a:ea typeface="Corbel"/>
              <a:cs typeface="Corbel"/>
              <a:sym typeface="Corbel"/>
            </a:endParaRPr>
          </a:p>
          <a:p>
            <a:pPr indent="0" lvl="0" marL="0" rtl="0" algn="l">
              <a:spcBef>
                <a:spcPts val="0"/>
              </a:spcBef>
              <a:spcAft>
                <a:spcPts val="0"/>
              </a:spcAft>
              <a:buNone/>
            </a:pPr>
            <a:r>
              <a:t/>
            </a:r>
            <a:endParaRPr sz="3300"/>
          </a:p>
          <a:p>
            <a:pPr indent="0" lvl="0" marL="0" rtl="0" algn="l">
              <a:spcBef>
                <a:spcPts val="0"/>
              </a:spcBef>
              <a:spcAft>
                <a:spcPts val="0"/>
              </a:spcAft>
              <a:buNone/>
            </a:pPr>
            <a:r>
              <a:rPr lang="en" sz="2100">
                <a:latin typeface="Raleway"/>
                <a:ea typeface="Raleway"/>
                <a:cs typeface="Raleway"/>
                <a:sym typeface="Raleway"/>
              </a:rPr>
              <a:t>“From Bharata Natyam to Bop: Jack Cole’s ‘Modern’ Jazz Dance”</a:t>
            </a:r>
            <a:endParaRPr sz="21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This biography details the career contributions of film and Broadway jazz dance choreographer Jack Cole.  Widely recognized as the &quot;father of American theatrical jazz dance,&quot; Jack Cole created a unique jazz dance movement style that inspired the Broadway jazz dance genre and other choreographers like Jerome Robbins and Bob Fosse.  Jack Cole was also instrumental in reshaping how film Hollywood musical dance sequences, and in bringing a concert level of dance to the &quot;show dance&quot; forms of the 1930s.  Cole also trained prominent dancers Gwen Verdon, Carol Haney, Buzz Miller, Matt Mattox, Rod Alexander, and George and Ethel Martin.  &#10;&#10;Research text and video editing by Bob Boross&#10;&#10;Read more about Jack Cole and other important figures in jazz dance in &quot;Comments on Jazz Dance 1996-2014&quot; by Bob Boross, available on Amazon - https://www.amazon.com/Comments-Jazz-Dance-1996-2014-Boross/dp/0692477896&#10;&#10;**SUBSCRIBE to Bob Boross - My Jazz and Tap Dance Life, and click Notifications to receive automatic updates on newly posted videos." id="92" name="Google Shape;92;p19" title="Jack Cole  - Film and Broadway Jazz Dance Choreographer">
            <a:hlinkClick r:id="rId3"/>
          </p:cNvPr>
          <p:cNvPicPr preferRelativeResize="0"/>
          <p:nvPr/>
        </p:nvPicPr>
        <p:blipFill>
          <a:blip r:embed="rId4">
            <a:alphaModFix/>
          </a:blip>
          <a:stretch>
            <a:fillRect/>
          </a:stretch>
        </p:blipFill>
        <p:spPr>
          <a:xfrm>
            <a:off x="0" y="0"/>
            <a:ext cx="4527575" cy="3395664"/>
          </a:xfrm>
          <a:prstGeom prst="rect">
            <a:avLst/>
          </a:prstGeom>
          <a:noFill/>
          <a:ln>
            <a:noFill/>
          </a:ln>
        </p:spPr>
      </p:pic>
      <p:sp>
        <p:nvSpPr>
          <p:cNvPr id="93" name="Google Shape;93;p19"/>
          <p:cNvSpPr txBox="1"/>
          <p:nvPr/>
        </p:nvSpPr>
        <p:spPr>
          <a:xfrm>
            <a:off x="5338325" y="353025"/>
            <a:ext cx="3609000" cy="11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latin typeface="Raleway"/>
                <a:ea typeface="Raleway"/>
                <a:cs typeface="Raleway"/>
                <a:sym typeface="Raleway"/>
              </a:rPr>
              <a:t>   Jack Cole (1911–1974)</a:t>
            </a:r>
            <a:endParaRPr sz="3400">
              <a:latin typeface="Raleway"/>
              <a:ea typeface="Raleway"/>
              <a:cs typeface="Raleway"/>
              <a:sym typeface="Raleway"/>
            </a:endParaRPr>
          </a:p>
        </p:txBody>
      </p:sp>
      <p:pic>
        <p:nvPicPr>
          <p:cNvPr descr="Widely acknowledged as the father of jazz dance, Jack Cole is known for his mashups of East Indian dance with popular music, seen widely in nightclubs and on stage and screen from the 1940s until the 1970s.  Jacob's Pillow Director of Preservation Norton Owen and Scholar-in-Residence Maura Keefe presented two contrasting stories of how Jack Cole first combined these two art forms and explored Cole's connections to the beginnings of Jacob's Pillow and founder Ted Shawn.  Resources include unpublished manuscripts by Shawn and Denishawn dancer Anna Austin and a video interview with Larry Billman, founder of The Academy of Dance on Film.&#10;&#10;EXCERPT from PillowTalk: Jack Cole, Unsung Genius. Recorded August 14, 2010.&#10;&#10;PillowTalks feature world-renowned choreographers, dancers, authors, filmmakers, historians, and critics in live hour-long moderated discussions of the cultural forces shaping the field of dance. Curated by Jacob's Pillow Director of Preservation Norton Owen and moderated by Jacob's Pillow Scholars-in-Residence, PillowTalks use dance as a prism to explore the world at large.&#10;&#10;For more info on Jacob's Pillow Dance please visit http://www.jacobspillow.org&#10;&#10;Norton Owen - As Director of Preservation for Jacob's Pillow Dance Festival, Norton Owen programs the PillowTalks series, directs all activities involving the extensive Archives, and serves as curator for several exhibitions each season. He is a contributing author to numerous books and publications, Chair of the Dance Heritage Coalition, President of the O'Donnell-Green Music and Dance Foundation, and was for many years the Institute Director of the José Limón Dance Foundation. In 2000, Dance/USA honored Owen with its Ernie Award for &quot;unsung heroes who have led exemplary lives in dance.&quot;&#10;&#10;Maura Keefe - Contemporary dance historian and dance writer Maura Keefe is a Scholar-in-Residence at Jacob's Pillow Dance Festival. She has led audience engagement programs at numerous locations including Princeton University, UCLA, the Goethe Institut, City Center and DANCECleveland. Her current research areas are the exploration of the choreography of talking dancing in contemporary dance and the relationships between dance and sports. Keefe has an MFA in choreography and performance from Smith College, and a PhD in dance history and theory from University of California, Riverside. She is the chair of the Department of Dance at SUNY College at Brockport.&#10;&#10;Larry Billman - Larry Billman - Founder of The Academy of Dance on Film, Larry Billman, began his professional entertainment career at the age of 16 in a production of The Boy Friend at the Ivar Theatre in his hometown of Hollywood, where he studied dance with Jack Cole, Eugene Loring, and the Lester Horton Dance Theatre. After 15 years of film, television, stage and nightclub performances, he made the transition to writer/director and began a [to date] 31 year-long career with Disney live entertainment, creating hundreds of shows for their theme parks worldwide, eventually being named Director of Entertainment for the Tokyo Disneyland opening in 1983.&#10;&#10;Billman is the author of Film Choreographers and Dance Directors (McFarland &amp; Co. 1996), the first encyclopedia detailing the dance artists who made the movies &quot;move&quot;. Because of his frustrations in trying to locate information about this important American cultural art form, he founded The Academy of Dance on Film, a nonprofit research center in Hollywood which gathers and shares printed and visual material to document the history and honor the movement makers in commercial film, television and music video." id="94" name="Google Shape;94;p19" title="Jack Cole: Beginnings of a Hollywood Jazz Dance Legend │Jacob's Pillow Dance">
            <a:hlinkClick r:id="rId5"/>
          </p:cNvPr>
          <p:cNvPicPr preferRelativeResize="0"/>
          <p:nvPr/>
        </p:nvPicPr>
        <p:blipFill>
          <a:blip r:embed="rId6">
            <a:alphaModFix/>
          </a:blip>
          <a:stretch>
            <a:fillRect/>
          </a:stretch>
        </p:blipFill>
        <p:spPr>
          <a:xfrm>
            <a:off x="4527575" y="1540450"/>
            <a:ext cx="4419600" cy="3314700"/>
          </a:xfrm>
          <a:prstGeom prst="rect">
            <a:avLst/>
          </a:prstGeom>
          <a:noFill/>
          <a:ln>
            <a:noFill/>
          </a:ln>
        </p:spPr>
      </p:pic>
      <p:sp>
        <p:nvSpPr>
          <p:cNvPr id="95" name="Google Shape;95;p19"/>
          <p:cNvSpPr txBox="1"/>
          <p:nvPr/>
        </p:nvSpPr>
        <p:spPr>
          <a:xfrm>
            <a:off x="60925" y="3643875"/>
            <a:ext cx="4466700" cy="9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Corbel"/>
                <a:ea typeface="Corbel"/>
                <a:cs typeface="Corbel"/>
                <a:sym typeface="Corbel"/>
              </a:rPr>
              <a:t>“The Father of Modern Jazz Dance”</a:t>
            </a:r>
            <a:endParaRPr sz="23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147975" y="215075"/>
            <a:ext cx="8684400" cy="773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a:latin typeface="Raleway"/>
                <a:ea typeface="Raleway"/>
                <a:cs typeface="Raleway"/>
                <a:sym typeface="Raleway"/>
              </a:rPr>
              <a:t>Lindy hop/Swing Dance: From “Social” to Stage</a:t>
            </a:r>
            <a:endParaRPr>
              <a:latin typeface="Raleway"/>
              <a:ea typeface="Raleway"/>
              <a:cs typeface="Raleway"/>
              <a:sym typeface="Raleway"/>
            </a:endParaRPr>
          </a:p>
        </p:txBody>
      </p:sp>
      <p:pic>
        <p:nvPicPr>
          <p:cNvPr descr="Sing Sing Sing danced by Ron Field, Jim Hutchenson, Tom Osteen and Jack Cole from the Perry Como Show." id="101" name="Google Shape;101;p20" title="Alan Johnson introduces Jack Cole's Sing! Sing! Sing!">
            <a:hlinkClick r:id="rId3"/>
          </p:cNvPr>
          <p:cNvPicPr preferRelativeResize="0"/>
          <p:nvPr/>
        </p:nvPicPr>
        <p:blipFill>
          <a:blip r:embed="rId4">
            <a:alphaModFix/>
          </a:blip>
          <a:stretch>
            <a:fillRect/>
          </a:stretch>
        </p:blipFill>
        <p:spPr>
          <a:xfrm>
            <a:off x="4572000" y="1231775"/>
            <a:ext cx="4572000" cy="3429000"/>
          </a:xfrm>
          <a:prstGeom prst="rect">
            <a:avLst/>
          </a:prstGeom>
          <a:noFill/>
          <a:ln>
            <a:noFill/>
          </a:ln>
        </p:spPr>
      </p:pic>
      <p:pic>
        <p:nvPicPr>
          <p:cNvPr descr="&quot;Shorty&quot; George Snowden and his dancers from the Savoy Ballroom, dancing to music by Chick Webb And His Orchestra, in the 1929 film &quot;After Seben.&quot; Note that each couple not only has a different style, but also a different timing. Couple #1 dances it QQ-S, rock-step first, and includes 6-count timing at the end. Couple #2 is clearly S-QQ, side-step first, as is couple #3, Shorty Snowden. Over the next five years the music changed to a swung rhythm, and the slow step of the QQ-S timing was replaced with a triple step." id="102" name="Google Shape;102;p20" title="Early Savoy Lindy Hop">
            <a:hlinkClick r:id="rId5"/>
          </p:cNvPr>
          <p:cNvPicPr preferRelativeResize="0"/>
          <p:nvPr/>
        </p:nvPicPr>
        <p:blipFill>
          <a:blip r:embed="rId6">
            <a:alphaModFix/>
          </a:blip>
          <a:stretch>
            <a:fillRect/>
          </a:stretch>
        </p:blipFill>
        <p:spPr>
          <a:xfrm>
            <a:off x="6900" y="1231775"/>
            <a:ext cx="4572000" cy="3429000"/>
          </a:xfrm>
          <a:prstGeom prst="rect">
            <a:avLst/>
          </a:prstGeom>
          <a:noFill/>
          <a:ln>
            <a:noFill/>
          </a:ln>
        </p:spPr>
      </p:pic>
      <p:sp>
        <p:nvSpPr>
          <p:cNvPr id="103" name="Google Shape;103;p20"/>
          <p:cNvSpPr txBox="1"/>
          <p:nvPr/>
        </p:nvSpPr>
        <p:spPr>
          <a:xfrm>
            <a:off x="6900" y="4660775"/>
            <a:ext cx="4890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030303"/>
                </a:solidFill>
                <a:highlight>
                  <a:srgbClr val="F9F9F9"/>
                </a:highlight>
                <a:latin typeface="Roboto"/>
                <a:ea typeface="Roboto"/>
                <a:cs typeface="Roboto"/>
                <a:sym typeface="Roboto"/>
              </a:rPr>
              <a:t>"Shorty" George Snowden and his dancers from the Savoy Ballroom, dancing to music by Chick Webb And His Orchestra, in the 1929 film </a:t>
            </a:r>
            <a:r>
              <a:rPr i="1" lang="en" sz="1050">
                <a:solidFill>
                  <a:srgbClr val="030303"/>
                </a:solidFill>
                <a:highlight>
                  <a:srgbClr val="F9F9F9"/>
                </a:highlight>
                <a:latin typeface="Roboto"/>
                <a:ea typeface="Roboto"/>
                <a:cs typeface="Roboto"/>
                <a:sym typeface="Roboto"/>
              </a:rPr>
              <a:t>After Seben</a:t>
            </a:r>
            <a:r>
              <a:rPr lang="en" sz="1050">
                <a:solidFill>
                  <a:srgbClr val="030303"/>
                </a:solidFill>
                <a:highlight>
                  <a:srgbClr val="F9F9F9"/>
                </a:highlight>
                <a:latin typeface="Roboto"/>
                <a:ea typeface="Roboto"/>
                <a:cs typeface="Roboto"/>
                <a:sym typeface="Roboto"/>
              </a:rPr>
              <a:t>.</a:t>
            </a:r>
            <a:endParaRPr>
              <a:latin typeface="Corbel"/>
              <a:ea typeface="Corbel"/>
              <a:cs typeface="Corbel"/>
              <a:sym typeface="Corbel"/>
            </a:endParaRPr>
          </a:p>
        </p:txBody>
      </p:sp>
      <p:sp>
        <p:nvSpPr>
          <p:cNvPr id="104" name="Google Shape;104;p20"/>
          <p:cNvSpPr txBox="1"/>
          <p:nvPr/>
        </p:nvSpPr>
        <p:spPr>
          <a:xfrm>
            <a:off x="4897800" y="4660650"/>
            <a:ext cx="4246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50">
                <a:solidFill>
                  <a:srgbClr val="030303"/>
                </a:solidFill>
                <a:highlight>
                  <a:srgbClr val="F9F9F9"/>
                </a:highlight>
                <a:latin typeface="Roboto"/>
                <a:ea typeface="Roboto"/>
                <a:cs typeface="Roboto"/>
                <a:sym typeface="Roboto"/>
              </a:rPr>
              <a:t>Sing Sing Sing</a:t>
            </a:r>
            <a:r>
              <a:rPr lang="en" sz="1050">
                <a:solidFill>
                  <a:srgbClr val="030303"/>
                </a:solidFill>
                <a:highlight>
                  <a:srgbClr val="F9F9F9"/>
                </a:highlight>
                <a:latin typeface="Roboto"/>
                <a:ea typeface="Roboto"/>
                <a:cs typeface="Roboto"/>
                <a:sym typeface="Roboto"/>
              </a:rPr>
              <a:t> danced by Ron Field, Jim Hutchenson, Tom Osteen and Jack Cole from the Perry Como Show, circa early 1950s. </a:t>
            </a:r>
            <a:endParaRPr>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300">
                <a:latin typeface="Raleway"/>
                <a:ea typeface="Raleway"/>
                <a:cs typeface="Raleway"/>
                <a:sym typeface="Raleway"/>
              </a:rPr>
              <a:t>“East Indian Dance”</a:t>
            </a:r>
            <a:endParaRPr sz="3300">
              <a:latin typeface="Raleway"/>
              <a:ea typeface="Raleway"/>
              <a:cs typeface="Raleway"/>
              <a:sym typeface="Raleway"/>
            </a:endParaRPr>
          </a:p>
        </p:txBody>
      </p:sp>
      <p:sp>
        <p:nvSpPr>
          <p:cNvPr id="110" name="Google Shape;110;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Corbel"/>
              <a:ea typeface="Corbel"/>
              <a:cs typeface="Corbel"/>
              <a:sym typeface="Corbel"/>
            </a:endParaRPr>
          </a:p>
          <a:p>
            <a:pPr indent="0" lvl="0" marL="0" rtl="0" algn="l">
              <a:spcBef>
                <a:spcPts val="0"/>
              </a:spcBef>
              <a:spcAft>
                <a:spcPts val="0"/>
              </a:spcAft>
              <a:buNone/>
            </a:pPr>
            <a:r>
              <a:rPr lang="en" sz="1900">
                <a:latin typeface="Corbel"/>
                <a:ea typeface="Corbel"/>
                <a:cs typeface="Corbel"/>
                <a:sym typeface="Corbel"/>
              </a:rPr>
              <a:t>Jack Cole studied </a:t>
            </a:r>
            <a:r>
              <a:rPr lang="en" sz="1900">
                <a:latin typeface="Corbel"/>
                <a:ea typeface="Corbel"/>
                <a:cs typeface="Corbel"/>
                <a:sym typeface="Corbel"/>
              </a:rPr>
              <a:t>Bharatanatyam </a:t>
            </a:r>
            <a:r>
              <a:rPr lang="en" sz="1900">
                <a:latin typeface="Corbel"/>
                <a:ea typeface="Corbel"/>
                <a:cs typeface="Corbel"/>
                <a:sym typeface="Corbel"/>
              </a:rPr>
              <a:t>under La Meri at her Ethnologic Center </a:t>
            </a:r>
            <a:endParaRPr sz="1900">
              <a:latin typeface="Corbel"/>
              <a:ea typeface="Corbel"/>
              <a:cs typeface="Corbel"/>
              <a:sym typeface="Corbel"/>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pic>
        <p:nvPicPr>
          <p:cNvPr descr="SHARADA KOUTHUVAM - &#10;&#10;SHE is Sharadha, the consort of Lord Brahma and the giver of wisdom. HER luminous form radiates like the full moon and SHE endlessly bestows boons like the Kalpaka Tree. Holding the Veena in HER hands, SHE abates the sorrow of those who surrender. &#10;&#10;A verse from Shyamala Dandakham followed by Sharada Kauthvam...&#10;&#10;This Kouthuvam has been composed by Sri G Srikanth adapting the lyrics from the Marati bhajan on Goddess Saraswathi. This is set in Valachi ragam &amp; Misra chapu talam.&#10;&#10;Choreography - Smt.Sheela Unnikrishnan&#10;Vocal - Sri G Srikanth&#10;Composer &amp; Mridangam - Sri Guru Bharadwaaj&#10;Violin - Sri Embar Kannan&#10;Flute - Sri Muthukumar&#10;Veena - Tvm Sri Sounderrajan" id="111" name="Google Shape;111;p21" title="Sharada Kouthuvam by Sanjena Ramesh - Sridevi Nrithyalaya - Bharathanatyam Dance">
            <a:hlinkClick r:id="rId3"/>
          </p:cNvPr>
          <p:cNvPicPr preferRelativeResize="0"/>
          <p:nvPr/>
        </p:nvPicPr>
        <p:blipFill>
          <a:blip r:embed="rId4">
            <a:alphaModFix/>
          </a:blip>
          <a:stretch>
            <a:fillRect/>
          </a:stretch>
        </p:blipFill>
        <p:spPr>
          <a:xfrm>
            <a:off x="4615500" y="0"/>
            <a:ext cx="4528500" cy="339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