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3" r:id="rId4"/>
    <p:sldId id="264" r:id="rId5"/>
    <p:sldId id="287" r:id="rId6"/>
    <p:sldId id="259" r:id="rId7"/>
    <p:sldId id="258" r:id="rId8"/>
    <p:sldId id="260" r:id="rId9"/>
    <p:sldId id="288" r:id="rId10"/>
    <p:sldId id="289" r:id="rId11"/>
    <p:sldId id="290" r:id="rId12"/>
    <p:sldId id="265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4"/>
  </p:normalViewPr>
  <p:slideViewPr>
    <p:cSldViewPr snapToGrid="0" snapToObjects="1">
      <p:cViewPr varScale="1">
        <p:scale>
          <a:sx n="90" d="100"/>
          <a:sy n="90" d="100"/>
        </p:scale>
        <p:origin x="232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67B38-B257-564F-A686-641B21587C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9FB1DE-4C59-1D44-8834-C852D2F8C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7D110-5DE1-2846-9210-1B75832D6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7255-E88D-8B48-9245-D2B7FAF89B4D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3E197-D3DC-B642-BEB6-8DD28FE71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40490-561C-0B4E-90BD-089F51822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A801B-EF77-0C40-9508-084234315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5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A860E-5464-F64A-AA85-7619DAF18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FD652-8113-AE49-A937-0CD67A49A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D388F-2748-794F-9E30-0C076C501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7255-E88D-8B48-9245-D2B7FAF89B4D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3124C-94FB-2047-81E7-B909107E6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F02CC-72A2-944D-8FEF-F60A5D2B3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A801B-EF77-0C40-9508-084234315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4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1E833F-C639-4843-80B7-21A5111B58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8C917A-884B-BF44-A347-9D4BB0E5A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5FD05-C264-3041-B850-A16BF2CFA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7255-E88D-8B48-9245-D2B7FAF89B4D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82E28-0FB4-0F47-A859-236F4CF96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31218-2E04-BB45-B7CF-A710FF276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A801B-EF77-0C40-9508-084234315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23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70FAE-65E2-444F-8E9E-1C126426F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45200-60C8-E544-90B4-85CD7028B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275A9-A518-704D-928D-92A5F570F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7255-E88D-8B48-9245-D2B7FAF89B4D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640EF-AF5D-0B4B-A419-1D55384F9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F1C41-66FA-024D-95F9-9DEA43C94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A801B-EF77-0C40-9508-084234315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02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A190A-4375-AC40-9316-FFDF7BEF9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16B3F9-ED3E-8446-8338-EBB466906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84184-8F01-884D-9BA9-806C4D5EB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7255-E88D-8B48-9245-D2B7FAF89B4D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4643D-DB44-7940-AED2-2D7992E71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6E6CA-2FA4-A64B-9834-B29E515CA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A801B-EF77-0C40-9508-084234315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6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A8C0F-7918-B443-AA83-57EB03B9E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0B950-4A53-D547-96EC-C6DF9446EE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70CAC-763A-4943-A48A-59ACE4734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8D1D59-492F-4C4C-9C6D-4D22DAB3B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7255-E88D-8B48-9245-D2B7FAF89B4D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C4A54D-0DC8-8947-BB5F-A2E14683A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D4C14F-414D-0947-A79E-7FF7AD92A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A801B-EF77-0C40-9508-084234315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68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A70B0-383D-5148-AF5B-E7B2B17ED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DFE3D-AE38-3041-BD02-3DDB81918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318AFC-CA2A-684D-9730-1F34F676F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48BB3D-C9F0-954A-BAF9-176FB02672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5605A7-3F30-9648-95F8-145355F628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71E8E4-17E5-1A4C-B0F3-9433FAD03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7255-E88D-8B48-9245-D2B7FAF89B4D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97A104-E131-C746-9029-1E98A6CB1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96805A-176D-634E-9B10-2200BC2A7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A801B-EF77-0C40-9508-084234315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12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E888F-AADF-DA42-A217-68F955BED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F13488-5CC4-5245-8AD7-BE43C513F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7255-E88D-8B48-9245-D2B7FAF89B4D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0D727C-3F27-1C40-8A44-20E6B33F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618344-976B-BD49-959D-DE3E2618C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A801B-EF77-0C40-9508-084234315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23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D15433-D2D1-094A-AEC2-6D7274D5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7255-E88D-8B48-9245-D2B7FAF89B4D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7BAAA-3957-334F-8E42-F7FCCBFBD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08ACE-D837-1A49-82F4-A22F107F6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A801B-EF77-0C40-9508-084234315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75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BF3A2-61D7-A44B-8E89-CA2BADB25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86661-2386-1E49-9DE1-0782141A1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24C1F-AEF3-D143-8C21-9E5C50F68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55E99A-77F8-DD43-8050-3547334B1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7255-E88D-8B48-9245-D2B7FAF89B4D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988724-F2A6-274E-B217-9CDCAC99B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47537-0724-8541-89E3-FE721CC2A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A801B-EF77-0C40-9508-084234315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9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8ACFD-BB3F-9C4A-9ABD-393158000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66B5D3-3CE3-314C-A4D3-7FA3B9ED73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474269-FC05-734F-ADA5-431169BB5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593A9-A8CD-7340-9C4C-A0314A17B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A7255-E88D-8B48-9245-D2B7FAF89B4D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416C6-FD78-614B-8671-B1E1A3095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392E99-82C0-094F-941D-5640E694C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A801B-EF77-0C40-9508-084234315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4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CC69F5-CC0C-424B-A8CF-111729D53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FA97A-B4FC-B14D-9A7B-6EDECF3B0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7ED25-9C2A-9142-AAAE-C8E00DCC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A7255-E88D-8B48-9245-D2B7FAF89B4D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8659A-3D06-CF4D-8135-D971FCEFF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15352-C9EE-D649-812A-BD62CEC38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A801B-EF77-0C40-9508-084234315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8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13" Type="http://schemas.openxmlformats.org/officeDocument/2006/relationships/image" Target="../media/image1.png"/><Relationship Id="rId3" Type="http://schemas.openxmlformats.org/officeDocument/2006/relationships/audio" Target="../media/media12.m4a"/><Relationship Id="rId7" Type="http://schemas.openxmlformats.org/officeDocument/2006/relationships/image" Target="../media/image15.tiff"/><Relationship Id="rId12" Type="http://schemas.openxmlformats.org/officeDocument/2006/relationships/image" Target="../media/image20.tiff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14.tiff"/><Relationship Id="rId11" Type="http://schemas.openxmlformats.org/officeDocument/2006/relationships/image" Target="../media/image19.tiff"/><Relationship Id="rId5" Type="http://schemas.openxmlformats.org/officeDocument/2006/relationships/image" Target="../media/image13.tiff"/><Relationship Id="rId10" Type="http://schemas.openxmlformats.org/officeDocument/2006/relationships/image" Target="../media/image18.tif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audio" Target="../media/media13.m4a"/><Relationship Id="rId7" Type="http://schemas.openxmlformats.org/officeDocument/2006/relationships/image" Target="../media/image23.tiff"/><Relationship Id="rId12" Type="http://schemas.openxmlformats.org/officeDocument/2006/relationships/image" Target="../media/image1.png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image" Target="../media/image22.tiff"/><Relationship Id="rId11" Type="http://schemas.openxmlformats.org/officeDocument/2006/relationships/image" Target="../media/image27.tiff"/><Relationship Id="rId5" Type="http://schemas.openxmlformats.org/officeDocument/2006/relationships/image" Target="../media/image21.tiff"/><Relationship Id="rId10" Type="http://schemas.openxmlformats.org/officeDocument/2006/relationships/image" Target="../media/image26.tif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7.m4a"/><Relationship Id="rId7" Type="http://schemas.openxmlformats.org/officeDocument/2006/relationships/image" Target="../media/image6.jpeg"/><Relationship Id="rId12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3276CD-2759-B142-B266-8B40AA84CB3F}"/>
              </a:ext>
            </a:extLst>
          </p:cNvPr>
          <p:cNvSpPr txBox="1"/>
          <p:nvPr/>
        </p:nvSpPr>
        <p:spPr>
          <a:xfrm>
            <a:off x="528638" y="557213"/>
            <a:ext cx="110299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29. </a:t>
            </a:r>
            <a:r>
              <a:rPr lang="en-US" sz="2400" dirty="0" err="1"/>
              <a:t>Oktober</a:t>
            </a:r>
            <a:endParaRPr lang="en-US" sz="2400" dirty="0"/>
          </a:p>
          <a:p>
            <a:pPr algn="ctr"/>
            <a:r>
              <a:rPr lang="en-US" sz="2400" dirty="0"/>
              <a:t>Am </a:t>
            </a:r>
            <a:r>
              <a:rPr lang="en-US" sz="2400" dirty="0" err="1"/>
              <a:t>einunddreissigsten</a:t>
            </a:r>
            <a:r>
              <a:rPr lang="en-US" sz="2400" dirty="0"/>
              <a:t> </a:t>
            </a:r>
            <a:r>
              <a:rPr lang="en-US" sz="2400" dirty="0" err="1"/>
              <a:t>Oktober</a:t>
            </a:r>
            <a:r>
              <a:rPr lang="en-US" sz="2400" dirty="0"/>
              <a:t> </a:t>
            </a:r>
            <a:r>
              <a:rPr lang="en-US" sz="2400" dirty="0" err="1"/>
              <a:t>feiern</a:t>
            </a:r>
            <a:r>
              <a:rPr lang="en-US" sz="2400" dirty="0"/>
              <a:t> </a:t>
            </a:r>
            <a:r>
              <a:rPr lang="en-US" sz="2400" dirty="0" err="1"/>
              <a:t>wir</a:t>
            </a:r>
            <a:r>
              <a:rPr lang="en-US" sz="2400" dirty="0"/>
              <a:t> Halloween! </a:t>
            </a:r>
          </a:p>
          <a:p>
            <a:endParaRPr lang="en-US" sz="2400" dirty="0"/>
          </a:p>
          <a:p>
            <a:r>
              <a:rPr lang="en-US" sz="2400" dirty="0"/>
              <a:t>-</a:t>
            </a:r>
            <a:r>
              <a:rPr lang="en-US" sz="2400" dirty="0" err="1"/>
              <a:t>Unterwegs</a:t>
            </a:r>
            <a:r>
              <a:rPr lang="en-US" sz="2400" dirty="0"/>
              <a:t>: Die </a:t>
            </a:r>
            <a:r>
              <a:rPr lang="en-US" sz="2400" dirty="0" err="1"/>
              <a:t>Verkehrsmittel</a:t>
            </a:r>
            <a:r>
              <a:rPr lang="en-US" sz="2400" dirty="0"/>
              <a:t> 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Modalverben</a:t>
            </a:r>
            <a:r>
              <a:rPr lang="en-US" sz="2400" dirty="0"/>
              <a:t> 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Eigenschaften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HA: </a:t>
            </a:r>
            <a:r>
              <a:rPr lang="en-US" sz="2400" dirty="0" err="1"/>
              <a:t>Kommentar</a:t>
            </a:r>
            <a:r>
              <a:rPr lang="en-US" sz="2400" dirty="0"/>
              <a:t> in Moodle, </a:t>
            </a:r>
            <a:r>
              <a:rPr lang="en-US" sz="2400" dirty="0" err="1"/>
              <a:t>Arbeitsblatt</a:t>
            </a:r>
            <a:r>
              <a:rPr lang="en-US" sz="2400" dirty="0"/>
              <a:t> 29.10 </a:t>
            </a:r>
          </a:p>
          <a:p>
            <a:r>
              <a:rPr lang="en-US" sz="2400" dirty="0"/>
              <a:t>In MindTap: 34, 35, 37, 38, 39, 40, 58, 59, 61, 64, 65</a:t>
            </a:r>
          </a:p>
          <a:p>
            <a:endParaRPr lang="en-US" sz="2400" dirty="0"/>
          </a:p>
          <a:p>
            <a:r>
              <a:rPr lang="en-US" sz="2400" dirty="0"/>
              <a:t>Test 3 </a:t>
            </a:r>
            <a:r>
              <a:rPr lang="en-US" sz="2400" dirty="0" err="1"/>
              <a:t>Korrekturen</a:t>
            </a:r>
            <a:r>
              <a:rPr lang="en-US" sz="2400" dirty="0"/>
              <a:t>: am </a:t>
            </a:r>
            <a:r>
              <a:rPr lang="en-US" sz="2400" dirty="0" err="1"/>
              <a:t>Dienstag</a:t>
            </a:r>
            <a:r>
              <a:rPr lang="en-US" sz="2400" dirty="0"/>
              <a:t> </a:t>
            </a:r>
            <a:r>
              <a:rPr lang="en-US" sz="2400" dirty="0" err="1"/>
              <a:t>fällig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INFOS: Philipp </a:t>
            </a:r>
            <a:r>
              <a:rPr lang="en-US" sz="2400" dirty="0" err="1"/>
              <a:t>Stiasnys</a:t>
            </a:r>
            <a:r>
              <a:rPr lang="en-US" sz="2400" dirty="0"/>
              <a:t> </a:t>
            </a:r>
            <a:r>
              <a:rPr lang="en-US" sz="2400" dirty="0" err="1"/>
              <a:t>Präsentation</a:t>
            </a:r>
            <a:r>
              <a:rPr lang="en-US" sz="2400" dirty="0"/>
              <a:t> HEUTE um 4 </a:t>
            </a:r>
            <a:r>
              <a:rPr lang="en-US" sz="2400" dirty="0" err="1"/>
              <a:t>Uhr</a:t>
            </a:r>
            <a:r>
              <a:rPr lang="en-US" sz="2400" dirty="0"/>
              <a:t> 10 </a:t>
            </a:r>
          </a:p>
          <a:p>
            <a:r>
              <a:rPr lang="en-US" sz="2400" dirty="0"/>
              <a:t>https://</a:t>
            </a:r>
            <a:r>
              <a:rPr lang="en-US" sz="2400" dirty="0" err="1"/>
              <a:t>www.brynmawr.edu</a:t>
            </a:r>
            <a:r>
              <a:rPr lang="en-US" sz="2400" dirty="0"/>
              <a:t>/</a:t>
            </a:r>
            <a:r>
              <a:rPr lang="en-US" sz="2400" dirty="0" err="1"/>
              <a:t>german</a:t>
            </a:r>
            <a:r>
              <a:rPr lang="en-US" sz="2400" dirty="0"/>
              <a:t>/department-events-and-news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919272C-5495-104A-96A5-181EB6A65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78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19"/>
    </mc:Choice>
    <mc:Fallback>
      <p:transition spd="slow" advTm="71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4B8B9-7CD7-3B4C-916E-8AC611A70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020763"/>
          </a:xfrm>
        </p:spPr>
        <p:txBody>
          <a:bodyPr/>
          <a:lstStyle/>
          <a:p>
            <a:r>
              <a:rPr lang="en-US" b="1" dirty="0"/>
              <a:t>Nr. 6: Was muss man </a:t>
            </a:r>
            <a:r>
              <a:rPr lang="en-US" b="1" dirty="0" err="1"/>
              <a:t>für</a:t>
            </a:r>
            <a:r>
              <a:rPr lang="en-US" b="1" dirty="0"/>
              <a:t> </a:t>
            </a:r>
            <a:r>
              <a:rPr lang="en-US" b="1" dirty="0" err="1"/>
              <a:t>eine</a:t>
            </a:r>
            <a:r>
              <a:rPr lang="en-US" b="1" dirty="0"/>
              <a:t> </a:t>
            </a:r>
            <a:r>
              <a:rPr lang="en-US" b="1" dirty="0" err="1"/>
              <a:t>Reise</a:t>
            </a:r>
            <a:r>
              <a:rPr lang="en-US" b="1" dirty="0"/>
              <a:t> </a:t>
            </a:r>
            <a:r>
              <a:rPr lang="en-US" b="1" dirty="0" err="1"/>
              <a:t>machen</a:t>
            </a:r>
            <a:r>
              <a:rPr lang="en-US" b="1" dirty="0"/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B61FE-0014-1442-95BF-AB5A5A355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1125537"/>
            <a:ext cx="10515600" cy="4351338"/>
          </a:xfrm>
        </p:spPr>
        <p:txBody>
          <a:bodyPr/>
          <a:lstStyle/>
          <a:p>
            <a:r>
              <a:rPr lang="de-DE" dirty="0"/>
              <a:t>die Karten kaufen (ihr) </a:t>
            </a:r>
          </a:p>
          <a:p>
            <a:r>
              <a:rPr lang="de-DE" dirty="0"/>
              <a:t>der Reisepass finden (du) </a:t>
            </a:r>
          </a:p>
          <a:p>
            <a:r>
              <a:rPr lang="de-DE" dirty="0"/>
              <a:t>ein Hotelzimmer buchen (wir) </a:t>
            </a:r>
          </a:p>
          <a:p>
            <a:r>
              <a:rPr lang="de-DE" dirty="0"/>
              <a:t>das Gepäck packen (ich) </a:t>
            </a:r>
          </a:p>
          <a:p>
            <a:r>
              <a:rPr lang="de-DE" dirty="0"/>
              <a:t>die Jacke und die T-Shirts waschen (er) </a:t>
            </a:r>
          </a:p>
          <a:p>
            <a:r>
              <a:rPr lang="de-DE" dirty="0"/>
              <a:t>der Laptop mitbringen (sie)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37184E-39B1-F248-A916-34566896C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6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94"/>
    </mc:Choice>
    <mc:Fallback>
      <p:transition spd="slow" advTm="9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30B78-5666-324E-AF0C-09B69A4F7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Nr. 7: Was </a:t>
            </a:r>
            <a:r>
              <a:rPr lang="en-US" b="1" dirty="0" err="1"/>
              <a:t>soll</a:t>
            </a:r>
            <a:r>
              <a:rPr lang="en-US" b="1" dirty="0"/>
              <a:t> man </a:t>
            </a:r>
            <a:r>
              <a:rPr lang="en-US" b="1" dirty="0" err="1"/>
              <a:t>für</a:t>
            </a:r>
            <a:r>
              <a:rPr lang="en-US" b="1" dirty="0"/>
              <a:t> </a:t>
            </a:r>
            <a:r>
              <a:rPr lang="en-US" b="1" dirty="0" err="1"/>
              <a:t>eine</a:t>
            </a:r>
            <a:r>
              <a:rPr lang="en-US" b="1" dirty="0"/>
              <a:t> </a:t>
            </a:r>
            <a:r>
              <a:rPr lang="en-US" b="1" dirty="0" err="1"/>
              <a:t>Reise</a:t>
            </a:r>
            <a:r>
              <a:rPr lang="en-US" b="1" dirty="0"/>
              <a:t> </a:t>
            </a:r>
            <a:r>
              <a:rPr lang="en-US" b="1" dirty="0" err="1"/>
              <a:t>machen</a:t>
            </a:r>
            <a:r>
              <a:rPr lang="en-US" b="1" dirty="0"/>
              <a:t>? [Es </a:t>
            </a:r>
            <a:r>
              <a:rPr lang="en-US" b="1" dirty="0" err="1"/>
              <a:t>ist</a:t>
            </a:r>
            <a:r>
              <a:rPr lang="en-US" b="1" dirty="0"/>
              <a:t> gut! Das </a:t>
            </a:r>
            <a:r>
              <a:rPr lang="en-US" b="1" dirty="0" err="1"/>
              <a:t>ist</a:t>
            </a:r>
            <a:r>
              <a:rPr lang="en-US" b="1" dirty="0"/>
              <a:t> </a:t>
            </a:r>
            <a:r>
              <a:rPr lang="en-US" b="1" dirty="0" err="1"/>
              <a:t>eine</a:t>
            </a:r>
            <a:r>
              <a:rPr lang="en-US" b="1" dirty="0"/>
              <a:t> positive </a:t>
            </a:r>
            <a:r>
              <a:rPr lang="en-US" b="1" dirty="0" err="1"/>
              <a:t>Aktivität</a:t>
            </a:r>
            <a:r>
              <a:rPr lang="en-US" b="1" dirty="0"/>
              <a:t>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2CE9E-7E7D-6E4F-B3F9-96503C0D4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früh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Flughafen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Bahnhof</a:t>
            </a:r>
            <a:r>
              <a:rPr lang="en-US" dirty="0"/>
              <a:t> </a:t>
            </a:r>
            <a:r>
              <a:rPr lang="en-US" dirty="0" err="1"/>
              <a:t>ankommen</a:t>
            </a:r>
            <a:r>
              <a:rPr lang="en-US" dirty="0"/>
              <a:t> (du) </a:t>
            </a:r>
          </a:p>
          <a:p>
            <a:r>
              <a:rPr lang="en-US" dirty="0" err="1"/>
              <a:t>höflich</a:t>
            </a:r>
            <a:r>
              <a:rPr lang="en-US" dirty="0"/>
              <a:t> [polite]  sein (er)</a:t>
            </a:r>
          </a:p>
          <a:p>
            <a:r>
              <a:rPr lang="en-US" dirty="0"/>
              <a:t>die </a:t>
            </a:r>
            <a:r>
              <a:rPr lang="en-US" dirty="0" err="1"/>
              <a:t>Eltern</a:t>
            </a:r>
            <a:r>
              <a:rPr lang="en-US" dirty="0"/>
              <a:t> </a:t>
            </a:r>
            <a:r>
              <a:rPr lang="en-US" dirty="0" err="1"/>
              <a:t>anrufen</a:t>
            </a:r>
            <a:r>
              <a:rPr lang="en-US" dirty="0"/>
              <a:t> (ich)</a:t>
            </a:r>
          </a:p>
          <a:p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viel</a:t>
            </a:r>
            <a:r>
              <a:rPr lang="en-US" dirty="0"/>
              <a:t> Geld </a:t>
            </a:r>
            <a:r>
              <a:rPr lang="en-US" dirty="0" err="1"/>
              <a:t>ausgeben</a:t>
            </a:r>
            <a:r>
              <a:rPr lang="en-US" dirty="0"/>
              <a:t>  (Sie </a:t>
            </a:r>
            <a:r>
              <a:rPr lang="en-US" dirty="0" err="1"/>
              <a:t>formell</a:t>
            </a:r>
            <a:r>
              <a:rPr lang="en-US" dirty="0"/>
              <a:t>) </a:t>
            </a:r>
          </a:p>
          <a:p>
            <a:r>
              <a:rPr lang="en-US" dirty="0"/>
              <a:t>die </a:t>
            </a:r>
            <a:r>
              <a:rPr lang="en-US" dirty="0" err="1"/>
              <a:t>Andenken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Freunde und </a:t>
            </a:r>
            <a:r>
              <a:rPr lang="en-US" dirty="0" err="1"/>
              <a:t>Familie</a:t>
            </a:r>
            <a:r>
              <a:rPr lang="en-US" dirty="0"/>
              <a:t> </a:t>
            </a:r>
            <a:r>
              <a:rPr lang="en-US" dirty="0" err="1"/>
              <a:t>kaufen</a:t>
            </a:r>
            <a:r>
              <a:rPr lang="en-US" dirty="0"/>
              <a:t> (</a:t>
            </a:r>
            <a:r>
              <a:rPr lang="en-US" dirty="0" err="1"/>
              <a:t>ihr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10175B5-D176-4D45-BEE1-3F9B54EAA6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1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04"/>
    </mc:Choice>
    <mc:Fallback>
      <p:transition spd="slow" advTm="60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7AFDBD-251B-9F4B-AAA8-7DFE49427E05}"/>
              </a:ext>
            </a:extLst>
          </p:cNvPr>
          <p:cNvSpPr txBox="1"/>
          <p:nvPr/>
        </p:nvSpPr>
        <p:spPr>
          <a:xfrm>
            <a:off x="214313" y="171450"/>
            <a:ext cx="11701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Die </a:t>
            </a:r>
            <a:r>
              <a:rPr lang="en-US" sz="2800" b="1" dirty="0" err="1"/>
              <a:t>Eigenschaften</a:t>
            </a:r>
            <a:r>
              <a:rPr lang="en-US" sz="2800" b="1" dirty="0"/>
              <a:t> – Wie bin ich? Wie bin ich auf </a:t>
            </a:r>
            <a:r>
              <a:rPr lang="en-US" sz="2800" b="1" dirty="0" err="1"/>
              <a:t>einer</a:t>
            </a:r>
            <a:r>
              <a:rPr lang="en-US" sz="2800" b="1" dirty="0"/>
              <a:t> </a:t>
            </a:r>
            <a:r>
              <a:rPr lang="en-US" sz="2800" b="1" dirty="0" err="1"/>
              <a:t>Reise</a:t>
            </a:r>
            <a:r>
              <a:rPr lang="en-US" sz="2800" b="1" dirty="0"/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672B53-0AEE-FA4B-9C54-0EAFCCD10950}"/>
              </a:ext>
            </a:extLst>
          </p:cNvPr>
          <p:cNvSpPr txBox="1"/>
          <p:nvPr/>
        </p:nvSpPr>
        <p:spPr>
          <a:xfrm>
            <a:off x="357188" y="1085850"/>
            <a:ext cx="115585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Ich bin mag </a:t>
            </a:r>
            <a:r>
              <a:rPr lang="en-US" sz="2800" dirty="0" err="1"/>
              <a:t>nicht</a:t>
            </a:r>
            <a:r>
              <a:rPr lang="en-US" sz="2800" dirty="0"/>
              <a:t> </a:t>
            </a:r>
            <a:r>
              <a:rPr lang="en-US" sz="2800" dirty="0" err="1"/>
              <a:t>reisen</a:t>
            </a:r>
            <a:r>
              <a:rPr lang="en-US" sz="2800" dirty="0"/>
              <a:t>. Ich </a:t>
            </a:r>
            <a:r>
              <a:rPr lang="en-US" sz="2800" dirty="0" err="1"/>
              <a:t>finde</a:t>
            </a:r>
            <a:r>
              <a:rPr lang="en-US" sz="2800" dirty="0"/>
              <a:t> es total </a:t>
            </a:r>
            <a:r>
              <a:rPr lang="en-US" sz="2800" dirty="0" err="1"/>
              <a:t>stressig</a:t>
            </a:r>
            <a:r>
              <a:rPr lang="en-US" sz="2800" dirty="0"/>
              <a:t>. Ich </a:t>
            </a:r>
            <a:r>
              <a:rPr lang="en-US" sz="2800" dirty="0" err="1"/>
              <a:t>bleibe</a:t>
            </a:r>
            <a:r>
              <a:rPr lang="en-US" sz="2800" dirty="0"/>
              <a:t> </a:t>
            </a:r>
            <a:r>
              <a:rPr lang="en-US" sz="2800" dirty="0" err="1"/>
              <a:t>lieber</a:t>
            </a:r>
            <a:r>
              <a:rPr lang="en-US" sz="2800" dirty="0"/>
              <a:t> </a:t>
            </a:r>
            <a:r>
              <a:rPr lang="en-US" sz="2800" dirty="0" err="1"/>
              <a:t>zu</a:t>
            </a:r>
            <a:r>
              <a:rPr lang="en-US" sz="2800" dirty="0"/>
              <a:t> </a:t>
            </a:r>
            <a:r>
              <a:rPr lang="en-US" sz="2800" dirty="0" err="1"/>
              <a:t>Hause</a:t>
            </a:r>
            <a:r>
              <a:rPr lang="en-US" sz="2800" dirty="0"/>
              <a:t>. </a:t>
            </a:r>
          </a:p>
          <a:p>
            <a:endParaRPr lang="en-US" sz="2400" dirty="0"/>
          </a:p>
          <a:p>
            <a:endParaRPr lang="en-US" sz="2800" dirty="0"/>
          </a:p>
          <a:p>
            <a:r>
              <a:rPr lang="en-US" sz="2800" dirty="0"/>
              <a:t>Ich bin </a:t>
            </a:r>
            <a:r>
              <a:rPr lang="en-US" sz="2800" dirty="0" err="1"/>
              <a:t>ernst</a:t>
            </a:r>
            <a:r>
              <a:rPr lang="en-US" sz="2800" dirty="0"/>
              <a:t>, </a:t>
            </a:r>
            <a:r>
              <a:rPr lang="en-US" sz="2800" dirty="0" err="1"/>
              <a:t>steif</a:t>
            </a:r>
            <a:r>
              <a:rPr lang="en-US" sz="2800" dirty="0"/>
              <a:t>, </a:t>
            </a:r>
            <a:r>
              <a:rPr lang="en-US" sz="2800" dirty="0" err="1"/>
              <a:t>ruhig</a:t>
            </a:r>
            <a:r>
              <a:rPr lang="en-US" sz="2800" dirty="0"/>
              <a:t>, und </a:t>
            </a:r>
            <a:r>
              <a:rPr lang="en-US" sz="2800" dirty="0" err="1"/>
              <a:t>manchmal</a:t>
            </a:r>
            <a:r>
              <a:rPr lang="en-US" sz="2800" dirty="0"/>
              <a:t> </a:t>
            </a:r>
            <a:r>
              <a:rPr lang="en-US" sz="2800" dirty="0" err="1"/>
              <a:t>nervös</a:t>
            </a:r>
            <a:r>
              <a:rPr lang="en-US" sz="2800" dirty="0"/>
              <a:t> auf </a:t>
            </a:r>
            <a:r>
              <a:rPr lang="en-US" sz="2800" dirty="0" err="1"/>
              <a:t>einer</a:t>
            </a:r>
            <a:r>
              <a:rPr lang="en-US" sz="2800" dirty="0"/>
              <a:t> </a:t>
            </a:r>
            <a:r>
              <a:rPr lang="en-US" sz="2800" dirty="0" err="1"/>
              <a:t>Reise</a:t>
            </a:r>
            <a:r>
              <a:rPr lang="en-US" sz="2800" dirty="0"/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8146A-C52C-BD46-B968-B52435C0F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413" y="2812908"/>
            <a:ext cx="2107682" cy="1676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CB48C2-CFA3-0842-B0D1-1F36FE066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1416" y="2730621"/>
            <a:ext cx="2576679" cy="17312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EE4BB2-26D8-8F4D-BF0A-2D52206D17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4095" y="2812908"/>
            <a:ext cx="2641809" cy="1754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99C3FB-6FD5-5C4D-B2C8-9DF2E8CC65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188" y="2840176"/>
            <a:ext cx="2407906" cy="16216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BC7580-B7C1-184C-B399-EEEC9405D7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023" y="4694371"/>
            <a:ext cx="2290417" cy="172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F91A91-E1A0-DD48-AA10-3C63C5E5E0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7292" y="4689999"/>
            <a:ext cx="2429026" cy="1601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60ADDA-C5E3-5E42-88EA-24364C9459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74227" y="4600155"/>
            <a:ext cx="2290417" cy="1781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B1E43D-98EF-594E-ADFA-AC6C0E6565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47104" y="4607842"/>
            <a:ext cx="2338757" cy="16839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F8C672-70F0-FC45-B2F4-A23BEC9D8026}"/>
              </a:ext>
            </a:extLst>
          </p:cNvPr>
          <p:cNvSpPr txBox="1"/>
          <p:nvPr/>
        </p:nvSpPr>
        <p:spPr>
          <a:xfrm>
            <a:off x="7372350" y="6291747"/>
            <a:ext cx="4243388" cy="366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8 auf dem </a:t>
            </a:r>
            <a:r>
              <a:rPr lang="en-US" dirty="0" err="1"/>
              <a:t>Arbeitsblatt</a:t>
            </a:r>
            <a:r>
              <a:rPr lang="en-US" dirty="0"/>
              <a:t> 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327487B5-4FB0-B243-8824-F4DA1A05DE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568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542"/>
    </mc:Choice>
    <mc:Fallback>
      <p:transition spd="slow" advTm="123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F230D3-DDD2-144D-8263-6014083833C9}"/>
              </a:ext>
            </a:extLst>
          </p:cNvPr>
          <p:cNvSpPr txBox="1"/>
          <p:nvPr/>
        </p:nvSpPr>
        <p:spPr>
          <a:xfrm>
            <a:off x="228600" y="114300"/>
            <a:ext cx="9615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Wie </a:t>
            </a:r>
            <a:r>
              <a:rPr lang="en-US" sz="3600" dirty="0" err="1"/>
              <a:t>ist</a:t>
            </a:r>
            <a:r>
              <a:rPr lang="en-US" sz="3600" dirty="0"/>
              <a:t> man </a:t>
            </a:r>
            <a:r>
              <a:rPr lang="en-US" sz="3600" dirty="0" err="1"/>
              <a:t>zu</a:t>
            </a:r>
            <a:r>
              <a:rPr lang="en-US" sz="3600" dirty="0"/>
              <a:t> </a:t>
            </a:r>
            <a:r>
              <a:rPr lang="en-US" sz="3600" dirty="0" err="1"/>
              <a:t>Hause</a:t>
            </a:r>
            <a:r>
              <a:rPr lang="en-US" sz="3600" dirty="0"/>
              <a:t> </a:t>
            </a:r>
            <a:r>
              <a:rPr lang="en-US" sz="3600" dirty="0" err="1"/>
              <a:t>oder</a:t>
            </a:r>
            <a:r>
              <a:rPr lang="en-US" sz="3600" dirty="0"/>
              <a:t> an Bryn </a:t>
            </a:r>
            <a:r>
              <a:rPr lang="en-US" sz="3600" dirty="0" err="1"/>
              <a:t>Mawr</a:t>
            </a:r>
            <a:r>
              <a:rPr lang="en-US" sz="3600" dirty="0"/>
              <a:t>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9E1C4-0D88-1948-A640-2E1D5223A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87" y="768534"/>
            <a:ext cx="2606029" cy="1909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6A3008-5BDB-B34B-89E3-29D59572D0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243" y="666676"/>
            <a:ext cx="2791191" cy="1909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1A8D72-A995-C240-9BFB-58194C3781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6341" y="812006"/>
            <a:ext cx="2791190" cy="1822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9224BF-2CEF-E44B-AB00-7439054C54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8778" y="671462"/>
            <a:ext cx="2162535" cy="18536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705533-DDC2-7141-ACB8-DA5D4C97E1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231" y="2678296"/>
            <a:ext cx="3129390" cy="2100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97F041-0D4E-EF4B-92BB-EEC7F1E46B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2276252"/>
            <a:ext cx="4675340" cy="1705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48C0BE-FA07-B547-889A-E5AAD2DF01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2759" y="4134832"/>
            <a:ext cx="7858554" cy="26215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950C4C-A902-6B45-AD8F-9741D82FB24D}"/>
              </a:ext>
            </a:extLst>
          </p:cNvPr>
          <p:cNvSpPr txBox="1"/>
          <p:nvPr/>
        </p:nvSpPr>
        <p:spPr>
          <a:xfrm>
            <a:off x="669231" y="5600700"/>
            <a:ext cx="2357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9! 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462ADB1-2C6A-FB45-86D8-26DE99AA9F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5859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699"/>
    </mc:Choice>
    <mc:Fallback>
      <p:transition spd="slow" advTm="114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oster">
            <a:extLst>
              <a:ext uri="{FF2B5EF4-FFF2-40B4-BE49-F238E27FC236}">
                <a16:creationId xmlns:a16="http://schemas.microsoft.com/office/drawing/2014/main" id="{A62A0E38-0D82-A249-A850-28A2F15A1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621" y="260075"/>
            <a:ext cx="3846513" cy="633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4B9E0F-B009-AA47-A95F-192318B91DF4}"/>
              </a:ext>
            </a:extLst>
          </p:cNvPr>
          <p:cNvSpPr/>
          <p:nvPr/>
        </p:nvSpPr>
        <p:spPr>
          <a:xfrm>
            <a:off x="617621" y="47782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www.brynmawr.edu</a:t>
            </a:r>
            <a:r>
              <a:rPr lang="en-US" dirty="0"/>
              <a:t>/</a:t>
            </a:r>
            <a:r>
              <a:rPr lang="en-US" dirty="0" err="1"/>
              <a:t>german</a:t>
            </a:r>
            <a:r>
              <a:rPr lang="en-US" dirty="0"/>
              <a:t>/department-events-and-news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0FBDD6B-F136-FA4E-80EE-BEF3C1E38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58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88"/>
    </mc:Choice>
    <mc:Fallback>
      <p:transition spd="slow" advTm="28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67A2C-DD0B-7F44-8C35-515D664B0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4286"/>
          </a:xfrm>
        </p:spPr>
        <p:txBody>
          <a:bodyPr>
            <a:normAutofit/>
          </a:bodyPr>
          <a:lstStyle/>
          <a:p>
            <a:r>
              <a:rPr lang="en-US" sz="3600" dirty="0" err="1"/>
              <a:t>Modalverben</a:t>
            </a:r>
            <a:r>
              <a:rPr lang="en-US" sz="3600" dirty="0"/>
              <a:t>: </a:t>
            </a:r>
            <a:r>
              <a:rPr lang="en-US" sz="3600" dirty="0" err="1"/>
              <a:t>können</a:t>
            </a:r>
            <a:r>
              <a:rPr lang="en-US" sz="3600" dirty="0"/>
              <a:t>, </a:t>
            </a:r>
            <a:r>
              <a:rPr lang="en-US" sz="3600" dirty="0" err="1"/>
              <a:t>mögen</a:t>
            </a:r>
            <a:r>
              <a:rPr lang="en-US" sz="3600" dirty="0"/>
              <a:t>, </a:t>
            </a:r>
            <a:r>
              <a:rPr lang="en-US" sz="3600" dirty="0" err="1"/>
              <a:t>möchten</a:t>
            </a:r>
            <a:r>
              <a:rPr lang="en-US" sz="36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D4C52-74C9-1147-BA78-1E76147DC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63" y="1267995"/>
            <a:ext cx="10515600" cy="522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Wir</a:t>
            </a:r>
            <a:r>
              <a:rPr lang="en-US" dirty="0">
                <a:highlight>
                  <a:srgbClr val="00FF00"/>
                </a:highlight>
              </a:rPr>
              <a:t> </a:t>
            </a:r>
            <a:r>
              <a:rPr lang="en-US" dirty="0" err="1">
                <a:highlight>
                  <a:srgbClr val="00FF00"/>
                </a:highlight>
              </a:rPr>
              <a:t>können</a:t>
            </a:r>
            <a:r>
              <a:rPr lang="en-US" dirty="0">
                <a:highlight>
                  <a:srgbClr val="00FF00"/>
                </a:highlight>
              </a:rPr>
              <a:t> </a:t>
            </a:r>
            <a:r>
              <a:rPr lang="en-US" dirty="0" err="1"/>
              <a:t>nach</a:t>
            </a:r>
            <a:r>
              <a:rPr lang="en-US" dirty="0"/>
              <a:t> Deutschland </a:t>
            </a:r>
            <a:r>
              <a:rPr lang="en-US" dirty="0" err="1"/>
              <a:t>reisen</a:t>
            </a:r>
            <a:r>
              <a:rPr lang="en-US" dirty="0"/>
              <a:t>, </a:t>
            </a:r>
            <a:r>
              <a:rPr lang="en-US" dirty="0" err="1"/>
              <a:t>denn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haben</a:t>
            </a:r>
            <a:r>
              <a:rPr lang="en-US" dirty="0"/>
              <a:t> </a:t>
            </a:r>
            <a:r>
              <a:rPr lang="en-US" dirty="0" err="1"/>
              <a:t>Karten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>
                <a:highlight>
                  <a:srgbClr val="00FF00"/>
                </a:highlight>
              </a:rPr>
              <a:t>möchten</a:t>
            </a:r>
            <a:r>
              <a:rPr lang="en-US" dirty="0"/>
              <a:t> </a:t>
            </a:r>
            <a:r>
              <a:rPr lang="en-US" dirty="0" err="1"/>
              <a:t>nach</a:t>
            </a:r>
            <a:r>
              <a:rPr lang="en-US" dirty="0"/>
              <a:t> Deutschland </a:t>
            </a:r>
            <a:r>
              <a:rPr lang="en-US" dirty="0" err="1"/>
              <a:t>reisen</a:t>
            </a:r>
            <a:r>
              <a:rPr lang="en-US" dirty="0"/>
              <a:t>, </a:t>
            </a:r>
            <a:r>
              <a:rPr lang="en-US" dirty="0" err="1"/>
              <a:t>denn</a:t>
            </a:r>
            <a:r>
              <a:rPr lang="en-US" dirty="0"/>
              <a:t> die </a:t>
            </a:r>
            <a:r>
              <a:rPr lang="en-US" dirty="0" err="1"/>
              <a:t>Städte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interessant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Wir</a:t>
            </a:r>
            <a:r>
              <a:rPr lang="en-US" dirty="0">
                <a:highlight>
                  <a:srgbClr val="00FF00"/>
                </a:highlight>
              </a:rPr>
              <a:t> </a:t>
            </a:r>
            <a:r>
              <a:rPr lang="en-US" dirty="0" err="1">
                <a:highlight>
                  <a:srgbClr val="00FF00"/>
                </a:highlight>
              </a:rPr>
              <a:t>mögen</a:t>
            </a:r>
            <a:r>
              <a:rPr lang="en-US" dirty="0">
                <a:highlight>
                  <a:srgbClr val="00FF00"/>
                </a:highlight>
              </a:rPr>
              <a:t> </a:t>
            </a:r>
            <a:r>
              <a:rPr lang="en-US" dirty="0" err="1"/>
              <a:t>nach</a:t>
            </a:r>
            <a:r>
              <a:rPr lang="en-US" dirty="0"/>
              <a:t> Deutschland </a:t>
            </a:r>
            <a:r>
              <a:rPr lang="en-US" dirty="0" err="1"/>
              <a:t>reisen</a:t>
            </a:r>
            <a:r>
              <a:rPr lang="en-US" dirty="0"/>
              <a:t>, </a:t>
            </a:r>
            <a:r>
              <a:rPr lang="en-US" dirty="0" err="1"/>
              <a:t>denn</a:t>
            </a:r>
            <a:r>
              <a:rPr lang="en-US" dirty="0"/>
              <a:t> es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angenehm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Nr. 1 auf. dem </a:t>
            </a:r>
            <a:r>
              <a:rPr lang="en-US" dirty="0" err="1"/>
              <a:t>Arbeitsblatt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</a:t>
            </a:r>
            <a:r>
              <a:rPr lang="en-US" dirty="0" err="1"/>
              <a:t>Modalverben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F498BD9-6F83-904E-8750-E106DEE8C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36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294"/>
    </mc:Choice>
    <mc:Fallback>
      <p:transition spd="slow" advTm="74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F9CA8-17EA-7345-B1F7-409741DD5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333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Modalverben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4F4E3-FC00-1F41-AB0D-0B4325070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Sollen</a:t>
            </a:r>
            <a:r>
              <a:rPr lang="en-US" dirty="0"/>
              <a:t>: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sollen</a:t>
            </a:r>
            <a:r>
              <a:rPr lang="en-US" dirty="0"/>
              <a:t> die </a:t>
            </a:r>
            <a:r>
              <a:rPr lang="en-US" dirty="0" err="1"/>
              <a:t>Eltern</a:t>
            </a:r>
            <a:r>
              <a:rPr lang="en-US" dirty="0"/>
              <a:t> </a:t>
            </a:r>
            <a:r>
              <a:rPr lang="en-US" dirty="0" err="1"/>
              <a:t>anrufen</a:t>
            </a:r>
            <a:r>
              <a:rPr lang="en-US" dirty="0"/>
              <a:t>. [Die </a:t>
            </a:r>
            <a:r>
              <a:rPr lang="en-US" dirty="0" err="1"/>
              <a:t>Aktivität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bisschen</a:t>
            </a:r>
            <a:r>
              <a:rPr lang="en-US" dirty="0"/>
              <a:t> </a:t>
            </a:r>
            <a:r>
              <a:rPr lang="en-US" dirty="0" err="1"/>
              <a:t>obligatorisch</a:t>
            </a:r>
            <a:r>
              <a:rPr lang="en-US" dirty="0"/>
              <a:t>]</a:t>
            </a:r>
          </a:p>
          <a:p>
            <a:pPr marL="0" indent="0">
              <a:buNone/>
            </a:pPr>
            <a:r>
              <a:rPr lang="en-US" dirty="0" err="1"/>
              <a:t>Dürfen</a:t>
            </a:r>
            <a:r>
              <a:rPr lang="en-US" dirty="0"/>
              <a:t>: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dürfen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stehen</a:t>
            </a:r>
            <a:r>
              <a:rPr lang="en-US" dirty="0"/>
              <a:t> [Die </a:t>
            </a:r>
            <a:r>
              <a:rPr lang="en-US" dirty="0" err="1"/>
              <a:t>Aktivität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erlaubt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erlaubt</a:t>
            </a:r>
            <a:r>
              <a:rPr lang="en-US" dirty="0"/>
              <a:t>]</a:t>
            </a:r>
          </a:p>
          <a:p>
            <a:pPr marL="0" indent="0">
              <a:buNone/>
            </a:pPr>
            <a:r>
              <a:rPr lang="en-US" dirty="0" err="1"/>
              <a:t>Müssen</a:t>
            </a:r>
            <a:r>
              <a:rPr lang="en-US" dirty="0"/>
              <a:t>: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müssen</a:t>
            </a:r>
            <a:r>
              <a:rPr lang="en-US" dirty="0"/>
              <a:t> </a:t>
            </a:r>
            <a:r>
              <a:rPr lang="en-US" dirty="0" err="1"/>
              <a:t>früh</a:t>
            </a:r>
            <a:r>
              <a:rPr lang="en-US" dirty="0"/>
              <a:t> </a:t>
            </a:r>
            <a:r>
              <a:rPr lang="en-US" dirty="0" err="1"/>
              <a:t>ankommen</a:t>
            </a:r>
            <a:r>
              <a:rPr lang="en-US" dirty="0"/>
              <a:t>. [Die </a:t>
            </a:r>
            <a:r>
              <a:rPr lang="en-US" dirty="0" err="1"/>
              <a:t>Aktivität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notwendig</a:t>
            </a:r>
            <a:r>
              <a:rPr lang="en-US" dirty="0"/>
              <a:t>]</a:t>
            </a:r>
          </a:p>
          <a:p>
            <a:pPr marL="0" indent="0">
              <a:buNone/>
            </a:pPr>
            <a:r>
              <a:rPr lang="en-US" dirty="0" err="1"/>
              <a:t>Wollen</a:t>
            </a:r>
            <a:r>
              <a:rPr lang="en-US" dirty="0"/>
              <a:t>: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wollen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Auto </a:t>
            </a:r>
            <a:r>
              <a:rPr lang="en-US" dirty="0" err="1"/>
              <a:t>mieten</a:t>
            </a:r>
            <a:r>
              <a:rPr lang="en-US" dirty="0"/>
              <a:t>. [Ein </a:t>
            </a:r>
            <a:r>
              <a:rPr lang="en-US" dirty="0" err="1"/>
              <a:t>Wünsch</a:t>
            </a:r>
            <a:r>
              <a:rPr lang="en-US" dirty="0"/>
              <a:t> – </a:t>
            </a:r>
            <a:r>
              <a:rPr lang="en-US" dirty="0" err="1"/>
              <a:t>später</a:t>
            </a:r>
            <a:r>
              <a:rPr lang="en-US" dirty="0"/>
              <a:t>]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Möchten</a:t>
            </a:r>
            <a:r>
              <a:rPr lang="en-US" dirty="0"/>
              <a:t>: Ich </a:t>
            </a:r>
            <a:r>
              <a:rPr lang="en-US" dirty="0" err="1"/>
              <a:t>möchte</a:t>
            </a:r>
            <a:r>
              <a:rPr lang="en-US" dirty="0"/>
              <a:t>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Kaffee</a:t>
            </a:r>
            <a:r>
              <a:rPr lang="en-US" dirty="0"/>
              <a:t> </a:t>
            </a:r>
            <a:r>
              <a:rPr lang="en-US" dirty="0" err="1"/>
              <a:t>trinken</a:t>
            </a:r>
            <a:r>
              <a:rPr lang="en-US" dirty="0"/>
              <a:t> [Ein </a:t>
            </a:r>
            <a:r>
              <a:rPr lang="en-US" dirty="0" err="1"/>
              <a:t>Wünsch</a:t>
            </a:r>
            <a:r>
              <a:rPr lang="en-US" dirty="0"/>
              <a:t> – </a:t>
            </a:r>
            <a:r>
              <a:rPr lang="en-US" dirty="0" err="1"/>
              <a:t>jetzt</a:t>
            </a:r>
            <a:r>
              <a:rPr lang="en-US" dirty="0"/>
              <a:t>]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F6B9325-2339-7541-8A84-9E74FD6B48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14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801"/>
    </mc:Choice>
    <mc:Fallback>
      <p:transition spd="slow" advTm="106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709A8-9AFD-6046-A0E3-1A0604840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highlight>
                  <a:srgbClr val="FFFF00"/>
                </a:highlight>
              </a:rPr>
              <a:t>könn</a:t>
            </a:r>
            <a:r>
              <a:rPr lang="en-US" b="1" dirty="0" err="1"/>
              <a:t>en</a:t>
            </a:r>
            <a:r>
              <a:rPr lang="en-US" b="1" dirty="0"/>
              <a:t>, </a:t>
            </a:r>
            <a:r>
              <a:rPr lang="en-US" b="1" dirty="0" err="1"/>
              <a:t>mögen</a:t>
            </a:r>
            <a:r>
              <a:rPr lang="en-US" b="1" dirty="0"/>
              <a:t>, </a:t>
            </a:r>
            <a:r>
              <a:rPr lang="en-US" b="1" dirty="0" err="1"/>
              <a:t>müssen</a:t>
            </a:r>
            <a:r>
              <a:rPr lang="en-US" b="1" dirty="0"/>
              <a:t>, </a:t>
            </a:r>
            <a:r>
              <a:rPr lang="en-US" b="1" dirty="0" err="1"/>
              <a:t>dürfen</a:t>
            </a:r>
            <a:r>
              <a:rPr lang="en-US" b="1" dirty="0"/>
              <a:t>, </a:t>
            </a:r>
            <a:r>
              <a:rPr lang="en-US" b="1" dirty="0" err="1"/>
              <a:t>sollen</a:t>
            </a:r>
            <a:r>
              <a:rPr lang="en-US" b="1" dirty="0"/>
              <a:t>, </a:t>
            </a:r>
            <a:r>
              <a:rPr lang="en-US" b="1" dirty="0" err="1"/>
              <a:t>wollen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AA2ECE-0ED3-CC4E-A5BF-AC60D6DA296C}"/>
              </a:ext>
            </a:extLst>
          </p:cNvPr>
          <p:cNvSpPr txBox="1"/>
          <p:nvPr/>
        </p:nvSpPr>
        <p:spPr>
          <a:xfrm>
            <a:off x="2839453" y="4981073"/>
            <a:ext cx="6809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Nr. 2  und Nr. 3 auf dem </a:t>
            </a:r>
            <a:r>
              <a:rPr lang="en-US" sz="2000" dirty="0" err="1"/>
              <a:t>Arbeitsblatt</a:t>
            </a:r>
            <a:r>
              <a:rPr lang="en-US" sz="2000" dirty="0"/>
              <a:t>!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0A4A44-F13D-3D4A-8C53-1F9307D6D3B6}"/>
              </a:ext>
            </a:extLst>
          </p:cNvPr>
          <p:cNvSpPr txBox="1"/>
          <p:nvPr/>
        </p:nvSpPr>
        <p:spPr>
          <a:xfrm>
            <a:off x="5093368" y="1125891"/>
            <a:ext cx="322446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muss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musst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muss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müssen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müsst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müssen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C13BF3-5236-8E40-9AB3-261F85C7E544}"/>
              </a:ext>
            </a:extLst>
          </p:cNvPr>
          <p:cNvSpPr txBox="1"/>
          <p:nvPr/>
        </p:nvSpPr>
        <p:spPr>
          <a:xfrm>
            <a:off x="104274" y="1128431"/>
            <a:ext cx="34811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ich </a:t>
            </a:r>
            <a:r>
              <a:rPr lang="en-US" sz="2800" dirty="0" err="1">
                <a:highlight>
                  <a:srgbClr val="00FF00"/>
                </a:highlight>
              </a:rPr>
              <a:t>kann</a:t>
            </a:r>
            <a:r>
              <a:rPr lang="en-US" sz="2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du </a:t>
            </a:r>
            <a:r>
              <a:rPr lang="en-US" sz="2800" dirty="0" err="1">
                <a:highlight>
                  <a:srgbClr val="00FF00"/>
                </a:highlight>
              </a:rPr>
              <a:t>kann</a:t>
            </a:r>
            <a:r>
              <a:rPr lang="en-US" sz="2800" dirty="0" err="1"/>
              <a:t>st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Er/</a:t>
            </a:r>
            <a:r>
              <a:rPr lang="en-US" sz="2800" dirty="0" err="1"/>
              <a:t>sie</a:t>
            </a:r>
            <a:r>
              <a:rPr lang="en-US" sz="2800" dirty="0"/>
              <a:t>/es/</a:t>
            </a:r>
            <a:r>
              <a:rPr lang="en-US" sz="2800" dirty="0" err="1"/>
              <a:t>xier</a:t>
            </a:r>
            <a:r>
              <a:rPr lang="en-US" sz="2800" dirty="0"/>
              <a:t> </a:t>
            </a:r>
            <a:r>
              <a:rPr lang="en-US" sz="2800" dirty="0" err="1">
                <a:highlight>
                  <a:srgbClr val="00FF00"/>
                </a:highlight>
              </a:rPr>
              <a:t>kann</a:t>
            </a:r>
            <a:endParaRPr lang="en-US" sz="2800" dirty="0">
              <a:highlight>
                <a:srgbClr val="00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wir</a:t>
            </a:r>
            <a:r>
              <a:rPr lang="en-US" sz="2800" dirty="0"/>
              <a:t> </a:t>
            </a:r>
            <a:r>
              <a:rPr lang="en-US" sz="2800" dirty="0" err="1">
                <a:highlight>
                  <a:srgbClr val="FFFF00"/>
                </a:highlight>
              </a:rPr>
              <a:t>könn</a:t>
            </a:r>
            <a:r>
              <a:rPr lang="en-US" sz="2800" dirty="0" err="1"/>
              <a:t>en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ihr</a:t>
            </a:r>
            <a:r>
              <a:rPr lang="en-US" sz="2800" dirty="0"/>
              <a:t> </a:t>
            </a:r>
            <a:r>
              <a:rPr lang="en-US" sz="2800" dirty="0" err="1">
                <a:highlight>
                  <a:srgbClr val="FFFF00"/>
                </a:highlight>
              </a:rPr>
              <a:t>könn</a:t>
            </a:r>
            <a:r>
              <a:rPr lang="en-US" sz="2800" dirty="0" err="1"/>
              <a:t>t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Sie/</a:t>
            </a:r>
            <a:r>
              <a:rPr lang="en-US" sz="2800" dirty="0" err="1"/>
              <a:t>sie</a:t>
            </a:r>
            <a:r>
              <a:rPr lang="en-US" sz="2800" dirty="0"/>
              <a:t> </a:t>
            </a:r>
            <a:r>
              <a:rPr lang="en-US" sz="2800" dirty="0" err="1">
                <a:highlight>
                  <a:srgbClr val="FFFF00"/>
                </a:highlight>
              </a:rPr>
              <a:t>könn</a:t>
            </a:r>
            <a:r>
              <a:rPr lang="en-US" sz="2800" dirty="0" err="1"/>
              <a:t>en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F85ACA-C46E-EF42-9E0F-EF967E43CB77}"/>
              </a:ext>
            </a:extLst>
          </p:cNvPr>
          <p:cNvSpPr txBox="1"/>
          <p:nvPr/>
        </p:nvSpPr>
        <p:spPr>
          <a:xfrm>
            <a:off x="3356811" y="1128430"/>
            <a:ext cx="27391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magst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mag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mögen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mögt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mögen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6A8D3C-9A79-D14E-B6B7-B99113CE6E05}"/>
              </a:ext>
            </a:extLst>
          </p:cNvPr>
          <p:cNvSpPr txBox="1"/>
          <p:nvPr/>
        </p:nvSpPr>
        <p:spPr>
          <a:xfrm>
            <a:off x="6633409" y="1154369"/>
            <a:ext cx="227396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darf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darfst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darf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dürfen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dürft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dürfen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741D64-E1AC-1E47-8F80-9D0DBA8E57BA}"/>
              </a:ext>
            </a:extLst>
          </p:cNvPr>
          <p:cNvSpPr txBox="1"/>
          <p:nvPr/>
        </p:nvSpPr>
        <p:spPr>
          <a:xfrm>
            <a:off x="8317831" y="1125891"/>
            <a:ext cx="31362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soll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sollst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soll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sollen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sollt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sollen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9F592B-3073-894B-9917-4F7311DF6B7B}"/>
              </a:ext>
            </a:extLst>
          </p:cNvPr>
          <p:cNvSpPr txBox="1"/>
          <p:nvPr/>
        </p:nvSpPr>
        <p:spPr>
          <a:xfrm>
            <a:off x="9885947" y="1097413"/>
            <a:ext cx="20253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will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willst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will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wollen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wollt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/>
              <a:t>wollen</a:t>
            </a:r>
            <a:endParaRPr lang="en-US" sz="28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1CC7CD1-23F2-0444-B161-03201FE14D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078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628"/>
    </mc:Choice>
    <mc:Fallback>
      <p:transition spd="slow" advTm="159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03B055-9C37-F943-B2E0-8E91D4043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62" y="429559"/>
            <a:ext cx="9075821" cy="510459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20E8E7F-4195-0C43-AC94-9AF4FDC1F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86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28"/>
    </mc:Choice>
    <mc:Fallback>
      <p:transition spd="slow" advTm="52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8F9F7-5159-F345-B7AF-2DEEF9942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70" y="50716"/>
            <a:ext cx="12082830" cy="657559"/>
          </a:xfrm>
        </p:spPr>
        <p:txBody>
          <a:bodyPr>
            <a:normAutofit/>
          </a:bodyPr>
          <a:lstStyle/>
          <a:p>
            <a:r>
              <a:rPr lang="en-US" sz="3600" b="1" dirty="0" err="1"/>
              <a:t>Unterwegs</a:t>
            </a:r>
            <a:r>
              <a:rPr lang="en-US" sz="3600" b="1" dirty="0"/>
              <a:t>: die </a:t>
            </a:r>
            <a:r>
              <a:rPr lang="en-US" sz="3600" b="1"/>
              <a:t>öffentlichen </a:t>
            </a:r>
            <a:r>
              <a:rPr lang="en-US" sz="3600" b="1" dirty="0" err="1"/>
              <a:t>Verkehrsmittel</a:t>
            </a:r>
            <a:r>
              <a:rPr lang="en-US" sz="3600" b="1" dirty="0"/>
              <a:t>: Regional und Fern  </a:t>
            </a:r>
          </a:p>
        </p:txBody>
      </p:sp>
      <p:pic>
        <p:nvPicPr>
          <p:cNvPr id="1026" name="Picture 2" descr="Buses &amp; Bus Routes – Berlin.de">
            <a:extLst>
              <a:ext uri="{FF2B5EF4-FFF2-40B4-BE49-F238E27FC236}">
                <a16:creationId xmlns:a16="http://schemas.microsoft.com/office/drawing/2014/main" id="{6E3D4D39-2A13-AF49-889C-32B427B8B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0" y="1020892"/>
            <a:ext cx="2791327" cy="209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emens contests Berlin U-Bahn train order | International Railway Journal">
            <a:extLst>
              <a:ext uri="{FF2B5EF4-FFF2-40B4-BE49-F238E27FC236}">
                <a16:creationId xmlns:a16="http://schemas.microsoft.com/office/drawing/2014/main" id="{0D8E331C-5E2F-E144-AAE8-ECFB16DAB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18" y="1147329"/>
            <a:ext cx="2809606" cy="186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raßenbahn Pilsen – Wikipedia">
            <a:extLst>
              <a:ext uri="{FF2B5EF4-FFF2-40B4-BE49-F238E27FC236}">
                <a16:creationId xmlns:a16="http://schemas.microsoft.com/office/drawing/2014/main" id="{47166EAC-B6EA-7346-8096-196F65CC7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952" y="1108339"/>
            <a:ext cx="2669005" cy="177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acts and figures | S-Bahn Berlin GmbH">
            <a:extLst>
              <a:ext uri="{FF2B5EF4-FFF2-40B4-BE49-F238E27FC236}">
                <a16:creationId xmlns:a16="http://schemas.microsoft.com/office/drawing/2014/main" id="{87937F04-54C4-7743-B14A-3567AA663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47" y="4126831"/>
            <a:ext cx="2791327" cy="185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utodächer von Taxis  © DAAD/contentküche">
            <a:extLst>
              <a:ext uri="{FF2B5EF4-FFF2-40B4-BE49-F238E27FC236}">
                <a16:creationId xmlns:a16="http://schemas.microsoft.com/office/drawing/2014/main" id="{148D06E9-0047-2340-824E-236B6FD66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951" y="4170469"/>
            <a:ext cx="2809606" cy="157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ahrrad-Symbol auf der Straße für den Fahrradweg © DAAD/contentküche">
            <a:extLst>
              <a:ext uri="{FF2B5EF4-FFF2-40B4-BE49-F238E27FC236}">
                <a16:creationId xmlns:a16="http://schemas.microsoft.com/office/drawing/2014/main" id="{BDC3DC16-46F0-B141-87A4-320CBAB09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593" y="3824181"/>
            <a:ext cx="3684561" cy="192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5415D8-6926-6B44-83EB-52C36CCEB438}"/>
              </a:ext>
            </a:extLst>
          </p:cNvPr>
          <p:cNvSpPr txBox="1"/>
          <p:nvPr/>
        </p:nvSpPr>
        <p:spPr>
          <a:xfrm>
            <a:off x="313546" y="3241998"/>
            <a:ext cx="2249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 Bus </a:t>
            </a:r>
          </a:p>
          <a:p>
            <a:r>
              <a:rPr lang="en-US" dirty="0"/>
              <a:t>Ich </a:t>
            </a:r>
            <a:r>
              <a:rPr lang="en-US" dirty="0" err="1"/>
              <a:t>fahre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dem Bus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0F7FFC-1A8A-CF40-B947-9594BADD7EBD}"/>
              </a:ext>
            </a:extLst>
          </p:cNvPr>
          <p:cNvSpPr txBox="1"/>
          <p:nvPr/>
        </p:nvSpPr>
        <p:spPr>
          <a:xfrm>
            <a:off x="3181318" y="3217013"/>
            <a:ext cx="2478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 U-Bahn</a:t>
            </a:r>
          </a:p>
          <a:p>
            <a:r>
              <a:rPr lang="en-US" dirty="0"/>
              <a:t>Ich </a:t>
            </a:r>
            <a:r>
              <a:rPr lang="en-US" dirty="0" err="1"/>
              <a:t>fahre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der U-Bahn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36638C-E3E4-B64F-B8DB-CC9F71596028}"/>
              </a:ext>
            </a:extLst>
          </p:cNvPr>
          <p:cNvSpPr txBox="1"/>
          <p:nvPr/>
        </p:nvSpPr>
        <p:spPr>
          <a:xfrm>
            <a:off x="6271745" y="2992004"/>
            <a:ext cx="3193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 </a:t>
            </a:r>
            <a:r>
              <a:rPr lang="en-US" dirty="0" err="1"/>
              <a:t>Strassenbahn</a:t>
            </a:r>
            <a:endParaRPr lang="en-US" dirty="0"/>
          </a:p>
          <a:p>
            <a:r>
              <a:rPr lang="en-US" dirty="0"/>
              <a:t>Sie </a:t>
            </a:r>
            <a:r>
              <a:rPr lang="en-US" dirty="0" err="1"/>
              <a:t>fährt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der </a:t>
            </a:r>
            <a:r>
              <a:rPr lang="en-US" dirty="0" err="1"/>
              <a:t>Strassenbahn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1038" name="Picture 14" descr="Microservices Design | Deutsche Bahn Customer Story | Rancher">
            <a:extLst>
              <a:ext uri="{FF2B5EF4-FFF2-40B4-BE49-F238E27FC236}">
                <a16:creationId xmlns:a16="http://schemas.microsoft.com/office/drawing/2014/main" id="{F5DED089-28E5-4845-BE83-DC0E08BB9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985" y="1020892"/>
            <a:ext cx="2943844" cy="168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D21C02-D2F4-CE4B-A375-74AA79EECBD7}"/>
              </a:ext>
            </a:extLst>
          </p:cNvPr>
          <p:cNvSpPr txBox="1"/>
          <p:nvPr/>
        </p:nvSpPr>
        <p:spPr>
          <a:xfrm>
            <a:off x="9283375" y="2810693"/>
            <a:ext cx="2469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der Zug</a:t>
            </a:r>
          </a:p>
          <a:p>
            <a:r>
              <a:rPr lang="en-US" dirty="0"/>
              <a:t>Er </a:t>
            </a:r>
            <a:r>
              <a:rPr lang="en-US" dirty="0" err="1"/>
              <a:t>fährt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dem Zug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F19C11-422A-3B4C-AA60-76888A19B565}"/>
              </a:ext>
            </a:extLst>
          </p:cNvPr>
          <p:cNvSpPr txBox="1"/>
          <p:nvPr/>
        </p:nvSpPr>
        <p:spPr>
          <a:xfrm>
            <a:off x="313546" y="6056786"/>
            <a:ext cx="3457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 S-Bahn </a:t>
            </a:r>
          </a:p>
          <a:p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fahren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der S-Bahn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26A685-3EEF-C448-96F6-60F77235985D}"/>
              </a:ext>
            </a:extLst>
          </p:cNvPr>
          <p:cNvSpPr txBox="1"/>
          <p:nvPr/>
        </p:nvSpPr>
        <p:spPr>
          <a:xfrm>
            <a:off x="3770620" y="5986568"/>
            <a:ext cx="2501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 Taxi/das Auto </a:t>
            </a:r>
          </a:p>
          <a:p>
            <a:r>
              <a:rPr lang="en-US" dirty="0"/>
              <a:t>Du </a:t>
            </a:r>
            <a:r>
              <a:rPr lang="en-US" dirty="0" err="1"/>
              <a:t>fährst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der Taxi </a:t>
            </a:r>
            <a:r>
              <a:rPr lang="en-US" dirty="0" err="1"/>
              <a:t>oder</a:t>
            </a:r>
            <a:r>
              <a:rPr lang="en-US" dirty="0"/>
              <a:t> dem Auto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37A133-7EBA-A449-94C7-CDEE4B3B0052}"/>
              </a:ext>
            </a:extLst>
          </p:cNvPr>
          <p:cNvSpPr txBox="1"/>
          <p:nvPr/>
        </p:nvSpPr>
        <p:spPr>
          <a:xfrm>
            <a:off x="6821905" y="5986568"/>
            <a:ext cx="3565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 </a:t>
            </a:r>
            <a:r>
              <a:rPr lang="en-US" dirty="0" err="1"/>
              <a:t>Fahrrad</a:t>
            </a:r>
            <a:r>
              <a:rPr lang="en-US" dirty="0"/>
              <a:t> </a:t>
            </a:r>
          </a:p>
          <a:p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fahren</a:t>
            </a:r>
            <a:r>
              <a:rPr lang="en-US" dirty="0"/>
              <a:t> Rad,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fahren</a:t>
            </a:r>
            <a:r>
              <a:rPr lang="en-US" dirty="0"/>
              <a:t> </a:t>
            </a:r>
            <a:r>
              <a:rPr lang="en-US" dirty="0" err="1"/>
              <a:t>Fahrrad</a:t>
            </a:r>
            <a:r>
              <a:rPr lang="en-US" dirty="0"/>
              <a:t> 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174E885-0EB0-C448-9478-67DE1FAE0A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4675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310"/>
    </mc:Choice>
    <mc:Fallback>
      <p:transition spd="slow" advTm="134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39777B-C338-3247-B04E-EBA74007DF27}"/>
              </a:ext>
            </a:extLst>
          </p:cNvPr>
          <p:cNvSpPr txBox="1"/>
          <p:nvPr/>
        </p:nvSpPr>
        <p:spPr>
          <a:xfrm>
            <a:off x="168442" y="156411"/>
            <a:ext cx="11706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Was </a:t>
            </a:r>
            <a:r>
              <a:rPr lang="en-US" sz="3600" dirty="0" err="1"/>
              <a:t>mögen</a:t>
            </a:r>
            <a:r>
              <a:rPr lang="en-US" sz="3600" dirty="0"/>
              <a:t> Sie? Was </a:t>
            </a:r>
            <a:r>
              <a:rPr lang="en-US" sz="3600" dirty="0" err="1"/>
              <a:t>mögen</a:t>
            </a:r>
            <a:r>
              <a:rPr lang="en-US" sz="3600" dirty="0"/>
              <a:t> Sie </a:t>
            </a:r>
            <a:r>
              <a:rPr lang="en-US" sz="3600" dirty="0" err="1"/>
              <a:t>nicht</a:t>
            </a:r>
            <a:r>
              <a:rPr lang="en-US" sz="3600" dirty="0"/>
              <a:t>? Und </a:t>
            </a:r>
            <a:r>
              <a:rPr lang="en-US" sz="3600" dirty="0" err="1"/>
              <a:t>Warum</a:t>
            </a:r>
            <a:r>
              <a:rPr lang="en-US" sz="3600" dirty="0"/>
              <a:t>?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2ADDA-62DD-8A4A-A153-AEBFD015C9C1}"/>
              </a:ext>
            </a:extLst>
          </p:cNvPr>
          <p:cNvSpPr txBox="1"/>
          <p:nvPr/>
        </p:nvSpPr>
        <p:spPr>
          <a:xfrm>
            <a:off x="625642" y="962527"/>
            <a:ext cx="8891337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Ich mag mit der Straßenbahn fahren, denn es ist umweltfreundlich und praktisch.</a:t>
            </a:r>
          </a:p>
          <a:p>
            <a:endParaRPr lang="de-DE" sz="2400" dirty="0"/>
          </a:p>
          <a:p>
            <a:r>
              <a:rPr lang="de-DE" sz="2400" dirty="0"/>
              <a:t>Ich mag nicht mit dem Zug fahren, denn es ist teuer und immer spät.</a:t>
            </a:r>
          </a:p>
          <a:p>
            <a:endParaRPr lang="de-DE" sz="2400" dirty="0"/>
          </a:p>
          <a:p>
            <a:r>
              <a:rPr lang="de-DE" sz="2400" dirty="0"/>
              <a:t>kostenlos (frei! Es kostet nichts) </a:t>
            </a:r>
          </a:p>
          <a:p>
            <a:r>
              <a:rPr lang="de-DE" sz="2400" dirty="0"/>
              <a:t>billig </a:t>
            </a:r>
          </a:p>
          <a:p>
            <a:r>
              <a:rPr lang="de-DE" sz="2400" dirty="0"/>
              <a:t>praktisch</a:t>
            </a:r>
          </a:p>
          <a:p>
            <a:r>
              <a:rPr lang="de-DE" sz="2400" dirty="0"/>
              <a:t>einfach</a:t>
            </a:r>
          </a:p>
          <a:p>
            <a:r>
              <a:rPr lang="de-DE" sz="2400" dirty="0"/>
              <a:t>gesund</a:t>
            </a:r>
          </a:p>
          <a:p>
            <a:r>
              <a:rPr lang="de-DE" sz="2400" dirty="0"/>
              <a:t>sicher</a:t>
            </a:r>
          </a:p>
          <a:p>
            <a:r>
              <a:rPr lang="de-DE" sz="2400" dirty="0"/>
              <a:t>pünktlich </a:t>
            </a:r>
          </a:p>
          <a:p>
            <a:r>
              <a:rPr lang="de-DE" sz="2400" dirty="0"/>
              <a:t>spät</a:t>
            </a:r>
          </a:p>
          <a:p>
            <a:r>
              <a:rPr lang="de-DE" sz="2400" dirty="0"/>
              <a:t>effizient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4B5BF2-0909-5A40-B1FA-7C047AAA399D}"/>
              </a:ext>
            </a:extLst>
          </p:cNvPr>
          <p:cNvSpPr txBox="1"/>
          <p:nvPr/>
        </p:nvSpPr>
        <p:spPr>
          <a:xfrm>
            <a:off x="7072313" y="3643313"/>
            <a:ext cx="310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4 auf dem </a:t>
            </a:r>
            <a:r>
              <a:rPr lang="en-US" dirty="0" err="1"/>
              <a:t>Arbeitsblatt</a:t>
            </a: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839B56B-BD2F-1A44-8A04-6AC49B8717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7054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155"/>
    </mc:Choice>
    <mc:Fallback>
      <p:transition spd="slow" advTm="94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3299A-4B9B-D14D-A272-6AE13E5DB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9300"/>
          </a:xfrm>
        </p:spPr>
        <p:txBody>
          <a:bodyPr>
            <a:normAutofit fontScale="90000"/>
          </a:bodyPr>
          <a:lstStyle/>
          <a:p>
            <a:r>
              <a:rPr lang="en-US" dirty="0"/>
              <a:t>Nr. 5: Was </a:t>
            </a:r>
            <a:r>
              <a:rPr lang="en-US" dirty="0" err="1"/>
              <a:t>darf</a:t>
            </a:r>
            <a:r>
              <a:rPr lang="en-US" dirty="0"/>
              <a:t> man </a:t>
            </a:r>
            <a:r>
              <a:rPr lang="en-US" dirty="0" err="1"/>
              <a:t>im</a:t>
            </a:r>
            <a:r>
              <a:rPr lang="en-US" dirty="0"/>
              <a:t> Zug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machen</a:t>
            </a:r>
            <a:r>
              <a:rPr lang="en-US" dirty="0"/>
              <a:t>? Was </a:t>
            </a:r>
            <a:r>
              <a:rPr lang="en-US" dirty="0" err="1"/>
              <a:t>darf</a:t>
            </a:r>
            <a:r>
              <a:rPr lang="en-US" dirty="0"/>
              <a:t> man </a:t>
            </a:r>
            <a:r>
              <a:rPr lang="en-US" dirty="0" err="1"/>
              <a:t>machen</a:t>
            </a:r>
            <a:r>
              <a:rPr lang="en-US" dirty="0"/>
              <a:t>?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CF90A-C53E-5E46-B5E5-0BA86690D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19" y="1409700"/>
            <a:ext cx="10515600" cy="4943475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ohne</a:t>
            </a:r>
            <a:r>
              <a:rPr lang="en-US" dirty="0"/>
              <a:t> </a:t>
            </a:r>
            <a:r>
              <a:rPr lang="en-US" dirty="0" err="1"/>
              <a:t>Maske</a:t>
            </a:r>
            <a:r>
              <a:rPr lang="en-US" dirty="0"/>
              <a:t> </a:t>
            </a:r>
            <a:r>
              <a:rPr lang="en-US" dirty="0" err="1"/>
              <a:t>reisen</a:t>
            </a:r>
            <a:r>
              <a:rPr lang="en-US" dirty="0"/>
              <a:t> (</a:t>
            </a:r>
            <a:r>
              <a:rPr lang="en-US" dirty="0" err="1"/>
              <a:t>wir</a:t>
            </a:r>
            <a:r>
              <a:rPr lang="en-US" dirty="0"/>
              <a:t>)</a:t>
            </a:r>
          </a:p>
          <a:p>
            <a:r>
              <a:rPr lang="en-US" dirty="0" err="1"/>
              <a:t>rauchen</a:t>
            </a:r>
            <a:r>
              <a:rPr lang="en-US" dirty="0"/>
              <a:t> (</a:t>
            </a:r>
            <a:r>
              <a:rPr lang="en-US" dirty="0" err="1"/>
              <a:t>Ihr</a:t>
            </a:r>
            <a:r>
              <a:rPr lang="en-US" dirty="0"/>
              <a:t>)</a:t>
            </a:r>
          </a:p>
          <a:p>
            <a:r>
              <a:rPr lang="en-US" dirty="0" err="1"/>
              <a:t>laut</a:t>
            </a:r>
            <a:r>
              <a:rPr lang="en-US" dirty="0"/>
              <a:t> </a:t>
            </a:r>
            <a:r>
              <a:rPr lang="en-US" dirty="0" err="1"/>
              <a:t>sprechen</a:t>
            </a:r>
            <a:r>
              <a:rPr lang="en-US" dirty="0"/>
              <a:t> (du)</a:t>
            </a:r>
          </a:p>
          <a:p>
            <a:r>
              <a:rPr lang="en-US" dirty="0" err="1"/>
              <a:t>laute</a:t>
            </a:r>
            <a:r>
              <a:rPr lang="en-US" dirty="0"/>
              <a:t> </a:t>
            </a:r>
            <a:r>
              <a:rPr lang="en-US" dirty="0" err="1"/>
              <a:t>Musik</a:t>
            </a:r>
            <a:r>
              <a:rPr lang="en-US" dirty="0"/>
              <a:t> </a:t>
            </a:r>
            <a:r>
              <a:rPr lang="en-US" dirty="0" err="1"/>
              <a:t>spielen</a:t>
            </a:r>
            <a:r>
              <a:rPr lang="en-US" dirty="0"/>
              <a:t> (ich)</a:t>
            </a:r>
          </a:p>
          <a:p>
            <a:r>
              <a:rPr lang="en-US" dirty="0" err="1"/>
              <a:t>ohne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Karte</a:t>
            </a:r>
            <a:r>
              <a:rPr lang="en-US" dirty="0"/>
              <a:t> </a:t>
            </a:r>
            <a:r>
              <a:rPr lang="en-US" dirty="0" err="1"/>
              <a:t>reisen</a:t>
            </a:r>
            <a:r>
              <a:rPr lang="en-US" dirty="0"/>
              <a:t>  (</a:t>
            </a:r>
            <a:r>
              <a:rPr lang="en-US" dirty="0" err="1"/>
              <a:t>sie</a:t>
            </a:r>
            <a:r>
              <a:rPr lang="en-US" dirty="0"/>
              <a:t> sing)</a:t>
            </a:r>
          </a:p>
          <a:p>
            <a:r>
              <a:rPr lang="en-US" dirty="0" err="1"/>
              <a:t>essen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trinken</a:t>
            </a:r>
            <a:r>
              <a:rPr lang="en-US" dirty="0"/>
              <a:t> (er)</a:t>
            </a:r>
          </a:p>
          <a:p>
            <a:r>
              <a:rPr lang="en-US" dirty="0" err="1"/>
              <a:t>ruhig</a:t>
            </a:r>
            <a:r>
              <a:rPr lang="en-US" dirty="0"/>
              <a:t> </a:t>
            </a:r>
            <a:r>
              <a:rPr lang="en-US" dirty="0" err="1"/>
              <a:t>bleiben</a:t>
            </a:r>
            <a:r>
              <a:rPr lang="en-US" dirty="0"/>
              <a:t> (man)</a:t>
            </a:r>
          </a:p>
          <a:p>
            <a:r>
              <a:rPr lang="en-US" dirty="0" err="1"/>
              <a:t>leise</a:t>
            </a:r>
            <a:r>
              <a:rPr lang="en-US" dirty="0"/>
              <a:t> </a:t>
            </a:r>
            <a:r>
              <a:rPr lang="en-US" dirty="0" err="1"/>
              <a:t>sprechen</a:t>
            </a:r>
            <a:r>
              <a:rPr lang="en-US" dirty="0"/>
              <a:t> (ich)</a:t>
            </a:r>
          </a:p>
          <a:p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Sitzplatz</a:t>
            </a:r>
            <a:r>
              <a:rPr lang="en-US" dirty="0"/>
              <a:t> </a:t>
            </a:r>
            <a:r>
              <a:rPr lang="en-US" dirty="0" err="1"/>
              <a:t>finden</a:t>
            </a:r>
            <a:r>
              <a:rPr lang="en-US" dirty="0"/>
              <a:t> (</a:t>
            </a:r>
            <a:r>
              <a:rPr lang="en-US" dirty="0" err="1"/>
              <a:t>sie</a:t>
            </a:r>
            <a:r>
              <a:rPr lang="en-US" dirty="0"/>
              <a:t> pl)</a:t>
            </a:r>
          </a:p>
          <a:p>
            <a:r>
              <a:rPr lang="en-US" dirty="0"/>
              <a:t>Ein Buch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Zeitung </a:t>
            </a:r>
            <a:r>
              <a:rPr lang="en-US" dirty="0" err="1"/>
              <a:t>lesen</a:t>
            </a:r>
            <a:r>
              <a:rPr lang="en-US" dirty="0"/>
              <a:t> (</a:t>
            </a:r>
            <a:r>
              <a:rPr lang="en-US" dirty="0" err="1"/>
              <a:t>sie</a:t>
            </a:r>
            <a:r>
              <a:rPr lang="en-US" dirty="0"/>
              <a:t> sing.)</a:t>
            </a:r>
          </a:p>
          <a:p>
            <a:r>
              <a:rPr lang="en-US" dirty="0" err="1"/>
              <a:t>mit</a:t>
            </a:r>
            <a:r>
              <a:rPr lang="en-US" dirty="0"/>
              <a:t> Handy </a:t>
            </a:r>
            <a:r>
              <a:rPr lang="en-US" dirty="0" err="1"/>
              <a:t>spielen</a:t>
            </a:r>
            <a:r>
              <a:rPr lang="en-US" dirty="0"/>
              <a:t> (Sie </a:t>
            </a:r>
            <a:r>
              <a:rPr lang="en-US" dirty="0" err="1"/>
              <a:t>formell</a:t>
            </a:r>
            <a:r>
              <a:rPr lang="en-US" dirty="0"/>
              <a:t>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 descr="Rauchen verboten Aufkleber kaufen | Hinweis-Aufkleber | KOMMUNALBEDARF.AT">
            <a:extLst>
              <a:ext uri="{FF2B5EF4-FFF2-40B4-BE49-F238E27FC236}">
                <a16:creationId xmlns:a16="http://schemas.microsoft.com/office/drawing/2014/main" id="{230739BF-13F9-C940-813A-95A1BE60F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957263"/>
            <a:ext cx="40386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ERLIN, GERMANY - 28 JANUARY 2015: View Of Passengers Sitting On Seats In  The U-Bahn Wagon And It Jolt And Turns. Stock Video - Video of engineering,  public: 80307987">
            <a:extLst>
              <a:ext uri="{FF2B5EF4-FFF2-40B4-BE49-F238E27FC236}">
                <a16:creationId xmlns:a16="http://schemas.microsoft.com/office/drawing/2014/main" id="{D5EBA2F2-9BE5-9245-B41C-95B6806AD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82" y="3568700"/>
            <a:ext cx="4802118" cy="303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522864-EFD4-4B4A-BEDF-05A68CC53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65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925"/>
    </mc:Choice>
    <mc:Fallback>
      <p:transition spd="slow" advTm="85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19.2|18.4|18.6|1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4.7|21.9|27.8|22.8|28.5|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13.9|16.1|15|17|18.3|17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7.3|16.5|5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9.1|3.1|2.8|2.2|4.1|47.9|9.2|12|9.3|1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7.9|9.4|8.8|9.1|23.3|19|25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683</Words>
  <Application>Microsoft Macintosh PowerPoint</Application>
  <PresentationFormat>Widescreen</PresentationFormat>
  <Paragraphs>146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Modalverben: können, mögen, möchten </vt:lpstr>
      <vt:lpstr>Modalverben</vt:lpstr>
      <vt:lpstr>können, mögen, müssen, dürfen, sollen, wollen</vt:lpstr>
      <vt:lpstr>PowerPoint Presentation</vt:lpstr>
      <vt:lpstr>Unterwegs: die öffentlichen Verkehrsmittel: Regional und Fern  </vt:lpstr>
      <vt:lpstr>PowerPoint Presentation</vt:lpstr>
      <vt:lpstr>Nr. 5: Was darf man im Zug nicht machen? Was darf man machen?  </vt:lpstr>
      <vt:lpstr>Nr. 6: Was muss man für eine Reise machen? </vt:lpstr>
      <vt:lpstr>Nr. 7: Was soll man für eine Reise machen? [Es ist gut! Das ist eine positive Aktivität]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18</cp:revision>
  <dcterms:created xsi:type="dcterms:W3CDTF">2020-10-29T08:55:23Z</dcterms:created>
  <dcterms:modified xsi:type="dcterms:W3CDTF">2020-10-29T12:08:19Z</dcterms:modified>
</cp:coreProperties>
</file>