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301" r:id="rId2"/>
    <p:sldId id="256" r:id="rId3"/>
    <p:sldId id="284" r:id="rId4"/>
    <p:sldId id="289" r:id="rId5"/>
    <p:sldId id="288" r:id="rId6"/>
    <p:sldId id="285" r:id="rId7"/>
    <p:sldId id="295" r:id="rId8"/>
    <p:sldId id="291" r:id="rId9"/>
    <p:sldId id="265" r:id="rId10"/>
    <p:sldId id="296" r:id="rId11"/>
    <p:sldId id="271" r:id="rId12"/>
    <p:sldId id="299" r:id="rId13"/>
    <p:sldId id="300" r:id="rId14"/>
    <p:sldId id="292" r:id="rId15"/>
    <p:sldId id="29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1"/>
    <p:restoredTop sz="94673"/>
  </p:normalViewPr>
  <p:slideViewPr>
    <p:cSldViewPr snapToGrid="0" snapToObjects="1">
      <p:cViewPr varScale="1">
        <p:scale>
          <a:sx n="114" d="100"/>
          <a:sy n="114" d="100"/>
        </p:scale>
        <p:origin x="472"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08A3B-A692-3242-A347-48BE0FCA42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2F9A78-052E-AA4A-B651-74C7BA55AE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AB15B7-2489-3341-A1A3-717DA7D6A33D}"/>
              </a:ext>
            </a:extLst>
          </p:cNvPr>
          <p:cNvSpPr>
            <a:spLocks noGrp="1"/>
          </p:cNvSpPr>
          <p:nvPr>
            <p:ph type="dt" sz="half" idx="10"/>
          </p:nvPr>
        </p:nvSpPr>
        <p:spPr/>
        <p:txBody>
          <a:bodyPr/>
          <a:lstStyle/>
          <a:p>
            <a:fld id="{02184C47-32E4-3244-9281-1673292BE826}" type="datetimeFigureOut">
              <a:rPr lang="en-US" smtClean="0"/>
              <a:t>11/3/20</a:t>
            </a:fld>
            <a:endParaRPr lang="en-US"/>
          </a:p>
        </p:txBody>
      </p:sp>
      <p:sp>
        <p:nvSpPr>
          <p:cNvPr id="5" name="Footer Placeholder 4">
            <a:extLst>
              <a:ext uri="{FF2B5EF4-FFF2-40B4-BE49-F238E27FC236}">
                <a16:creationId xmlns:a16="http://schemas.microsoft.com/office/drawing/2014/main" id="{F00FB013-48C6-EE41-8057-D4C4005F59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942694-B7B2-2B41-A54D-4F238F84F405}"/>
              </a:ext>
            </a:extLst>
          </p:cNvPr>
          <p:cNvSpPr>
            <a:spLocks noGrp="1"/>
          </p:cNvSpPr>
          <p:nvPr>
            <p:ph type="sldNum" sz="quarter" idx="12"/>
          </p:nvPr>
        </p:nvSpPr>
        <p:spPr/>
        <p:txBody>
          <a:bodyPr/>
          <a:lstStyle/>
          <a:p>
            <a:fld id="{AD0AED4F-7BE2-C544-94E1-E5D8E11B8C29}" type="slidenum">
              <a:rPr lang="en-US" smtClean="0"/>
              <a:t>‹#›</a:t>
            </a:fld>
            <a:endParaRPr lang="en-US"/>
          </a:p>
        </p:txBody>
      </p:sp>
    </p:spTree>
    <p:extLst>
      <p:ext uri="{BB962C8B-B14F-4D97-AF65-F5344CB8AC3E}">
        <p14:creationId xmlns:p14="http://schemas.microsoft.com/office/powerpoint/2010/main" val="1527269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65E8F-A782-3641-992D-399AE1EAAD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76B451-E07A-E844-A3DE-EF0CF58F25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96FEF1-67D6-F24E-89FA-700F9621CF14}"/>
              </a:ext>
            </a:extLst>
          </p:cNvPr>
          <p:cNvSpPr>
            <a:spLocks noGrp="1"/>
          </p:cNvSpPr>
          <p:nvPr>
            <p:ph type="dt" sz="half" idx="10"/>
          </p:nvPr>
        </p:nvSpPr>
        <p:spPr/>
        <p:txBody>
          <a:bodyPr/>
          <a:lstStyle/>
          <a:p>
            <a:fld id="{02184C47-32E4-3244-9281-1673292BE826}" type="datetimeFigureOut">
              <a:rPr lang="en-US" smtClean="0"/>
              <a:t>11/3/20</a:t>
            </a:fld>
            <a:endParaRPr lang="en-US"/>
          </a:p>
        </p:txBody>
      </p:sp>
      <p:sp>
        <p:nvSpPr>
          <p:cNvPr id="5" name="Footer Placeholder 4">
            <a:extLst>
              <a:ext uri="{FF2B5EF4-FFF2-40B4-BE49-F238E27FC236}">
                <a16:creationId xmlns:a16="http://schemas.microsoft.com/office/drawing/2014/main" id="{77FD7547-4B67-364C-B911-805C757628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6E180D-9F3B-1B44-AF82-DA7A3C567F16}"/>
              </a:ext>
            </a:extLst>
          </p:cNvPr>
          <p:cNvSpPr>
            <a:spLocks noGrp="1"/>
          </p:cNvSpPr>
          <p:nvPr>
            <p:ph type="sldNum" sz="quarter" idx="12"/>
          </p:nvPr>
        </p:nvSpPr>
        <p:spPr/>
        <p:txBody>
          <a:bodyPr/>
          <a:lstStyle/>
          <a:p>
            <a:fld id="{AD0AED4F-7BE2-C544-94E1-E5D8E11B8C29}" type="slidenum">
              <a:rPr lang="en-US" smtClean="0"/>
              <a:t>‹#›</a:t>
            </a:fld>
            <a:endParaRPr lang="en-US"/>
          </a:p>
        </p:txBody>
      </p:sp>
    </p:spTree>
    <p:extLst>
      <p:ext uri="{BB962C8B-B14F-4D97-AF65-F5344CB8AC3E}">
        <p14:creationId xmlns:p14="http://schemas.microsoft.com/office/powerpoint/2010/main" val="1136937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4A6765-7A93-BE47-8738-AAD49C945D6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07AFE1A-779A-644D-94B3-CEE265868D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23E664-2F88-5147-8600-79EF2A948FDD}"/>
              </a:ext>
            </a:extLst>
          </p:cNvPr>
          <p:cNvSpPr>
            <a:spLocks noGrp="1"/>
          </p:cNvSpPr>
          <p:nvPr>
            <p:ph type="dt" sz="half" idx="10"/>
          </p:nvPr>
        </p:nvSpPr>
        <p:spPr/>
        <p:txBody>
          <a:bodyPr/>
          <a:lstStyle/>
          <a:p>
            <a:fld id="{02184C47-32E4-3244-9281-1673292BE826}" type="datetimeFigureOut">
              <a:rPr lang="en-US" smtClean="0"/>
              <a:t>11/3/20</a:t>
            </a:fld>
            <a:endParaRPr lang="en-US"/>
          </a:p>
        </p:txBody>
      </p:sp>
      <p:sp>
        <p:nvSpPr>
          <p:cNvPr id="5" name="Footer Placeholder 4">
            <a:extLst>
              <a:ext uri="{FF2B5EF4-FFF2-40B4-BE49-F238E27FC236}">
                <a16:creationId xmlns:a16="http://schemas.microsoft.com/office/drawing/2014/main" id="{CD05729B-B38E-724D-ACD9-96B8307A36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4A9E4-29DA-1947-8D75-D9FF1074707F}"/>
              </a:ext>
            </a:extLst>
          </p:cNvPr>
          <p:cNvSpPr>
            <a:spLocks noGrp="1"/>
          </p:cNvSpPr>
          <p:nvPr>
            <p:ph type="sldNum" sz="quarter" idx="12"/>
          </p:nvPr>
        </p:nvSpPr>
        <p:spPr/>
        <p:txBody>
          <a:bodyPr/>
          <a:lstStyle/>
          <a:p>
            <a:fld id="{AD0AED4F-7BE2-C544-94E1-E5D8E11B8C29}" type="slidenum">
              <a:rPr lang="en-US" smtClean="0"/>
              <a:t>‹#›</a:t>
            </a:fld>
            <a:endParaRPr lang="en-US"/>
          </a:p>
        </p:txBody>
      </p:sp>
    </p:spTree>
    <p:extLst>
      <p:ext uri="{BB962C8B-B14F-4D97-AF65-F5344CB8AC3E}">
        <p14:creationId xmlns:p14="http://schemas.microsoft.com/office/powerpoint/2010/main" val="3961487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9B11C-7C1F-0F4C-8EA0-5B1998D98C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7A8CA3-E9E2-184A-9727-923A81361C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9F73E1-94A8-6F49-8F6C-0236589328D9}"/>
              </a:ext>
            </a:extLst>
          </p:cNvPr>
          <p:cNvSpPr>
            <a:spLocks noGrp="1"/>
          </p:cNvSpPr>
          <p:nvPr>
            <p:ph type="dt" sz="half" idx="10"/>
          </p:nvPr>
        </p:nvSpPr>
        <p:spPr/>
        <p:txBody>
          <a:bodyPr/>
          <a:lstStyle/>
          <a:p>
            <a:fld id="{02184C47-32E4-3244-9281-1673292BE826}" type="datetimeFigureOut">
              <a:rPr lang="en-US" smtClean="0"/>
              <a:t>11/3/20</a:t>
            </a:fld>
            <a:endParaRPr lang="en-US"/>
          </a:p>
        </p:txBody>
      </p:sp>
      <p:sp>
        <p:nvSpPr>
          <p:cNvPr id="5" name="Footer Placeholder 4">
            <a:extLst>
              <a:ext uri="{FF2B5EF4-FFF2-40B4-BE49-F238E27FC236}">
                <a16:creationId xmlns:a16="http://schemas.microsoft.com/office/drawing/2014/main" id="{1BF183F7-292F-934F-821A-B5C07051FF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E5A534-3CE6-9D4C-AD7B-FBCA8A313683}"/>
              </a:ext>
            </a:extLst>
          </p:cNvPr>
          <p:cNvSpPr>
            <a:spLocks noGrp="1"/>
          </p:cNvSpPr>
          <p:nvPr>
            <p:ph type="sldNum" sz="quarter" idx="12"/>
          </p:nvPr>
        </p:nvSpPr>
        <p:spPr/>
        <p:txBody>
          <a:bodyPr/>
          <a:lstStyle/>
          <a:p>
            <a:fld id="{AD0AED4F-7BE2-C544-94E1-E5D8E11B8C29}" type="slidenum">
              <a:rPr lang="en-US" smtClean="0"/>
              <a:t>‹#›</a:t>
            </a:fld>
            <a:endParaRPr lang="en-US"/>
          </a:p>
        </p:txBody>
      </p:sp>
    </p:spTree>
    <p:extLst>
      <p:ext uri="{BB962C8B-B14F-4D97-AF65-F5344CB8AC3E}">
        <p14:creationId xmlns:p14="http://schemas.microsoft.com/office/powerpoint/2010/main" val="994550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000F0-F802-814B-8410-007D19E5FE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1E0E5F6-9E55-B545-B990-C30F2AA7FD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EB9147A-F49F-6940-9DEF-8AF344506C82}"/>
              </a:ext>
            </a:extLst>
          </p:cNvPr>
          <p:cNvSpPr>
            <a:spLocks noGrp="1"/>
          </p:cNvSpPr>
          <p:nvPr>
            <p:ph type="dt" sz="half" idx="10"/>
          </p:nvPr>
        </p:nvSpPr>
        <p:spPr/>
        <p:txBody>
          <a:bodyPr/>
          <a:lstStyle/>
          <a:p>
            <a:fld id="{02184C47-32E4-3244-9281-1673292BE826}" type="datetimeFigureOut">
              <a:rPr lang="en-US" smtClean="0"/>
              <a:t>11/3/20</a:t>
            </a:fld>
            <a:endParaRPr lang="en-US"/>
          </a:p>
        </p:txBody>
      </p:sp>
      <p:sp>
        <p:nvSpPr>
          <p:cNvPr id="5" name="Footer Placeholder 4">
            <a:extLst>
              <a:ext uri="{FF2B5EF4-FFF2-40B4-BE49-F238E27FC236}">
                <a16:creationId xmlns:a16="http://schemas.microsoft.com/office/drawing/2014/main" id="{5E2065AC-418D-A640-BBE3-F3E086D442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D4A105-E718-B446-A31C-2DA4749819BE}"/>
              </a:ext>
            </a:extLst>
          </p:cNvPr>
          <p:cNvSpPr>
            <a:spLocks noGrp="1"/>
          </p:cNvSpPr>
          <p:nvPr>
            <p:ph type="sldNum" sz="quarter" idx="12"/>
          </p:nvPr>
        </p:nvSpPr>
        <p:spPr/>
        <p:txBody>
          <a:bodyPr/>
          <a:lstStyle/>
          <a:p>
            <a:fld id="{AD0AED4F-7BE2-C544-94E1-E5D8E11B8C29}" type="slidenum">
              <a:rPr lang="en-US" smtClean="0"/>
              <a:t>‹#›</a:t>
            </a:fld>
            <a:endParaRPr lang="en-US"/>
          </a:p>
        </p:txBody>
      </p:sp>
    </p:spTree>
    <p:extLst>
      <p:ext uri="{BB962C8B-B14F-4D97-AF65-F5344CB8AC3E}">
        <p14:creationId xmlns:p14="http://schemas.microsoft.com/office/powerpoint/2010/main" val="3315786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389C9-3CD5-AD4F-A52E-D5C7B31EF5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BFD57-C750-8944-B433-7E56D6C10AB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C56242-D682-6C47-984E-E4AB771A386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D3FB57-DFE3-C540-A7D6-A75A03D7F970}"/>
              </a:ext>
            </a:extLst>
          </p:cNvPr>
          <p:cNvSpPr>
            <a:spLocks noGrp="1"/>
          </p:cNvSpPr>
          <p:nvPr>
            <p:ph type="dt" sz="half" idx="10"/>
          </p:nvPr>
        </p:nvSpPr>
        <p:spPr/>
        <p:txBody>
          <a:bodyPr/>
          <a:lstStyle/>
          <a:p>
            <a:fld id="{02184C47-32E4-3244-9281-1673292BE826}" type="datetimeFigureOut">
              <a:rPr lang="en-US" smtClean="0"/>
              <a:t>11/3/20</a:t>
            </a:fld>
            <a:endParaRPr lang="en-US"/>
          </a:p>
        </p:txBody>
      </p:sp>
      <p:sp>
        <p:nvSpPr>
          <p:cNvPr id="6" name="Footer Placeholder 5">
            <a:extLst>
              <a:ext uri="{FF2B5EF4-FFF2-40B4-BE49-F238E27FC236}">
                <a16:creationId xmlns:a16="http://schemas.microsoft.com/office/drawing/2014/main" id="{6BF8E104-A175-DC46-A03B-37A031F5DA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6C6512-2DEB-614F-9793-A85D4718E7B3}"/>
              </a:ext>
            </a:extLst>
          </p:cNvPr>
          <p:cNvSpPr>
            <a:spLocks noGrp="1"/>
          </p:cNvSpPr>
          <p:nvPr>
            <p:ph type="sldNum" sz="quarter" idx="12"/>
          </p:nvPr>
        </p:nvSpPr>
        <p:spPr/>
        <p:txBody>
          <a:bodyPr/>
          <a:lstStyle/>
          <a:p>
            <a:fld id="{AD0AED4F-7BE2-C544-94E1-E5D8E11B8C29}" type="slidenum">
              <a:rPr lang="en-US" smtClean="0"/>
              <a:t>‹#›</a:t>
            </a:fld>
            <a:endParaRPr lang="en-US"/>
          </a:p>
        </p:txBody>
      </p:sp>
    </p:spTree>
    <p:extLst>
      <p:ext uri="{BB962C8B-B14F-4D97-AF65-F5344CB8AC3E}">
        <p14:creationId xmlns:p14="http://schemas.microsoft.com/office/powerpoint/2010/main" val="749738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9A5FF-7A19-E245-AF06-17B77C07492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42647B9-7FDD-9449-820A-A79D6B79C8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DF7513-5BFC-6B4E-AD65-DD6879520C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DBA1F6-1E97-284A-83AA-7811BAD405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59ACF4-93B9-344A-A6DD-D1FCFD4412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5E83711-1D1A-CB41-855A-21065BEEE83E}"/>
              </a:ext>
            </a:extLst>
          </p:cNvPr>
          <p:cNvSpPr>
            <a:spLocks noGrp="1"/>
          </p:cNvSpPr>
          <p:nvPr>
            <p:ph type="dt" sz="half" idx="10"/>
          </p:nvPr>
        </p:nvSpPr>
        <p:spPr/>
        <p:txBody>
          <a:bodyPr/>
          <a:lstStyle/>
          <a:p>
            <a:fld id="{02184C47-32E4-3244-9281-1673292BE826}" type="datetimeFigureOut">
              <a:rPr lang="en-US" smtClean="0"/>
              <a:t>11/3/20</a:t>
            </a:fld>
            <a:endParaRPr lang="en-US"/>
          </a:p>
        </p:txBody>
      </p:sp>
      <p:sp>
        <p:nvSpPr>
          <p:cNvPr id="8" name="Footer Placeholder 7">
            <a:extLst>
              <a:ext uri="{FF2B5EF4-FFF2-40B4-BE49-F238E27FC236}">
                <a16:creationId xmlns:a16="http://schemas.microsoft.com/office/drawing/2014/main" id="{FFD6B9AD-4166-A542-81F2-706738B5A6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0F28983-2578-2E41-92AA-183554246282}"/>
              </a:ext>
            </a:extLst>
          </p:cNvPr>
          <p:cNvSpPr>
            <a:spLocks noGrp="1"/>
          </p:cNvSpPr>
          <p:nvPr>
            <p:ph type="sldNum" sz="quarter" idx="12"/>
          </p:nvPr>
        </p:nvSpPr>
        <p:spPr/>
        <p:txBody>
          <a:bodyPr/>
          <a:lstStyle/>
          <a:p>
            <a:fld id="{AD0AED4F-7BE2-C544-94E1-E5D8E11B8C29}" type="slidenum">
              <a:rPr lang="en-US" smtClean="0"/>
              <a:t>‹#›</a:t>
            </a:fld>
            <a:endParaRPr lang="en-US"/>
          </a:p>
        </p:txBody>
      </p:sp>
    </p:spTree>
    <p:extLst>
      <p:ext uri="{BB962C8B-B14F-4D97-AF65-F5344CB8AC3E}">
        <p14:creationId xmlns:p14="http://schemas.microsoft.com/office/powerpoint/2010/main" val="4246913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91BB0-A6B0-2E42-B730-3B57603AF6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9CF1B2D-0E9D-CA41-91C5-76EAE2E4EE57}"/>
              </a:ext>
            </a:extLst>
          </p:cNvPr>
          <p:cNvSpPr>
            <a:spLocks noGrp="1"/>
          </p:cNvSpPr>
          <p:nvPr>
            <p:ph type="dt" sz="half" idx="10"/>
          </p:nvPr>
        </p:nvSpPr>
        <p:spPr/>
        <p:txBody>
          <a:bodyPr/>
          <a:lstStyle/>
          <a:p>
            <a:fld id="{02184C47-32E4-3244-9281-1673292BE826}" type="datetimeFigureOut">
              <a:rPr lang="en-US" smtClean="0"/>
              <a:t>11/3/20</a:t>
            </a:fld>
            <a:endParaRPr lang="en-US"/>
          </a:p>
        </p:txBody>
      </p:sp>
      <p:sp>
        <p:nvSpPr>
          <p:cNvPr id="4" name="Footer Placeholder 3">
            <a:extLst>
              <a:ext uri="{FF2B5EF4-FFF2-40B4-BE49-F238E27FC236}">
                <a16:creationId xmlns:a16="http://schemas.microsoft.com/office/drawing/2014/main" id="{BB2D9403-4EE9-814E-B619-2FF0F122A96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DAABA10-F770-244B-8717-572B3881EAF8}"/>
              </a:ext>
            </a:extLst>
          </p:cNvPr>
          <p:cNvSpPr>
            <a:spLocks noGrp="1"/>
          </p:cNvSpPr>
          <p:nvPr>
            <p:ph type="sldNum" sz="quarter" idx="12"/>
          </p:nvPr>
        </p:nvSpPr>
        <p:spPr/>
        <p:txBody>
          <a:bodyPr/>
          <a:lstStyle/>
          <a:p>
            <a:fld id="{AD0AED4F-7BE2-C544-94E1-E5D8E11B8C29}" type="slidenum">
              <a:rPr lang="en-US" smtClean="0"/>
              <a:t>‹#›</a:t>
            </a:fld>
            <a:endParaRPr lang="en-US"/>
          </a:p>
        </p:txBody>
      </p:sp>
    </p:spTree>
    <p:extLst>
      <p:ext uri="{BB962C8B-B14F-4D97-AF65-F5344CB8AC3E}">
        <p14:creationId xmlns:p14="http://schemas.microsoft.com/office/powerpoint/2010/main" val="3191057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9C5179-40A0-A643-81C3-3B6CF1CFA160}"/>
              </a:ext>
            </a:extLst>
          </p:cNvPr>
          <p:cNvSpPr>
            <a:spLocks noGrp="1"/>
          </p:cNvSpPr>
          <p:nvPr>
            <p:ph type="dt" sz="half" idx="10"/>
          </p:nvPr>
        </p:nvSpPr>
        <p:spPr/>
        <p:txBody>
          <a:bodyPr/>
          <a:lstStyle/>
          <a:p>
            <a:fld id="{02184C47-32E4-3244-9281-1673292BE826}" type="datetimeFigureOut">
              <a:rPr lang="en-US" smtClean="0"/>
              <a:t>11/3/20</a:t>
            </a:fld>
            <a:endParaRPr lang="en-US"/>
          </a:p>
        </p:txBody>
      </p:sp>
      <p:sp>
        <p:nvSpPr>
          <p:cNvPr id="3" name="Footer Placeholder 2">
            <a:extLst>
              <a:ext uri="{FF2B5EF4-FFF2-40B4-BE49-F238E27FC236}">
                <a16:creationId xmlns:a16="http://schemas.microsoft.com/office/drawing/2014/main" id="{72ABFF6B-81EE-1549-87E1-A7531BD094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9481CD-BE68-564D-AE18-D398575965AC}"/>
              </a:ext>
            </a:extLst>
          </p:cNvPr>
          <p:cNvSpPr>
            <a:spLocks noGrp="1"/>
          </p:cNvSpPr>
          <p:nvPr>
            <p:ph type="sldNum" sz="quarter" idx="12"/>
          </p:nvPr>
        </p:nvSpPr>
        <p:spPr/>
        <p:txBody>
          <a:bodyPr/>
          <a:lstStyle/>
          <a:p>
            <a:fld id="{AD0AED4F-7BE2-C544-94E1-E5D8E11B8C29}" type="slidenum">
              <a:rPr lang="en-US" smtClean="0"/>
              <a:t>‹#›</a:t>
            </a:fld>
            <a:endParaRPr lang="en-US"/>
          </a:p>
        </p:txBody>
      </p:sp>
    </p:spTree>
    <p:extLst>
      <p:ext uri="{BB962C8B-B14F-4D97-AF65-F5344CB8AC3E}">
        <p14:creationId xmlns:p14="http://schemas.microsoft.com/office/powerpoint/2010/main" val="23997351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FDAAB-E191-CD43-9E10-55A6902739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0654DB9-59F2-2D47-8C2B-C6EA418FE4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E725C97-7661-7843-962C-82B0B9BE99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1318C1-85DE-2241-A3FC-D5011329E084}"/>
              </a:ext>
            </a:extLst>
          </p:cNvPr>
          <p:cNvSpPr>
            <a:spLocks noGrp="1"/>
          </p:cNvSpPr>
          <p:nvPr>
            <p:ph type="dt" sz="half" idx="10"/>
          </p:nvPr>
        </p:nvSpPr>
        <p:spPr/>
        <p:txBody>
          <a:bodyPr/>
          <a:lstStyle/>
          <a:p>
            <a:fld id="{02184C47-32E4-3244-9281-1673292BE826}" type="datetimeFigureOut">
              <a:rPr lang="en-US" smtClean="0"/>
              <a:t>11/3/20</a:t>
            </a:fld>
            <a:endParaRPr lang="en-US"/>
          </a:p>
        </p:txBody>
      </p:sp>
      <p:sp>
        <p:nvSpPr>
          <p:cNvPr id="6" name="Footer Placeholder 5">
            <a:extLst>
              <a:ext uri="{FF2B5EF4-FFF2-40B4-BE49-F238E27FC236}">
                <a16:creationId xmlns:a16="http://schemas.microsoft.com/office/drawing/2014/main" id="{2E5763A3-0058-5B41-B538-6E8A8E4D6D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C7AD73-3BE4-8949-8582-224190728CE5}"/>
              </a:ext>
            </a:extLst>
          </p:cNvPr>
          <p:cNvSpPr>
            <a:spLocks noGrp="1"/>
          </p:cNvSpPr>
          <p:nvPr>
            <p:ph type="sldNum" sz="quarter" idx="12"/>
          </p:nvPr>
        </p:nvSpPr>
        <p:spPr/>
        <p:txBody>
          <a:bodyPr/>
          <a:lstStyle/>
          <a:p>
            <a:fld id="{AD0AED4F-7BE2-C544-94E1-E5D8E11B8C29}" type="slidenum">
              <a:rPr lang="en-US" smtClean="0"/>
              <a:t>‹#›</a:t>
            </a:fld>
            <a:endParaRPr lang="en-US"/>
          </a:p>
        </p:txBody>
      </p:sp>
    </p:spTree>
    <p:extLst>
      <p:ext uri="{BB962C8B-B14F-4D97-AF65-F5344CB8AC3E}">
        <p14:creationId xmlns:p14="http://schemas.microsoft.com/office/powerpoint/2010/main" val="1669070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BC785-1242-0742-BE37-2E635DA5FE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CA3242-200D-1444-9A97-7A136ADE4B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38BBAC-3CE1-1640-8279-0AF9549BDE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FAB581-FD4E-8548-84A0-12DA570539AF}"/>
              </a:ext>
            </a:extLst>
          </p:cNvPr>
          <p:cNvSpPr>
            <a:spLocks noGrp="1"/>
          </p:cNvSpPr>
          <p:nvPr>
            <p:ph type="dt" sz="half" idx="10"/>
          </p:nvPr>
        </p:nvSpPr>
        <p:spPr/>
        <p:txBody>
          <a:bodyPr/>
          <a:lstStyle/>
          <a:p>
            <a:fld id="{02184C47-32E4-3244-9281-1673292BE826}" type="datetimeFigureOut">
              <a:rPr lang="en-US" smtClean="0"/>
              <a:t>11/3/20</a:t>
            </a:fld>
            <a:endParaRPr lang="en-US"/>
          </a:p>
        </p:txBody>
      </p:sp>
      <p:sp>
        <p:nvSpPr>
          <p:cNvPr id="6" name="Footer Placeholder 5">
            <a:extLst>
              <a:ext uri="{FF2B5EF4-FFF2-40B4-BE49-F238E27FC236}">
                <a16:creationId xmlns:a16="http://schemas.microsoft.com/office/drawing/2014/main" id="{2C6138C5-C7D5-5B49-9BCD-D244EAC78B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D65727-6AC1-F446-8F7E-9F5BAB34EEE1}"/>
              </a:ext>
            </a:extLst>
          </p:cNvPr>
          <p:cNvSpPr>
            <a:spLocks noGrp="1"/>
          </p:cNvSpPr>
          <p:nvPr>
            <p:ph type="sldNum" sz="quarter" idx="12"/>
          </p:nvPr>
        </p:nvSpPr>
        <p:spPr/>
        <p:txBody>
          <a:bodyPr/>
          <a:lstStyle/>
          <a:p>
            <a:fld id="{AD0AED4F-7BE2-C544-94E1-E5D8E11B8C29}" type="slidenum">
              <a:rPr lang="en-US" smtClean="0"/>
              <a:t>‹#›</a:t>
            </a:fld>
            <a:endParaRPr lang="en-US"/>
          </a:p>
        </p:txBody>
      </p:sp>
    </p:spTree>
    <p:extLst>
      <p:ext uri="{BB962C8B-B14F-4D97-AF65-F5344CB8AC3E}">
        <p14:creationId xmlns:p14="http://schemas.microsoft.com/office/powerpoint/2010/main" val="36633360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CAC23D-19C5-0547-B7D2-2DDDD81CC7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1043D8-0AA4-BF47-B2D3-3709C66E3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E7803F-930D-274D-A820-4285A50ED6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184C47-32E4-3244-9281-1673292BE826}" type="datetimeFigureOut">
              <a:rPr lang="en-US" smtClean="0"/>
              <a:t>11/3/20</a:t>
            </a:fld>
            <a:endParaRPr lang="en-US"/>
          </a:p>
        </p:txBody>
      </p:sp>
      <p:sp>
        <p:nvSpPr>
          <p:cNvPr id="5" name="Footer Placeholder 4">
            <a:extLst>
              <a:ext uri="{FF2B5EF4-FFF2-40B4-BE49-F238E27FC236}">
                <a16:creationId xmlns:a16="http://schemas.microsoft.com/office/drawing/2014/main" id="{F67CC1F7-465C-A04A-A2CB-836C75ED0D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0867A60-D36B-3642-9F5B-B5A8AE36A5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0AED4F-7BE2-C544-94E1-E5D8E11B8C29}" type="slidenum">
              <a:rPr lang="en-US" smtClean="0"/>
              <a:t>‹#›</a:t>
            </a:fld>
            <a:endParaRPr lang="en-US"/>
          </a:p>
        </p:txBody>
      </p:sp>
    </p:spTree>
    <p:extLst>
      <p:ext uri="{BB962C8B-B14F-4D97-AF65-F5344CB8AC3E}">
        <p14:creationId xmlns:p14="http://schemas.microsoft.com/office/powerpoint/2010/main" val="24135825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9A15EF5-92DB-4746-B478-C838386EAE32}"/>
              </a:ext>
            </a:extLst>
          </p:cNvPr>
          <p:cNvSpPr/>
          <p:nvPr/>
        </p:nvSpPr>
        <p:spPr>
          <a:xfrm>
            <a:off x="1449659" y="612845"/>
            <a:ext cx="9433931" cy="3970318"/>
          </a:xfrm>
          <a:prstGeom prst="rect">
            <a:avLst/>
          </a:prstGeom>
        </p:spPr>
        <p:txBody>
          <a:bodyPr wrap="square">
            <a:spAutoFit/>
          </a:bodyPr>
          <a:lstStyle/>
          <a:p>
            <a:r>
              <a:rPr lang="en-US" dirty="0"/>
              <a:t>A note to students: </a:t>
            </a:r>
          </a:p>
          <a:p>
            <a:endParaRPr lang="en-US" dirty="0"/>
          </a:p>
          <a:p>
            <a:r>
              <a:rPr lang="en-US" dirty="0"/>
              <a:t>These materials are intended for use by students in Bi-Co German courses.  </a:t>
            </a:r>
            <a:r>
              <a:rPr lang="en-US" i="1" dirty="0"/>
              <a:t>Please do not circulate</a:t>
            </a:r>
            <a:r>
              <a:rPr lang="en-US" dirty="0"/>
              <a:t>. These resources are not comprehensive nor do they provide a full historical or political overview of anti-Black racism or systemic racism more broadly in Germany. These are headlines and link to articles that cover some of the larger manifestations of anti-Black racism and systemic in Germany and surrounding issues over the last year. These resources are a starting point for exploration into a complicated and urgent matter in another national context. They will be updated, and of course please feel welcome to suggest others as well. Links are included. </a:t>
            </a:r>
          </a:p>
          <a:p>
            <a:endParaRPr lang="en-US" dirty="0"/>
          </a:p>
          <a:p>
            <a:r>
              <a:rPr lang="en-US" dirty="0"/>
              <a:t>Some of the articles contain descriptions of, discrimination, accounts of everyday racism, and racial slurs (in recounting an individual’s experience or for discussion on the term’s use).  If you have questions, you and your peers are welcome and encouraged to reach out to your instructor for further discussion. </a:t>
            </a:r>
          </a:p>
        </p:txBody>
      </p:sp>
    </p:spTree>
    <p:extLst>
      <p:ext uri="{BB962C8B-B14F-4D97-AF65-F5344CB8AC3E}">
        <p14:creationId xmlns:p14="http://schemas.microsoft.com/office/powerpoint/2010/main" val="27775821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E14112-AB5C-0342-B569-3A838AC4462C}"/>
              </a:ext>
            </a:extLst>
          </p:cNvPr>
          <p:cNvSpPr/>
          <p:nvPr/>
        </p:nvSpPr>
        <p:spPr>
          <a:xfrm>
            <a:off x="2847279" y="480613"/>
            <a:ext cx="6096000" cy="923330"/>
          </a:xfrm>
          <a:prstGeom prst="rect">
            <a:avLst/>
          </a:prstGeom>
        </p:spPr>
        <p:txBody>
          <a:bodyPr>
            <a:spAutoFit/>
          </a:bodyPr>
          <a:lstStyle/>
          <a:p>
            <a:r>
              <a:rPr lang="en-US" dirty="0"/>
              <a:t>https://</a:t>
            </a:r>
            <a:r>
              <a:rPr lang="en-US" dirty="0" err="1"/>
              <a:t>www.spiegel.de</a:t>
            </a:r>
            <a:r>
              <a:rPr lang="en-US" dirty="0"/>
              <a:t>/</a:t>
            </a:r>
            <a:r>
              <a:rPr lang="en-US" dirty="0" err="1"/>
              <a:t>lebenundlernen</a:t>
            </a:r>
            <a:r>
              <a:rPr lang="en-US" dirty="0"/>
              <a:t>/</a:t>
            </a:r>
            <a:r>
              <a:rPr lang="en-US" dirty="0" err="1"/>
              <a:t>schule</a:t>
            </a:r>
            <a:r>
              <a:rPr lang="en-US" dirty="0"/>
              <a:t>/tuerkische-schueler-schlechtere-noten-fuer-gleiche-leistungen-a-1219776.html</a:t>
            </a:r>
          </a:p>
        </p:txBody>
      </p:sp>
      <p:pic>
        <p:nvPicPr>
          <p:cNvPr id="5" name="Picture 4">
            <a:extLst>
              <a:ext uri="{FF2B5EF4-FFF2-40B4-BE49-F238E27FC236}">
                <a16:creationId xmlns:a16="http://schemas.microsoft.com/office/drawing/2014/main" id="{2BD84240-F297-A44A-8A72-AB7A8BC547DF}"/>
              </a:ext>
            </a:extLst>
          </p:cNvPr>
          <p:cNvPicPr>
            <a:picLocks noChangeAspect="1"/>
          </p:cNvPicPr>
          <p:nvPr/>
        </p:nvPicPr>
        <p:blipFill>
          <a:blip r:embed="rId2"/>
          <a:stretch>
            <a:fillRect/>
          </a:stretch>
        </p:blipFill>
        <p:spPr>
          <a:xfrm>
            <a:off x="899687" y="1555905"/>
            <a:ext cx="8318500" cy="2921000"/>
          </a:xfrm>
          <a:prstGeom prst="rect">
            <a:avLst/>
          </a:prstGeom>
        </p:spPr>
      </p:pic>
      <p:sp>
        <p:nvSpPr>
          <p:cNvPr id="6" name="TextBox 5">
            <a:extLst>
              <a:ext uri="{FF2B5EF4-FFF2-40B4-BE49-F238E27FC236}">
                <a16:creationId xmlns:a16="http://schemas.microsoft.com/office/drawing/2014/main" id="{ED175A71-71BC-124E-8DF4-EBB8D7F69B57}"/>
              </a:ext>
            </a:extLst>
          </p:cNvPr>
          <p:cNvSpPr txBox="1"/>
          <p:nvPr/>
        </p:nvSpPr>
        <p:spPr>
          <a:xfrm>
            <a:off x="657922" y="4466865"/>
            <a:ext cx="8285357" cy="2031325"/>
          </a:xfrm>
          <a:prstGeom prst="rect">
            <a:avLst/>
          </a:prstGeom>
          <a:noFill/>
        </p:spPr>
        <p:txBody>
          <a:bodyPr wrap="square" rtlCol="0">
            <a:spAutoFit/>
          </a:bodyPr>
          <a:lstStyle/>
          <a:p>
            <a:r>
              <a:rPr lang="en-US" dirty="0"/>
              <a:t>Discriminatory Treatment of Students of Turkish Heritage</a:t>
            </a:r>
          </a:p>
          <a:p>
            <a:endParaRPr lang="en-US" dirty="0"/>
          </a:p>
          <a:p>
            <a:r>
              <a:rPr lang="en-US" dirty="0"/>
              <a:t>Max &amp; Murat and Grades </a:t>
            </a:r>
          </a:p>
          <a:p>
            <a:endParaRPr lang="en-US" dirty="0"/>
          </a:p>
          <a:p>
            <a:r>
              <a:rPr lang="en-US" dirty="0"/>
              <a:t>Students with Turkish background are discriminated in Dictations (a kind of oral quiz). A new study by education researchers in Mannheim shows: whoever is named Murat receives worse grades, even with the same error count </a:t>
            </a:r>
          </a:p>
        </p:txBody>
      </p:sp>
    </p:spTree>
    <p:extLst>
      <p:ext uri="{BB962C8B-B14F-4D97-AF65-F5344CB8AC3E}">
        <p14:creationId xmlns:p14="http://schemas.microsoft.com/office/powerpoint/2010/main" val="37280855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62AB0A-4ED0-7C4F-BAD8-860158F934BC}"/>
              </a:ext>
            </a:extLst>
          </p:cNvPr>
          <p:cNvPicPr>
            <a:picLocks noChangeAspect="1"/>
          </p:cNvPicPr>
          <p:nvPr/>
        </p:nvPicPr>
        <p:blipFill>
          <a:blip r:embed="rId2"/>
          <a:stretch>
            <a:fillRect/>
          </a:stretch>
        </p:blipFill>
        <p:spPr>
          <a:xfrm>
            <a:off x="740176" y="278050"/>
            <a:ext cx="6467230" cy="5902042"/>
          </a:xfrm>
          <a:prstGeom prst="rect">
            <a:avLst/>
          </a:prstGeom>
        </p:spPr>
      </p:pic>
      <p:sp>
        <p:nvSpPr>
          <p:cNvPr id="2" name="TextBox 1">
            <a:extLst>
              <a:ext uri="{FF2B5EF4-FFF2-40B4-BE49-F238E27FC236}">
                <a16:creationId xmlns:a16="http://schemas.microsoft.com/office/drawing/2014/main" id="{D40F7FBD-F07A-1945-BDAC-CF6072080157}"/>
              </a:ext>
            </a:extLst>
          </p:cNvPr>
          <p:cNvSpPr txBox="1"/>
          <p:nvPr/>
        </p:nvSpPr>
        <p:spPr>
          <a:xfrm>
            <a:off x="7627434" y="1092820"/>
            <a:ext cx="3858322" cy="1477328"/>
          </a:xfrm>
          <a:prstGeom prst="rect">
            <a:avLst/>
          </a:prstGeom>
          <a:noFill/>
        </p:spPr>
        <p:txBody>
          <a:bodyPr wrap="square" rtlCol="0">
            <a:spAutoFit/>
          </a:bodyPr>
          <a:lstStyle/>
          <a:p>
            <a:r>
              <a:rPr lang="en-US" dirty="0"/>
              <a:t>How discrimination is taught: </a:t>
            </a:r>
          </a:p>
          <a:p>
            <a:endParaRPr lang="en-US" dirty="0"/>
          </a:p>
          <a:p>
            <a:r>
              <a:rPr lang="en-US" dirty="0"/>
              <a:t>School books should help to educate mature and reflective citizens. But they frequently reproduce racist content. </a:t>
            </a:r>
          </a:p>
        </p:txBody>
      </p:sp>
    </p:spTree>
    <p:extLst>
      <p:ext uri="{BB962C8B-B14F-4D97-AF65-F5344CB8AC3E}">
        <p14:creationId xmlns:p14="http://schemas.microsoft.com/office/powerpoint/2010/main" val="15206662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174804F-0210-E140-8AAC-B4FC43C32F8A}"/>
              </a:ext>
            </a:extLst>
          </p:cNvPr>
          <p:cNvSpPr/>
          <p:nvPr/>
        </p:nvSpPr>
        <p:spPr>
          <a:xfrm>
            <a:off x="1174595" y="596811"/>
            <a:ext cx="6096000" cy="646331"/>
          </a:xfrm>
          <a:prstGeom prst="rect">
            <a:avLst/>
          </a:prstGeom>
        </p:spPr>
        <p:txBody>
          <a:bodyPr>
            <a:spAutoFit/>
          </a:bodyPr>
          <a:lstStyle/>
          <a:p>
            <a:r>
              <a:rPr lang="en-US" dirty="0"/>
              <a:t>https://albert-</a:t>
            </a:r>
            <a:r>
              <a:rPr lang="en-US" dirty="0" err="1"/>
              <a:t>offenbach.de</a:t>
            </a:r>
            <a:r>
              <a:rPr lang="en-US" dirty="0"/>
              <a:t>/2020/07/01/</a:t>
            </a:r>
            <a:r>
              <a:rPr lang="en-US" dirty="0" err="1"/>
              <a:t>schuelerartikel-zum-thema-nein-zu-rassismus</a:t>
            </a:r>
            <a:r>
              <a:rPr lang="en-US" dirty="0"/>
              <a:t>/</a:t>
            </a:r>
          </a:p>
        </p:txBody>
      </p:sp>
      <p:pic>
        <p:nvPicPr>
          <p:cNvPr id="5" name="Picture 4">
            <a:extLst>
              <a:ext uri="{FF2B5EF4-FFF2-40B4-BE49-F238E27FC236}">
                <a16:creationId xmlns:a16="http://schemas.microsoft.com/office/drawing/2014/main" id="{CBFD3EB1-C2EA-F449-8D53-F8DC5EE3C247}"/>
              </a:ext>
            </a:extLst>
          </p:cNvPr>
          <p:cNvPicPr>
            <a:picLocks noChangeAspect="1"/>
          </p:cNvPicPr>
          <p:nvPr/>
        </p:nvPicPr>
        <p:blipFill>
          <a:blip r:embed="rId2"/>
          <a:stretch>
            <a:fillRect/>
          </a:stretch>
        </p:blipFill>
        <p:spPr>
          <a:xfrm>
            <a:off x="780585" y="1457446"/>
            <a:ext cx="8576372" cy="3742417"/>
          </a:xfrm>
          <a:prstGeom prst="rect">
            <a:avLst/>
          </a:prstGeom>
        </p:spPr>
      </p:pic>
      <p:sp>
        <p:nvSpPr>
          <p:cNvPr id="6" name="TextBox 5">
            <a:extLst>
              <a:ext uri="{FF2B5EF4-FFF2-40B4-BE49-F238E27FC236}">
                <a16:creationId xmlns:a16="http://schemas.microsoft.com/office/drawing/2014/main" id="{B5B82C65-76B8-1E47-8361-FE8C8516E75B}"/>
              </a:ext>
            </a:extLst>
          </p:cNvPr>
          <p:cNvSpPr txBox="1"/>
          <p:nvPr/>
        </p:nvSpPr>
        <p:spPr>
          <a:xfrm>
            <a:off x="1174595" y="5199863"/>
            <a:ext cx="7701776" cy="707886"/>
          </a:xfrm>
          <a:prstGeom prst="rect">
            <a:avLst/>
          </a:prstGeom>
          <a:noFill/>
        </p:spPr>
        <p:txBody>
          <a:bodyPr wrap="square" rtlCol="0">
            <a:spAutoFit/>
          </a:bodyPr>
          <a:lstStyle/>
          <a:p>
            <a:r>
              <a:rPr lang="en-US" sz="2000" dirty="0"/>
              <a:t>In school and children’s books are wisdom and stories--- but often racist ideas too. What can parents and teachers do against that?  </a:t>
            </a:r>
          </a:p>
        </p:txBody>
      </p:sp>
    </p:spTree>
    <p:extLst>
      <p:ext uri="{BB962C8B-B14F-4D97-AF65-F5344CB8AC3E}">
        <p14:creationId xmlns:p14="http://schemas.microsoft.com/office/powerpoint/2010/main" val="11109888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AD56F0E-15E5-6B44-89C9-56528AE6FCB2}"/>
              </a:ext>
            </a:extLst>
          </p:cNvPr>
          <p:cNvSpPr/>
          <p:nvPr/>
        </p:nvSpPr>
        <p:spPr>
          <a:xfrm>
            <a:off x="405161" y="362635"/>
            <a:ext cx="6096000" cy="646331"/>
          </a:xfrm>
          <a:prstGeom prst="rect">
            <a:avLst/>
          </a:prstGeom>
        </p:spPr>
        <p:txBody>
          <a:bodyPr>
            <a:spAutoFit/>
          </a:bodyPr>
          <a:lstStyle/>
          <a:p>
            <a:r>
              <a:rPr lang="en-US" dirty="0"/>
              <a:t>https://</a:t>
            </a:r>
            <a:r>
              <a:rPr lang="en-US" dirty="0" err="1"/>
              <a:t>www.zdf.de</a:t>
            </a:r>
            <a:r>
              <a:rPr lang="en-US" dirty="0"/>
              <a:t>/</a:t>
            </a:r>
            <a:r>
              <a:rPr lang="en-US" dirty="0" err="1"/>
              <a:t>nachrichten</a:t>
            </a:r>
            <a:r>
              <a:rPr lang="en-US" dirty="0"/>
              <a:t>/video/panorama-rassismus-kinderbuecher-100.html</a:t>
            </a:r>
          </a:p>
        </p:txBody>
      </p:sp>
      <p:pic>
        <p:nvPicPr>
          <p:cNvPr id="5" name="Picture 4">
            <a:extLst>
              <a:ext uri="{FF2B5EF4-FFF2-40B4-BE49-F238E27FC236}">
                <a16:creationId xmlns:a16="http://schemas.microsoft.com/office/drawing/2014/main" id="{78CC312F-764B-E745-AAB1-7A89BD8EAF62}"/>
              </a:ext>
            </a:extLst>
          </p:cNvPr>
          <p:cNvPicPr>
            <a:picLocks noChangeAspect="1"/>
          </p:cNvPicPr>
          <p:nvPr/>
        </p:nvPicPr>
        <p:blipFill>
          <a:blip r:embed="rId2"/>
          <a:stretch>
            <a:fillRect/>
          </a:stretch>
        </p:blipFill>
        <p:spPr>
          <a:xfrm>
            <a:off x="405161" y="1110599"/>
            <a:ext cx="7900751" cy="5384766"/>
          </a:xfrm>
          <a:prstGeom prst="rect">
            <a:avLst/>
          </a:prstGeom>
        </p:spPr>
      </p:pic>
      <p:sp>
        <p:nvSpPr>
          <p:cNvPr id="6" name="TextBox 5">
            <a:extLst>
              <a:ext uri="{FF2B5EF4-FFF2-40B4-BE49-F238E27FC236}">
                <a16:creationId xmlns:a16="http://schemas.microsoft.com/office/drawing/2014/main" id="{E70E212B-1B8C-7742-8DD5-6384082F4E5A}"/>
              </a:ext>
            </a:extLst>
          </p:cNvPr>
          <p:cNvSpPr txBox="1"/>
          <p:nvPr/>
        </p:nvSpPr>
        <p:spPr>
          <a:xfrm>
            <a:off x="8619893" y="1110599"/>
            <a:ext cx="2698595" cy="3693319"/>
          </a:xfrm>
          <a:prstGeom prst="rect">
            <a:avLst/>
          </a:prstGeom>
          <a:noFill/>
        </p:spPr>
        <p:txBody>
          <a:bodyPr wrap="square" rtlCol="0">
            <a:spAutoFit/>
          </a:bodyPr>
          <a:lstStyle/>
          <a:p>
            <a:r>
              <a:rPr lang="en-US" dirty="0"/>
              <a:t>Discussion about the N-Word (German N-Word)</a:t>
            </a:r>
          </a:p>
          <a:p>
            <a:endParaRPr lang="en-US" dirty="0"/>
          </a:p>
          <a:p>
            <a:r>
              <a:rPr lang="en-US" dirty="0"/>
              <a:t>Change racist words in children’s books? </a:t>
            </a:r>
          </a:p>
          <a:p>
            <a:endParaRPr lang="en-US" dirty="0"/>
          </a:p>
          <a:p>
            <a:r>
              <a:rPr lang="en-US" dirty="0"/>
              <a:t>Jim Knopf (a well-known children’s book in Germany) turns 60: a worldwide success story: Has the N-Wort doomed something in children’s books?  </a:t>
            </a:r>
          </a:p>
        </p:txBody>
      </p:sp>
    </p:spTree>
    <p:extLst>
      <p:ext uri="{BB962C8B-B14F-4D97-AF65-F5344CB8AC3E}">
        <p14:creationId xmlns:p14="http://schemas.microsoft.com/office/powerpoint/2010/main" val="1949660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10F1B5-24E3-3E48-93B1-0AC9C9D536C0}"/>
              </a:ext>
            </a:extLst>
          </p:cNvPr>
          <p:cNvSpPr/>
          <p:nvPr/>
        </p:nvSpPr>
        <p:spPr>
          <a:xfrm>
            <a:off x="1453376" y="1232430"/>
            <a:ext cx="6096000" cy="646331"/>
          </a:xfrm>
          <a:prstGeom prst="rect">
            <a:avLst/>
          </a:prstGeom>
        </p:spPr>
        <p:txBody>
          <a:bodyPr>
            <a:spAutoFit/>
          </a:bodyPr>
          <a:lstStyle/>
          <a:p>
            <a:r>
              <a:rPr lang="en-US" dirty="0"/>
              <a:t>https://</a:t>
            </a:r>
            <a:r>
              <a:rPr lang="en-US" dirty="0" err="1"/>
              <a:t>www.npr.org</a:t>
            </a:r>
            <a:r>
              <a:rPr lang="en-US" dirty="0"/>
              <a:t>/2018/08/20/640141245/germans-with-migrant-backgrounds-take-to-twitter-to-share-stories</a:t>
            </a:r>
          </a:p>
        </p:txBody>
      </p:sp>
      <p:pic>
        <p:nvPicPr>
          <p:cNvPr id="5" name="Picture 4">
            <a:extLst>
              <a:ext uri="{FF2B5EF4-FFF2-40B4-BE49-F238E27FC236}">
                <a16:creationId xmlns:a16="http://schemas.microsoft.com/office/drawing/2014/main" id="{BC35EC69-FEE1-AB49-8FAC-81E38CB3CB05}"/>
              </a:ext>
            </a:extLst>
          </p:cNvPr>
          <p:cNvPicPr>
            <a:picLocks noChangeAspect="1"/>
          </p:cNvPicPr>
          <p:nvPr/>
        </p:nvPicPr>
        <p:blipFill>
          <a:blip r:embed="rId2"/>
          <a:stretch>
            <a:fillRect/>
          </a:stretch>
        </p:blipFill>
        <p:spPr>
          <a:xfrm>
            <a:off x="1179861" y="2320537"/>
            <a:ext cx="8204200" cy="1993900"/>
          </a:xfrm>
          <a:prstGeom prst="rect">
            <a:avLst/>
          </a:prstGeom>
        </p:spPr>
      </p:pic>
    </p:spTree>
    <p:extLst>
      <p:ext uri="{BB962C8B-B14F-4D97-AF65-F5344CB8AC3E}">
        <p14:creationId xmlns:p14="http://schemas.microsoft.com/office/powerpoint/2010/main" val="5785681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D39BC8-5A68-9F45-9FF6-FE9DEED0BA77}"/>
              </a:ext>
            </a:extLst>
          </p:cNvPr>
          <p:cNvPicPr>
            <a:picLocks noChangeAspect="1"/>
          </p:cNvPicPr>
          <p:nvPr/>
        </p:nvPicPr>
        <p:blipFill>
          <a:blip r:embed="rId2"/>
          <a:stretch>
            <a:fillRect/>
          </a:stretch>
        </p:blipFill>
        <p:spPr>
          <a:xfrm>
            <a:off x="1181100" y="247650"/>
            <a:ext cx="9829800" cy="6362700"/>
          </a:xfrm>
          <a:prstGeom prst="rect">
            <a:avLst/>
          </a:prstGeom>
        </p:spPr>
      </p:pic>
    </p:spTree>
    <p:extLst>
      <p:ext uri="{BB962C8B-B14F-4D97-AF65-F5344CB8AC3E}">
        <p14:creationId xmlns:p14="http://schemas.microsoft.com/office/powerpoint/2010/main" val="273634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884F79-6D72-434C-844D-D9DCD6E8FB9A}"/>
              </a:ext>
            </a:extLst>
          </p:cNvPr>
          <p:cNvPicPr>
            <a:picLocks noChangeAspect="1"/>
          </p:cNvPicPr>
          <p:nvPr/>
        </p:nvPicPr>
        <p:blipFill>
          <a:blip r:embed="rId2"/>
          <a:stretch>
            <a:fillRect/>
          </a:stretch>
        </p:blipFill>
        <p:spPr>
          <a:xfrm>
            <a:off x="2196287" y="691840"/>
            <a:ext cx="7302500" cy="5181600"/>
          </a:xfrm>
          <a:prstGeom prst="rect">
            <a:avLst/>
          </a:prstGeom>
        </p:spPr>
      </p:pic>
      <p:sp>
        <p:nvSpPr>
          <p:cNvPr id="5" name="TextBox 4">
            <a:extLst>
              <a:ext uri="{FF2B5EF4-FFF2-40B4-BE49-F238E27FC236}">
                <a16:creationId xmlns:a16="http://schemas.microsoft.com/office/drawing/2014/main" id="{773F906B-3767-D048-889E-8754A9B5715A}"/>
              </a:ext>
            </a:extLst>
          </p:cNvPr>
          <p:cNvSpPr txBox="1"/>
          <p:nvPr/>
        </p:nvSpPr>
        <p:spPr>
          <a:xfrm>
            <a:off x="3847170" y="1081669"/>
            <a:ext cx="2698595" cy="369332"/>
          </a:xfrm>
          <a:prstGeom prst="rect">
            <a:avLst/>
          </a:prstGeom>
          <a:noFill/>
        </p:spPr>
        <p:txBody>
          <a:bodyPr wrap="square" rtlCol="0">
            <a:spAutoFit/>
          </a:bodyPr>
          <a:lstStyle/>
          <a:p>
            <a:r>
              <a:rPr lang="en-US" dirty="0"/>
              <a:t>trades</a:t>
            </a:r>
          </a:p>
        </p:txBody>
      </p:sp>
      <p:sp>
        <p:nvSpPr>
          <p:cNvPr id="6" name="TextBox 5">
            <a:extLst>
              <a:ext uri="{FF2B5EF4-FFF2-40B4-BE49-F238E27FC236}">
                <a16:creationId xmlns:a16="http://schemas.microsoft.com/office/drawing/2014/main" id="{31E03DC1-F917-9F41-9450-6943F1494599}"/>
              </a:ext>
            </a:extLst>
          </p:cNvPr>
          <p:cNvSpPr txBox="1"/>
          <p:nvPr/>
        </p:nvSpPr>
        <p:spPr>
          <a:xfrm>
            <a:off x="6735337" y="256478"/>
            <a:ext cx="2196790" cy="369332"/>
          </a:xfrm>
          <a:prstGeom prst="rect">
            <a:avLst/>
          </a:prstGeom>
          <a:noFill/>
        </p:spPr>
        <p:txBody>
          <a:bodyPr wrap="square" rtlCol="0">
            <a:spAutoFit/>
          </a:bodyPr>
          <a:lstStyle/>
          <a:p>
            <a:r>
              <a:rPr lang="en-US" dirty="0"/>
              <a:t>”white collar”</a:t>
            </a:r>
          </a:p>
        </p:txBody>
      </p:sp>
    </p:spTree>
    <p:extLst>
      <p:ext uri="{BB962C8B-B14F-4D97-AF65-F5344CB8AC3E}">
        <p14:creationId xmlns:p14="http://schemas.microsoft.com/office/powerpoint/2010/main" val="3340150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1E15C54-59F8-D640-B93F-1B10BF7F5005}"/>
              </a:ext>
            </a:extLst>
          </p:cNvPr>
          <p:cNvSpPr/>
          <p:nvPr/>
        </p:nvSpPr>
        <p:spPr>
          <a:xfrm>
            <a:off x="3094455" y="416913"/>
            <a:ext cx="5375061" cy="954107"/>
          </a:xfrm>
          <a:prstGeom prst="rect">
            <a:avLst/>
          </a:prstGeom>
        </p:spPr>
        <p:txBody>
          <a:bodyPr wrap="none">
            <a:spAutoFit/>
          </a:bodyPr>
          <a:lstStyle/>
          <a:p>
            <a:r>
              <a:rPr lang="en-US" sz="2800" b="1" dirty="0"/>
              <a:t>Das </a:t>
            </a:r>
            <a:r>
              <a:rPr lang="en-US" sz="2800" b="1" dirty="0" err="1"/>
              <a:t>Bildungssystem</a:t>
            </a:r>
            <a:r>
              <a:rPr lang="en-US" sz="2800" b="1" dirty="0"/>
              <a:t> </a:t>
            </a:r>
            <a:r>
              <a:rPr lang="en-US" sz="2800" dirty="0"/>
              <a:t>in Deutschland</a:t>
            </a:r>
          </a:p>
          <a:p>
            <a:r>
              <a:rPr lang="en-US" sz="2800" dirty="0"/>
              <a:t>The education system in Germany </a:t>
            </a:r>
          </a:p>
        </p:txBody>
      </p:sp>
      <p:pic>
        <p:nvPicPr>
          <p:cNvPr id="6" name="Picture 5">
            <a:extLst>
              <a:ext uri="{FF2B5EF4-FFF2-40B4-BE49-F238E27FC236}">
                <a16:creationId xmlns:a16="http://schemas.microsoft.com/office/drawing/2014/main" id="{B732F652-DB37-7242-8416-16E26528B380}"/>
              </a:ext>
            </a:extLst>
          </p:cNvPr>
          <p:cNvPicPr>
            <a:picLocks noChangeAspect="1"/>
          </p:cNvPicPr>
          <p:nvPr/>
        </p:nvPicPr>
        <p:blipFill>
          <a:blip r:embed="rId2"/>
          <a:stretch>
            <a:fillRect/>
          </a:stretch>
        </p:blipFill>
        <p:spPr>
          <a:xfrm>
            <a:off x="471905" y="1336465"/>
            <a:ext cx="5245100" cy="2571750"/>
          </a:xfrm>
          <a:prstGeom prst="rect">
            <a:avLst/>
          </a:prstGeom>
        </p:spPr>
      </p:pic>
      <p:pic>
        <p:nvPicPr>
          <p:cNvPr id="7" name="Picture 6">
            <a:extLst>
              <a:ext uri="{FF2B5EF4-FFF2-40B4-BE49-F238E27FC236}">
                <a16:creationId xmlns:a16="http://schemas.microsoft.com/office/drawing/2014/main" id="{FE7848C5-7236-1444-A917-76A51E830D6A}"/>
              </a:ext>
            </a:extLst>
          </p:cNvPr>
          <p:cNvPicPr>
            <a:picLocks noChangeAspect="1"/>
          </p:cNvPicPr>
          <p:nvPr/>
        </p:nvPicPr>
        <p:blipFill>
          <a:blip r:embed="rId3"/>
          <a:stretch>
            <a:fillRect/>
          </a:stretch>
        </p:blipFill>
        <p:spPr>
          <a:xfrm>
            <a:off x="6095999" y="1322489"/>
            <a:ext cx="5120439" cy="2599701"/>
          </a:xfrm>
          <a:prstGeom prst="rect">
            <a:avLst/>
          </a:prstGeom>
        </p:spPr>
      </p:pic>
      <p:sp>
        <p:nvSpPr>
          <p:cNvPr id="8" name="TextBox 7">
            <a:extLst>
              <a:ext uri="{FF2B5EF4-FFF2-40B4-BE49-F238E27FC236}">
                <a16:creationId xmlns:a16="http://schemas.microsoft.com/office/drawing/2014/main" id="{F45F4CB8-BCF9-B149-85A4-F857AA30E270}"/>
              </a:ext>
            </a:extLst>
          </p:cNvPr>
          <p:cNvSpPr txBox="1"/>
          <p:nvPr/>
        </p:nvSpPr>
        <p:spPr>
          <a:xfrm>
            <a:off x="2124166" y="4210955"/>
            <a:ext cx="7943665" cy="2677656"/>
          </a:xfrm>
          <a:prstGeom prst="rect">
            <a:avLst/>
          </a:prstGeom>
          <a:noFill/>
        </p:spPr>
        <p:txBody>
          <a:bodyPr wrap="square" rtlCol="0">
            <a:spAutoFit/>
          </a:bodyPr>
          <a:lstStyle/>
          <a:p>
            <a:r>
              <a:rPr lang="en-US" sz="2400" b="1" dirty="0">
                <a:highlight>
                  <a:srgbClr val="FFFF00"/>
                </a:highlight>
              </a:rPr>
              <a:t>Die </a:t>
            </a:r>
            <a:r>
              <a:rPr lang="en-US" sz="2400" b="1" dirty="0" err="1">
                <a:highlight>
                  <a:srgbClr val="FFFF00"/>
                </a:highlight>
              </a:rPr>
              <a:t>Bildungsempfehlung</a:t>
            </a:r>
            <a:r>
              <a:rPr lang="en-US" sz="2400" b="1" dirty="0">
                <a:highlight>
                  <a:srgbClr val="FFFF00"/>
                </a:highlight>
              </a:rPr>
              <a:t> von </a:t>
            </a:r>
            <a:r>
              <a:rPr lang="en-US" sz="2400" b="1" dirty="0" err="1">
                <a:highlight>
                  <a:srgbClr val="FFFF00"/>
                </a:highlight>
              </a:rPr>
              <a:t>Lehrkräften</a:t>
            </a:r>
            <a:r>
              <a:rPr lang="en-US" sz="2400" b="1" dirty="0">
                <a:highlight>
                  <a:srgbClr val="FFFF00"/>
                </a:highlight>
              </a:rPr>
              <a:t> (</a:t>
            </a:r>
            <a:r>
              <a:rPr lang="en-US" sz="2400" b="1" dirty="0" err="1">
                <a:highlight>
                  <a:srgbClr val="FFFF00"/>
                </a:highlight>
              </a:rPr>
              <a:t>nach</a:t>
            </a:r>
            <a:r>
              <a:rPr lang="en-US" sz="2400" b="1" dirty="0">
                <a:highlight>
                  <a:srgbClr val="FFFF00"/>
                </a:highlight>
              </a:rPr>
              <a:t> der 4. </a:t>
            </a:r>
            <a:r>
              <a:rPr lang="en-US" sz="2400" b="1" dirty="0" err="1">
                <a:highlight>
                  <a:srgbClr val="FFFF00"/>
                </a:highlight>
              </a:rPr>
              <a:t>Klasse</a:t>
            </a:r>
            <a:r>
              <a:rPr lang="en-US" sz="2400" b="1" dirty="0">
                <a:highlight>
                  <a:srgbClr val="FFFF00"/>
                </a:highlight>
              </a:rPr>
              <a:t>)</a:t>
            </a:r>
          </a:p>
          <a:p>
            <a:r>
              <a:rPr lang="en-US" sz="2400" b="1" dirty="0">
                <a:highlight>
                  <a:srgbClr val="FFFF00"/>
                </a:highlight>
              </a:rPr>
              <a:t>Recommendation for education by teachers after 4</a:t>
            </a:r>
            <a:r>
              <a:rPr lang="en-US" sz="2400" b="1" baseline="30000" dirty="0">
                <a:highlight>
                  <a:srgbClr val="FFFF00"/>
                </a:highlight>
              </a:rPr>
              <a:t>th</a:t>
            </a:r>
            <a:r>
              <a:rPr lang="en-US" sz="2400" b="1" dirty="0">
                <a:highlight>
                  <a:srgbClr val="FFFF00"/>
                </a:highlight>
              </a:rPr>
              <a:t> grade </a:t>
            </a:r>
          </a:p>
          <a:p>
            <a:endParaRPr lang="en-US" sz="2400" b="1" dirty="0"/>
          </a:p>
          <a:p>
            <a:r>
              <a:rPr lang="en-US" sz="2400" b="1" dirty="0"/>
              <a:t>Secondary school --&gt; </a:t>
            </a:r>
            <a:r>
              <a:rPr lang="en-US" sz="2400" b="1" dirty="0" err="1"/>
              <a:t>Ausbildung</a:t>
            </a:r>
            <a:r>
              <a:rPr lang="en-US" sz="2400" b="1" dirty="0"/>
              <a:t> (trade/job training) </a:t>
            </a:r>
          </a:p>
          <a:p>
            <a:r>
              <a:rPr lang="en-US" sz="2400" b="1" dirty="0"/>
              <a:t>Gymnasium (academic high school) </a:t>
            </a:r>
            <a:r>
              <a:rPr lang="en-US" sz="2400" b="1" dirty="0">
                <a:sym typeface="Wingdings" pitchFamily="2" charset="2"/>
              </a:rPr>
              <a:t> preparation for </a:t>
            </a:r>
            <a:r>
              <a:rPr lang="en-US" sz="2400" b="1" dirty="0" err="1">
                <a:sym typeface="Wingdings" pitchFamily="2" charset="2"/>
              </a:rPr>
              <a:t>Studium</a:t>
            </a:r>
            <a:r>
              <a:rPr lang="en-US" sz="2400" b="1" dirty="0">
                <a:sym typeface="Wingdings" pitchFamily="2" charset="2"/>
              </a:rPr>
              <a:t> (study at university) </a:t>
            </a:r>
            <a:endParaRPr lang="en-US" sz="2400" b="1" dirty="0"/>
          </a:p>
          <a:p>
            <a:r>
              <a:rPr lang="en-US" sz="2400" b="1" dirty="0"/>
              <a:t>   </a:t>
            </a:r>
          </a:p>
        </p:txBody>
      </p:sp>
    </p:spTree>
    <p:extLst>
      <p:ext uri="{BB962C8B-B14F-4D97-AF65-F5344CB8AC3E}">
        <p14:creationId xmlns:p14="http://schemas.microsoft.com/office/powerpoint/2010/main" val="217637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812D5B9-85EB-574A-8DB2-0F93FBF2C86B}"/>
              </a:ext>
            </a:extLst>
          </p:cNvPr>
          <p:cNvPicPr>
            <a:picLocks noChangeAspect="1"/>
          </p:cNvPicPr>
          <p:nvPr/>
        </p:nvPicPr>
        <p:blipFill>
          <a:blip r:embed="rId2"/>
          <a:stretch>
            <a:fillRect/>
          </a:stretch>
        </p:blipFill>
        <p:spPr>
          <a:xfrm>
            <a:off x="709914" y="306805"/>
            <a:ext cx="3857798" cy="6244389"/>
          </a:xfrm>
          <a:prstGeom prst="rect">
            <a:avLst/>
          </a:prstGeom>
        </p:spPr>
      </p:pic>
      <p:sp>
        <p:nvSpPr>
          <p:cNvPr id="5" name="TextBox 4">
            <a:extLst>
              <a:ext uri="{FF2B5EF4-FFF2-40B4-BE49-F238E27FC236}">
                <a16:creationId xmlns:a16="http://schemas.microsoft.com/office/drawing/2014/main" id="{AC234FC2-1215-8246-AB51-241573A62C89}"/>
              </a:ext>
            </a:extLst>
          </p:cNvPr>
          <p:cNvSpPr txBox="1"/>
          <p:nvPr/>
        </p:nvSpPr>
        <p:spPr>
          <a:xfrm>
            <a:off x="5157788" y="457200"/>
            <a:ext cx="6100762" cy="4247317"/>
          </a:xfrm>
          <a:prstGeom prst="rect">
            <a:avLst/>
          </a:prstGeom>
          <a:noFill/>
        </p:spPr>
        <p:txBody>
          <a:bodyPr wrap="square" rtlCol="0">
            <a:spAutoFit/>
          </a:bodyPr>
          <a:lstStyle/>
          <a:p>
            <a:r>
              <a:rPr lang="en-US" dirty="0"/>
              <a:t>The door to Gymnasium is open to all students who receive a recommendation (Bildungsempfehlung) for it. Those who receive a recommendation have an average grade of 2,0 or higher in the subjects Math, German, and General Studies on their half year transcripts or at the end of fourth grade. In addition, the child may not have a grade lower than a 3,0 in any of these subjects. And: the student’s general work and study habits should be mentioned in the recommendation, in order to show that the child can live up to the challenges of Gymnasium. If study at a Gymnasium is however preferred (against the recommendation) the student has the chance to participate in a 60-minute qualifying test that must be passed with at least a grade of 2. This happens at the request of parents. Legal proceedings can be brought against this binding recommendation, and overrule it </a:t>
            </a:r>
          </a:p>
        </p:txBody>
      </p:sp>
      <p:pic>
        <p:nvPicPr>
          <p:cNvPr id="6" name="Picture 5">
            <a:extLst>
              <a:ext uri="{FF2B5EF4-FFF2-40B4-BE49-F238E27FC236}">
                <a16:creationId xmlns:a16="http://schemas.microsoft.com/office/drawing/2014/main" id="{2222E1B2-93B7-644E-8D00-19DB57FCC4A3}"/>
              </a:ext>
            </a:extLst>
          </p:cNvPr>
          <p:cNvPicPr>
            <a:picLocks noChangeAspect="1"/>
          </p:cNvPicPr>
          <p:nvPr/>
        </p:nvPicPr>
        <p:blipFill>
          <a:blip r:embed="rId3"/>
          <a:stretch>
            <a:fillRect/>
          </a:stretch>
        </p:blipFill>
        <p:spPr>
          <a:xfrm>
            <a:off x="4957535" y="4859981"/>
            <a:ext cx="4800251" cy="1866764"/>
          </a:xfrm>
          <a:prstGeom prst="rect">
            <a:avLst/>
          </a:prstGeom>
        </p:spPr>
      </p:pic>
      <p:sp>
        <p:nvSpPr>
          <p:cNvPr id="7" name="TextBox 6">
            <a:extLst>
              <a:ext uri="{FF2B5EF4-FFF2-40B4-BE49-F238E27FC236}">
                <a16:creationId xmlns:a16="http://schemas.microsoft.com/office/drawing/2014/main" id="{5D08ECE3-FE9B-E349-A6AA-A5687AB6D48E}"/>
              </a:ext>
            </a:extLst>
          </p:cNvPr>
          <p:cNvSpPr txBox="1"/>
          <p:nvPr/>
        </p:nvSpPr>
        <p:spPr>
          <a:xfrm>
            <a:off x="9757787" y="4859981"/>
            <a:ext cx="2434214" cy="1661993"/>
          </a:xfrm>
          <a:prstGeom prst="rect">
            <a:avLst/>
          </a:prstGeom>
          <a:noFill/>
        </p:spPr>
        <p:txBody>
          <a:bodyPr wrap="square" rtlCol="0">
            <a:spAutoFit/>
          </a:bodyPr>
          <a:lstStyle/>
          <a:p>
            <a:r>
              <a:rPr lang="en-US" sz="1400" dirty="0"/>
              <a:t>Sehr gut = Very good </a:t>
            </a:r>
          </a:p>
          <a:p>
            <a:r>
              <a:rPr lang="en-US" sz="1400" dirty="0"/>
              <a:t>Gut = good </a:t>
            </a:r>
          </a:p>
          <a:p>
            <a:r>
              <a:rPr lang="en-US" sz="1400" dirty="0" err="1"/>
              <a:t>Befriedigend</a:t>
            </a:r>
            <a:r>
              <a:rPr lang="en-US" sz="1400" dirty="0"/>
              <a:t> = satisfactory</a:t>
            </a:r>
          </a:p>
          <a:p>
            <a:r>
              <a:rPr lang="en-US" sz="1400" dirty="0" err="1"/>
              <a:t>Ausreichend</a:t>
            </a:r>
            <a:r>
              <a:rPr lang="en-US" sz="1400" dirty="0"/>
              <a:t> =adequate</a:t>
            </a:r>
          </a:p>
          <a:p>
            <a:r>
              <a:rPr lang="en-US" sz="1400" dirty="0" err="1"/>
              <a:t>Mangelhaft</a:t>
            </a:r>
            <a:r>
              <a:rPr lang="en-US" sz="1400" dirty="0"/>
              <a:t> = lacking </a:t>
            </a:r>
          </a:p>
          <a:p>
            <a:r>
              <a:rPr lang="en-US" sz="1400" dirty="0"/>
              <a:t>Fail/insufficient</a:t>
            </a:r>
          </a:p>
          <a:p>
            <a:endParaRPr lang="en-US" dirty="0"/>
          </a:p>
        </p:txBody>
      </p:sp>
    </p:spTree>
    <p:extLst>
      <p:ext uri="{BB962C8B-B14F-4D97-AF65-F5344CB8AC3E}">
        <p14:creationId xmlns:p14="http://schemas.microsoft.com/office/powerpoint/2010/main" val="24936243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E44A2C-F3E3-0244-A9AC-56300A01D14C}"/>
              </a:ext>
            </a:extLst>
          </p:cNvPr>
          <p:cNvPicPr>
            <a:picLocks noChangeAspect="1"/>
          </p:cNvPicPr>
          <p:nvPr/>
        </p:nvPicPr>
        <p:blipFill>
          <a:blip r:embed="rId2"/>
          <a:stretch>
            <a:fillRect/>
          </a:stretch>
        </p:blipFill>
        <p:spPr>
          <a:xfrm>
            <a:off x="709914" y="306805"/>
            <a:ext cx="3857798" cy="6244389"/>
          </a:xfrm>
          <a:prstGeom prst="rect">
            <a:avLst/>
          </a:prstGeom>
        </p:spPr>
      </p:pic>
      <p:pic>
        <p:nvPicPr>
          <p:cNvPr id="5" name="Picture 4">
            <a:extLst>
              <a:ext uri="{FF2B5EF4-FFF2-40B4-BE49-F238E27FC236}">
                <a16:creationId xmlns:a16="http://schemas.microsoft.com/office/drawing/2014/main" id="{539EAD08-CB39-E249-B029-B477E661EB41}"/>
              </a:ext>
            </a:extLst>
          </p:cNvPr>
          <p:cNvPicPr>
            <a:picLocks noChangeAspect="1"/>
          </p:cNvPicPr>
          <p:nvPr/>
        </p:nvPicPr>
        <p:blipFill>
          <a:blip r:embed="rId3"/>
          <a:stretch>
            <a:fillRect/>
          </a:stretch>
        </p:blipFill>
        <p:spPr>
          <a:xfrm>
            <a:off x="5538277" y="512956"/>
            <a:ext cx="5598121" cy="2177047"/>
          </a:xfrm>
          <a:prstGeom prst="rect">
            <a:avLst/>
          </a:prstGeom>
        </p:spPr>
      </p:pic>
      <p:sp>
        <p:nvSpPr>
          <p:cNvPr id="7" name="TextBox 6">
            <a:extLst>
              <a:ext uri="{FF2B5EF4-FFF2-40B4-BE49-F238E27FC236}">
                <a16:creationId xmlns:a16="http://schemas.microsoft.com/office/drawing/2014/main" id="{4C60BB38-8360-0849-A961-AB0B634092DC}"/>
              </a:ext>
            </a:extLst>
          </p:cNvPr>
          <p:cNvSpPr txBox="1"/>
          <p:nvPr/>
        </p:nvSpPr>
        <p:spPr>
          <a:xfrm>
            <a:off x="4999783" y="4363655"/>
            <a:ext cx="6273478" cy="2585323"/>
          </a:xfrm>
          <a:prstGeom prst="rect">
            <a:avLst/>
          </a:prstGeom>
          <a:noFill/>
        </p:spPr>
        <p:txBody>
          <a:bodyPr wrap="square" rtlCol="0">
            <a:spAutoFit/>
          </a:bodyPr>
          <a:lstStyle/>
          <a:p>
            <a:r>
              <a:rPr lang="de-DE" dirty="0"/>
              <a:t>erhalten = bekommen</a:t>
            </a:r>
          </a:p>
          <a:p>
            <a:r>
              <a:rPr lang="de-DE" dirty="0"/>
              <a:t>das Zeugnis = Liste von Noten pro Semester</a:t>
            </a:r>
          </a:p>
          <a:p>
            <a:r>
              <a:rPr lang="de-DE" dirty="0"/>
              <a:t>einbeziehen = beschreiben und bewerten</a:t>
            </a:r>
          </a:p>
          <a:p>
            <a:r>
              <a:rPr lang="de-DE" dirty="0"/>
              <a:t>Lernverhalten = wie man lernt, die Gewohnheiten und Umgang</a:t>
            </a:r>
          </a:p>
          <a:p>
            <a:r>
              <a:rPr lang="de-DE" dirty="0"/>
              <a:t>die Anforderung: die Schwierigkeiten</a:t>
            </a:r>
          </a:p>
          <a:p>
            <a:r>
              <a:rPr lang="de-DE" dirty="0"/>
              <a:t>auf Antrag = eine Bitte machen </a:t>
            </a:r>
          </a:p>
          <a:p>
            <a:r>
              <a:rPr lang="de-DE" dirty="0"/>
              <a:t>die Möglichkeit = die Chance </a:t>
            </a:r>
          </a:p>
          <a:p>
            <a:r>
              <a:rPr lang="de-DE" dirty="0"/>
              <a:t>bevorzugen = präferieren  </a:t>
            </a:r>
          </a:p>
          <a:p>
            <a:endParaRPr lang="en-US" dirty="0"/>
          </a:p>
        </p:txBody>
      </p:sp>
    </p:spTree>
    <p:extLst>
      <p:ext uri="{BB962C8B-B14F-4D97-AF65-F5344CB8AC3E}">
        <p14:creationId xmlns:p14="http://schemas.microsoft.com/office/powerpoint/2010/main" val="22158649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78E965-6DE5-7C49-91DE-B66433905425}"/>
              </a:ext>
            </a:extLst>
          </p:cNvPr>
          <p:cNvPicPr>
            <a:picLocks noChangeAspect="1"/>
          </p:cNvPicPr>
          <p:nvPr/>
        </p:nvPicPr>
        <p:blipFill>
          <a:blip r:embed="rId2"/>
          <a:stretch>
            <a:fillRect/>
          </a:stretch>
        </p:blipFill>
        <p:spPr>
          <a:xfrm>
            <a:off x="707882" y="499758"/>
            <a:ext cx="9995649" cy="2757866"/>
          </a:xfrm>
          <a:prstGeom prst="rect">
            <a:avLst/>
          </a:prstGeom>
        </p:spPr>
      </p:pic>
      <p:sp>
        <p:nvSpPr>
          <p:cNvPr id="2" name="TextBox 1">
            <a:extLst>
              <a:ext uri="{FF2B5EF4-FFF2-40B4-BE49-F238E27FC236}">
                <a16:creationId xmlns:a16="http://schemas.microsoft.com/office/drawing/2014/main" id="{03A0E85C-2647-D846-9347-9165272F96C9}"/>
              </a:ext>
            </a:extLst>
          </p:cNvPr>
          <p:cNvSpPr txBox="1"/>
          <p:nvPr/>
        </p:nvSpPr>
        <p:spPr>
          <a:xfrm>
            <a:off x="1081668" y="3691054"/>
            <a:ext cx="9621863" cy="1754326"/>
          </a:xfrm>
          <a:prstGeom prst="rect">
            <a:avLst/>
          </a:prstGeom>
          <a:noFill/>
        </p:spPr>
        <p:txBody>
          <a:bodyPr wrap="square" rtlCol="0">
            <a:spAutoFit/>
          </a:bodyPr>
          <a:lstStyle/>
          <a:p>
            <a:r>
              <a:rPr lang="en-US" dirty="0"/>
              <a:t>Admission to Gymnasium: In better areas the rate is higher </a:t>
            </a:r>
          </a:p>
          <a:p>
            <a:endParaRPr lang="en-US" dirty="0"/>
          </a:p>
          <a:p>
            <a:endParaRPr lang="en-US" dirty="0"/>
          </a:p>
          <a:p>
            <a:r>
              <a:rPr lang="en-US" dirty="0"/>
              <a:t>Secondary school or Gymnasium:  This learning path is set after fourth grade. That happens by the means of an education recommendation, which is issued to students by their teachers. Interestingly: the direction they go in is dependent on where they live.</a:t>
            </a:r>
          </a:p>
        </p:txBody>
      </p:sp>
    </p:spTree>
    <p:extLst>
      <p:ext uri="{BB962C8B-B14F-4D97-AF65-F5344CB8AC3E}">
        <p14:creationId xmlns:p14="http://schemas.microsoft.com/office/powerpoint/2010/main" val="1678931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015F0C-1607-9943-B8CD-1067CFF276C3}"/>
              </a:ext>
            </a:extLst>
          </p:cNvPr>
          <p:cNvPicPr>
            <a:picLocks noChangeAspect="1"/>
          </p:cNvPicPr>
          <p:nvPr/>
        </p:nvPicPr>
        <p:blipFill>
          <a:blip r:embed="rId2"/>
          <a:stretch>
            <a:fillRect/>
          </a:stretch>
        </p:blipFill>
        <p:spPr>
          <a:xfrm>
            <a:off x="184150" y="253196"/>
            <a:ext cx="11823700" cy="3886200"/>
          </a:xfrm>
          <a:prstGeom prst="rect">
            <a:avLst/>
          </a:prstGeom>
        </p:spPr>
      </p:pic>
      <p:sp>
        <p:nvSpPr>
          <p:cNvPr id="2" name="TextBox 1">
            <a:extLst>
              <a:ext uri="{FF2B5EF4-FFF2-40B4-BE49-F238E27FC236}">
                <a16:creationId xmlns:a16="http://schemas.microsoft.com/office/drawing/2014/main" id="{C541F30F-10E4-C24F-8FB8-2D91802B4E2C}"/>
              </a:ext>
            </a:extLst>
          </p:cNvPr>
          <p:cNvSpPr txBox="1"/>
          <p:nvPr/>
        </p:nvSpPr>
        <p:spPr>
          <a:xfrm>
            <a:off x="591015" y="4382429"/>
            <a:ext cx="10716322" cy="1754326"/>
          </a:xfrm>
          <a:prstGeom prst="rect">
            <a:avLst/>
          </a:prstGeom>
          <a:noFill/>
        </p:spPr>
        <p:txBody>
          <a:bodyPr wrap="square" rtlCol="0">
            <a:spAutoFit/>
          </a:bodyPr>
          <a:lstStyle/>
          <a:p>
            <a:r>
              <a:rPr lang="en-US" dirty="0" err="1"/>
              <a:t>Discirmination</a:t>
            </a:r>
            <a:endParaRPr lang="en-US" dirty="0"/>
          </a:p>
          <a:p>
            <a:endParaRPr lang="en-US" dirty="0"/>
          </a:p>
          <a:p>
            <a:r>
              <a:rPr lang="en-US" dirty="0"/>
              <a:t>The Racism Problem in Schools </a:t>
            </a:r>
          </a:p>
          <a:p>
            <a:endParaRPr lang="en-US" dirty="0"/>
          </a:p>
          <a:p>
            <a:r>
              <a:rPr lang="en-US" dirty="0"/>
              <a:t>In out of date school books are racist stereotypes, many pedagogues think children with a migration background are less capable: also in schools it comes again to discrimination </a:t>
            </a:r>
          </a:p>
        </p:txBody>
      </p:sp>
    </p:spTree>
    <p:extLst>
      <p:ext uri="{BB962C8B-B14F-4D97-AF65-F5344CB8AC3E}">
        <p14:creationId xmlns:p14="http://schemas.microsoft.com/office/powerpoint/2010/main" val="4116458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9AA33A-2955-6C4B-9DD1-DEDEC3A871D6}"/>
              </a:ext>
            </a:extLst>
          </p:cNvPr>
          <p:cNvPicPr>
            <a:picLocks noChangeAspect="1"/>
          </p:cNvPicPr>
          <p:nvPr/>
        </p:nvPicPr>
        <p:blipFill>
          <a:blip r:embed="rId2"/>
          <a:stretch>
            <a:fillRect/>
          </a:stretch>
        </p:blipFill>
        <p:spPr>
          <a:xfrm>
            <a:off x="456572" y="479502"/>
            <a:ext cx="6345049" cy="4674220"/>
          </a:xfrm>
          <a:prstGeom prst="rect">
            <a:avLst/>
          </a:prstGeom>
        </p:spPr>
      </p:pic>
      <p:sp>
        <p:nvSpPr>
          <p:cNvPr id="5" name="TextBox 4">
            <a:extLst>
              <a:ext uri="{FF2B5EF4-FFF2-40B4-BE49-F238E27FC236}">
                <a16:creationId xmlns:a16="http://schemas.microsoft.com/office/drawing/2014/main" id="{F81144DF-B1D3-C148-A331-A4FC20A45ED7}"/>
              </a:ext>
            </a:extLst>
          </p:cNvPr>
          <p:cNvSpPr txBox="1"/>
          <p:nvPr/>
        </p:nvSpPr>
        <p:spPr>
          <a:xfrm>
            <a:off x="7214838" y="256478"/>
            <a:ext cx="4672361" cy="6186309"/>
          </a:xfrm>
          <a:prstGeom prst="rect">
            <a:avLst/>
          </a:prstGeom>
          <a:noFill/>
        </p:spPr>
        <p:txBody>
          <a:bodyPr wrap="square" rtlCol="0">
            <a:spAutoFit/>
          </a:bodyPr>
          <a:lstStyle/>
          <a:p>
            <a:r>
              <a:rPr lang="en-US" dirty="0"/>
              <a:t>The fact is, that in schools with a high percentage of migrants, where German must be first taught, and where lower income </a:t>
            </a:r>
            <a:r>
              <a:rPr lang="en-US" dirty="0" err="1"/>
              <a:t>amilies</a:t>
            </a:r>
            <a:r>
              <a:rPr lang="en-US" dirty="0"/>
              <a:t> can afford an apartment, fewer children manage the path to Gymnasium. On the contrary, in areas where rents are very high, the picture is just the opposite: For example, in the </a:t>
            </a:r>
            <a:r>
              <a:rPr lang="en-US" dirty="0" err="1"/>
              <a:t>Waldstreassenviertel</a:t>
            </a:r>
            <a:r>
              <a:rPr lang="en-US" dirty="0"/>
              <a:t> [area in Leipzig], the area around the Lessing School (75.7 percent) as in School 5 (93,2 percent). Or in </a:t>
            </a:r>
            <a:r>
              <a:rPr lang="en-US" dirty="0" err="1"/>
              <a:t>Schleußig</a:t>
            </a:r>
            <a:r>
              <a:rPr lang="en-US" dirty="0"/>
              <a:t>, in the Schule am </a:t>
            </a:r>
            <a:r>
              <a:rPr lang="en-US" dirty="0" err="1"/>
              <a:t>Auwald</a:t>
            </a:r>
            <a:r>
              <a:rPr lang="en-US" dirty="0"/>
              <a:t> (76.8 percent). For the teachers </a:t>
            </a:r>
            <a:r>
              <a:rPr lang="en-US" dirty="0" err="1"/>
              <a:t>Bettine</a:t>
            </a:r>
            <a:r>
              <a:rPr lang="en-US" dirty="0"/>
              <a:t> </a:t>
            </a:r>
            <a:r>
              <a:rPr lang="en-US" dirty="0" err="1"/>
              <a:t>Goebecke</a:t>
            </a:r>
            <a:r>
              <a:rPr lang="en-US" dirty="0"/>
              <a:t> (Schule 5) and Barbara </a:t>
            </a:r>
            <a:r>
              <a:rPr lang="en-US" dirty="0" err="1"/>
              <a:t>Passira</a:t>
            </a:r>
            <a:r>
              <a:rPr lang="en-US" dirty="0"/>
              <a:t> (</a:t>
            </a:r>
            <a:r>
              <a:rPr lang="en-US" dirty="0" err="1"/>
              <a:t>Auwald</a:t>
            </a:r>
            <a:r>
              <a:rPr lang="en-US" dirty="0"/>
              <a:t>), the high rate in their areas is no coincidence. Both emphasize the power of the mothers and fathers. “The parents are very interested in the education of their children– that is the essential thing,” explains </a:t>
            </a:r>
            <a:r>
              <a:rPr lang="en-US" dirty="0" err="1"/>
              <a:t>Passira</a:t>
            </a:r>
            <a:r>
              <a:rPr lang="en-US" dirty="0"/>
              <a:t>. “The family home in the area are very invested in education,” adds </a:t>
            </a:r>
            <a:r>
              <a:rPr lang="en-US" dirty="0" err="1"/>
              <a:t>Goebecke</a:t>
            </a:r>
            <a:r>
              <a:rPr lang="en-US" dirty="0"/>
              <a:t>, whose position comes from a branch of the </a:t>
            </a:r>
            <a:r>
              <a:rPr lang="en-US" dirty="0" err="1"/>
              <a:t>Lessingschule</a:t>
            </a:r>
            <a:r>
              <a:rPr lang="en-US" dirty="0"/>
              <a:t> . ”Our team is motivated and engaged, perhaps it also connected with that”</a:t>
            </a:r>
          </a:p>
        </p:txBody>
      </p:sp>
    </p:spTree>
    <p:extLst>
      <p:ext uri="{BB962C8B-B14F-4D97-AF65-F5344CB8AC3E}">
        <p14:creationId xmlns:p14="http://schemas.microsoft.com/office/powerpoint/2010/main" val="4230763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Schule ohne Rassismus – Schule mit Courage – Wikipedia">
            <a:extLst>
              <a:ext uri="{FF2B5EF4-FFF2-40B4-BE49-F238E27FC236}">
                <a16:creationId xmlns:a16="http://schemas.microsoft.com/office/drawing/2014/main" id="{2E5A0030-BAD5-5240-8EC6-A9949248C7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556" y="245510"/>
            <a:ext cx="4876800" cy="16637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2870AB9-9DCF-F944-A94B-6BAACCA6FE63}"/>
              </a:ext>
            </a:extLst>
          </p:cNvPr>
          <p:cNvPicPr>
            <a:picLocks noChangeAspect="1"/>
          </p:cNvPicPr>
          <p:nvPr/>
        </p:nvPicPr>
        <p:blipFill>
          <a:blip r:embed="rId3"/>
          <a:stretch>
            <a:fillRect/>
          </a:stretch>
        </p:blipFill>
        <p:spPr>
          <a:xfrm>
            <a:off x="6334125" y="2553707"/>
            <a:ext cx="5857875" cy="3048904"/>
          </a:xfrm>
          <a:prstGeom prst="rect">
            <a:avLst/>
          </a:prstGeom>
        </p:spPr>
      </p:pic>
      <p:pic>
        <p:nvPicPr>
          <p:cNvPr id="7" name="Picture 6">
            <a:extLst>
              <a:ext uri="{FF2B5EF4-FFF2-40B4-BE49-F238E27FC236}">
                <a16:creationId xmlns:a16="http://schemas.microsoft.com/office/drawing/2014/main" id="{09BF43C1-79B4-9B4A-8D47-FE14259A2EC0}"/>
              </a:ext>
            </a:extLst>
          </p:cNvPr>
          <p:cNvPicPr>
            <a:picLocks noChangeAspect="1"/>
          </p:cNvPicPr>
          <p:nvPr/>
        </p:nvPicPr>
        <p:blipFill>
          <a:blip r:embed="rId4"/>
          <a:stretch>
            <a:fillRect/>
          </a:stretch>
        </p:blipFill>
        <p:spPr>
          <a:xfrm rot="10800000" flipH="1" flipV="1">
            <a:off x="425722" y="2196918"/>
            <a:ext cx="5354328" cy="2751873"/>
          </a:xfrm>
          <a:prstGeom prst="rect">
            <a:avLst/>
          </a:prstGeom>
        </p:spPr>
      </p:pic>
      <p:sp>
        <p:nvSpPr>
          <p:cNvPr id="2" name="TextBox 1">
            <a:extLst>
              <a:ext uri="{FF2B5EF4-FFF2-40B4-BE49-F238E27FC236}">
                <a16:creationId xmlns:a16="http://schemas.microsoft.com/office/drawing/2014/main" id="{3B285C03-B5F6-D044-BA41-E012B3761D68}"/>
              </a:ext>
            </a:extLst>
          </p:cNvPr>
          <p:cNvSpPr txBox="1"/>
          <p:nvPr/>
        </p:nvSpPr>
        <p:spPr>
          <a:xfrm>
            <a:off x="6424762" y="1602438"/>
            <a:ext cx="5541924" cy="738664"/>
          </a:xfrm>
          <a:prstGeom prst="rect">
            <a:avLst/>
          </a:prstGeom>
          <a:noFill/>
        </p:spPr>
        <p:txBody>
          <a:bodyPr wrap="square" rtlCol="0">
            <a:spAutoFit/>
          </a:bodyPr>
          <a:lstStyle/>
          <a:p>
            <a:r>
              <a:rPr lang="en-US" sz="1400" dirty="0"/>
              <a:t>Racism causes significant harm to you and the people in your vicinity </a:t>
            </a:r>
          </a:p>
          <a:p>
            <a:endParaRPr lang="en-US" sz="1400" dirty="0"/>
          </a:p>
          <a:p>
            <a:r>
              <a:rPr lang="en-US" sz="1400" dirty="0"/>
              <a:t>(this PSA is an allusion to the warning on cigarette packets)</a:t>
            </a:r>
          </a:p>
        </p:txBody>
      </p:sp>
      <p:sp>
        <p:nvSpPr>
          <p:cNvPr id="3" name="Rectangle 2">
            <a:extLst>
              <a:ext uri="{FF2B5EF4-FFF2-40B4-BE49-F238E27FC236}">
                <a16:creationId xmlns:a16="http://schemas.microsoft.com/office/drawing/2014/main" id="{2C4C8CF0-11FB-4D4D-8447-B3EA593CFB26}"/>
              </a:ext>
            </a:extLst>
          </p:cNvPr>
          <p:cNvSpPr/>
          <p:nvPr/>
        </p:nvSpPr>
        <p:spPr>
          <a:xfrm>
            <a:off x="5244142" y="245510"/>
            <a:ext cx="3938771" cy="369332"/>
          </a:xfrm>
          <a:prstGeom prst="rect">
            <a:avLst/>
          </a:prstGeom>
        </p:spPr>
        <p:txBody>
          <a:bodyPr wrap="none">
            <a:spAutoFit/>
          </a:bodyPr>
          <a:lstStyle/>
          <a:p>
            <a:r>
              <a:rPr lang="en-US" dirty="0"/>
              <a:t>https://</a:t>
            </a:r>
            <a:r>
              <a:rPr lang="en-US" dirty="0" err="1"/>
              <a:t>www.schule-ohne-rassismus.org</a:t>
            </a:r>
            <a:endParaRPr lang="en-US" dirty="0"/>
          </a:p>
        </p:txBody>
      </p:sp>
      <p:sp>
        <p:nvSpPr>
          <p:cNvPr id="4" name="TextBox 3">
            <a:extLst>
              <a:ext uri="{FF2B5EF4-FFF2-40B4-BE49-F238E27FC236}">
                <a16:creationId xmlns:a16="http://schemas.microsoft.com/office/drawing/2014/main" id="{43843386-2647-6149-A6B9-154A254544B9}"/>
              </a:ext>
            </a:extLst>
          </p:cNvPr>
          <p:cNvSpPr txBox="1"/>
          <p:nvPr/>
        </p:nvSpPr>
        <p:spPr>
          <a:xfrm>
            <a:off x="5330283" y="899757"/>
            <a:ext cx="5207619" cy="646331"/>
          </a:xfrm>
          <a:prstGeom prst="rect">
            <a:avLst/>
          </a:prstGeom>
          <a:noFill/>
        </p:spPr>
        <p:txBody>
          <a:bodyPr wrap="square" rtlCol="0">
            <a:spAutoFit/>
          </a:bodyPr>
          <a:lstStyle/>
          <a:p>
            <a:r>
              <a:rPr lang="en-US" dirty="0"/>
              <a:t>This is an organization and initiative in Germany schools can participate in.</a:t>
            </a:r>
          </a:p>
        </p:txBody>
      </p:sp>
      <p:sp>
        <p:nvSpPr>
          <p:cNvPr id="8" name="TextBox 7">
            <a:extLst>
              <a:ext uri="{FF2B5EF4-FFF2-40B4-BE49-F238E27FC236}">
                <a16:creationId xmlns:a16="http://schemas.microsoft.com/office/drawing/2014/main" id="{401DEE06-9BC4-904A-865C-B8A720854C4E}"/>
              </a:ext>
            </a:extLst>
          </p:cNvPr>
          <p:cNvSpPr txBox="1"/>
          <p:nvPr/>
        </p:nvSpPr>
        <p:spPr>
          <a:xfrm>
            <a:off x="238125" y="4813173"/>
            <a:ext cx="7277366" cy="2031325"/>
          </a:xfrm>
          <a:prstGeom prst="rect">
            <a:avLst/>
          </a:prstGeom>
          <a:noFill/>
        </p:spPr>
        <p:txBody>
          <a:bodyPr wrap="square" rtlCol="0">
            <a:spAutoFit/>
          </a:bodyPr>
          <a:lstStyle/>
          <a:p>
            <a:r>
              <a:rPr lang="en-US" dirty="0"/>
              <a:t>25 years ago the first school in Germany received the title “School without Racism, School with Courage.” Since then 3358 school have joined the Courage-Network. It is in the mean time the largest school network in Germany. However even in these schools it comes back to racist and discriminatory incidents. In an interview with </a:t>
            </a:r>
            <a:r>
              <a:rPr lang="en-US" dirty="0" err="1"/>
              <a:t>Schulportal</a:t>
            </a:r>
            <a:r>
              <a:rPr lang="en-US" dirty="0"/>
              <a:t>, Karim </a:t>
            </a:r>
            <a:r>
              <a:rPr lang="en-US" dirty="0" err="1"/>
              <a:t>Fereidooni</a:t>
            </a:r>
            <a:r>
              <a:rPr lang="en-US" dirty="0"/>
              <a:t>, researcher on racism, explains how there is no school without racism and how teachers and students can raise their awareness on this topic </a:t>
            </a:r>
          </a:p>
        </p:txBody>
      </p:sp>
      <p:sp>
        <p:nvSpPr>
          <p:cNvPr id="9" name="TextBox 8">
            <a:extLst>
              <a:ext uri="{FF2B5EF4-FFF2-40B4-BE49-F238E27FC236}">
                <a16:creationId xmlns:a16="http://schemas.microsoft.com/office/drawing/2014/main" id="{39DA5ABF-3604-6042-B19F-2C982013DC60}"/>
              </a:ext>
            </a:extLst>
          </p:cNvPr>
          <p:cNvSpPr txBox="1"/>
          <p:nvPr/>
        </p:nvSpPr>
        <p:spPr>
          <a:xfrm>
            <a:off x="8196146" y="5828835"/>
            <a:ext cx="2843561" cy="646331"/>
          </a:xfrm>
          <a:prstGeom prst="rect">
            <a:avLst/>
          </a:prstGeom>
          <a:noFill/>
        </p:spPr>
        <p:txBody>
          <a:bodyPr wrap="square" rtlCol="0">
            <a:spAutoFit/>
          </a:bodyPr>
          <a:lstStyle/>
          <a:p>
            <a:r>
              <a:rPr lang="en-US" dirty="0"/>
              <a:t>Same achievements, worse notes: racism in school</a:t>
            </a:r>
          </a:p>
        </p:txBody>
      </p:sp>
      <p:cxnSp>
        <p:nvCxnSpPr>
          <p:cNvPr id="11" name="Straight Arrow Connector 10">
            <a:extLst>
              <a:ext uri="{FF2B5EF4-FFF2-40B4-BE49-F238E27FC236}">
                <a16:creationId xmlns:a16="http://schemas.microsoft.com/office/drawing/2014/main" id="{CB1AC9D8-D8D3-3D4E-862B-0DBE54E591A8}"/>
              </a:ext>
            </a:extLst>
          </p:cNvPr>
          <p:cNvCxnSpPr/>
          <p:nvPr/>
        </p:nvCxnSpPr>
        <p:spPr>
          <a:xfrm>
            <a:off x="10036097" y="2258263"/>
            <a:ext cx="0" cy="5908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29922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TotalTime>
  <Words>1089</Words>
  <Application>Microsoft Macintosh PowerPoint</Application>
  <PresentationFormat>Widescreen</PresentationFormat>
  <Paragraphs>65</Paragraphs>
  <Slides>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Shane Mackey</cp:lastModifiedBy>
  <cp:revision>14</cp:revision>
  <dcterms:created xsi:type="dcterms:W3CDTF">2020-11-03T23:11:41Z</dcterms:created>
  <dcterms:modified xsi:type="dcterms:W3CDTF">2020-11-04T01:46:41Z</dcterms:modified>
  <cp:category/>
</cp:coreProperties>
</file>