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76" r:id="rId2"/>
    <p:sldId id="270" r:id="rId3"/>
    <p:sldId id="273" r:id="rId4"/>
    <p:sldId id="271" r:id="rId5"/>
    <p:sldId id="272" r:id="rId6"/>
    <p:sldId id="268" r:id="rId7"/>
    <p:sldId id="264" r:id="rId8"/>
    <p:sldId id="256" r:id="rId9"/>
    <p:sldId id="261" r:id="rId10"/>
    <p:sldId id="260" r:id="rId11"/>
    <p:sldId id="259" r:id="rId12"/>
    <p:sldId id="258" r:id="rId13"/>
    <p:sldId id="265" r:id="rId14"/>
    <p:sldId id="267" r:id="rId15"/>
    <p:sldId id="269" r:id="rId16"/>
    <p:sldId id="274" r:id="rId17"/>
    <p:sldId id="27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4681"/>
  </p:normalViewPr>
  <p:slideViewPr>
    <p:cSldViewPr snapToGrid="0" snapToObjects="1">
      <p:cViewPr>
        <p:scale>
          <a:sx n="92" d="100"/>
          <a:sy n="92" d="100"/>
        </p:scale>
        <p:origin x="1320" y="6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F9D27-F611-104A-9D26-16C5B8ACFB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744F10-9868-8D4D-984F-BC531067D8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988ACBD-6231-CC45-A76D-B994F598A40C}"/>
              </a:ext>
            </a:extLst>
          </p:cNvPr>
          <p:cNvSpPr>
            <a:spLocks noGrp="1"/>
          </p:cNvSpPr>
          <p:nvPr>
            <p:ph type="dt" sz="half" idx="10"/>
          </p:nvPr>
        </p:nvSpPr>
        <p:spPr/>
        <p:txBody>
          <a:bodyPr/>
          <a:lstStyle/>
          <a:p>
            <a:fld id="{4587BD3D-B1F4-C147-AF2D-87A12A736BA7}" type="datetimeFigureOut">
              <a:rPr lang="en-US" smtClean="0"/>
              <a:t>11/5/20</a:t>
            </a:fld>
            <a:endParaRPr lang="en-US"/>
          </a:p>
        </p:txBody>
      </p:sp>
      <p:sp>
        <p:nvSpPr>
          <p:cNvPr id="5" name="Footer Placeholder 4">
            <a:extLst>
              <a:ext uri="{FF2B5EF4-FFF2-40B4-BE49-F238E27FC236}">
                <a16:creationId xmlns:a16="http://schemas.microsoft.com/office/drawing/2014/main" id="{D687DFD8-5DE6-3749-8571-83D6A59F38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720B81-C573-174F-96B3-7997CFE73F7E}"/>
              </a:ext>
            </a:extLst>
          </p:cNvPr>
          <p:cNvSpPr>
            <a:spLocks noGrp="1"/>
          </p:cNvSpPr>
          <p:nvPr>
            <p:ph type="sldNum" sz="quarter" idx="12"/>
          </p:nvPr>
        </p:nvSpPr>
        <p:spPr/>
        <p:txBody>
          <a:bodyPr/>
          <a:lstStyle/>
          <a:p>
            <a:fld id="{6A0C110C-6116-1F48-A1DF-0D39152C605A}" type="slidenum">
              <a:rPr lang="en-US" smtClean="0"/>
              <a:t>‹#›</a:t>
            </a:fld>
            <a:endParaRPr lang="en-US"/>
          </a:p>
        </p:txBody>
      </p:sp>
    </p:spTree>
    <p:extLst>
      <p:ext uri="{BB962C8B-B14F-4D97-AF65-F5344CB8AC3E}">
        <p14:creationId xmlns:p14="http://schemas.microsoft.com/office/powerpoint/2010/main" val="35562493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B0507-DD5A-6A42-AA32-94CAA8316C1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78F579E-DD4D-B542-A138-AD8931B69D9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ED4E50-9F1A-B545-A1B8-D64473382574}"/>
              </a:ext>
            </a:extLst>
          </p:cNvPr>
          <p:cNvSpPr>
            <a:spLocks noGrp="1"/>
          </p:cNvSpPr>
          <p:nvPr>
            <p:ph type="dt" sz="half" idx="10"/>
          </p:nvPr>
        </p:nvSpPr>
        <p:spPr/>
        <p:txBody>
          <a:bodyPr/>
          <a:lstStyle/>
          <a:p>
            <a:fld id="{4587BD3D-B1F4-C147-AF2D-87A12A736BA7}" type="datetimeFigureOut">
              <a:rPr lang="en-US" smtClean="0"/>
              <a:t>11/5/20</a:t>
            </a:fld>
            <a:endParaRPr lang="en-US"/>
          </a:p>
        </p:txBody>
      </p:sp>
      <p:sp>
        <p:nvSpPr>
          <p:cNvPr id="5" name="Footer Placeholder 4">
            <a:extLst>
              <a:ext uri="{FF2B5EF4-FFF2-40B4-BE49-F238E27FC236}">
                <a16:creationId xmlns:a16="http://schemas.microsoft.com/office/drawing/2014/main" id="{70A63C8B-F65A-A24D-8AAC-FF293884DE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86CC53-7529-F347-A726-B7EB4D32FAA8}"/>
              </a:ext>
            </a:extLst>
          </p:cNvPr>
          <p:cNvSpPr>
            <a:spLocks noGrp="1"/>
          </p:cNvSpPr>
          <p:nvPr>
            <p:ph type="sldNum" sz="quarter" idx="12"/>
          </p:nvPr>
        </p:nvSpPr>
        <p:spPr/>
        <p:txBody>
          <a:bodyPr/>
          <a:lstStyle/>
          <a:p>
            <a:fld id="{6A0C110C-6116-1F48-A1DF-0D39152C605A}" type="slidenum">
              <a:rPr lang="en-US" smtClean="0"/>
              <a:t>‹#›</a:t>
            </a:fld>
            <a:endParaRPr lang="en-US"/>
          </a:p>
        </p:txBody>
      </p:sp>
    </p:spTree>
    <p:extLst>
      <p:ext uri="{BB962C8B-B14F-4D97-AF65-F5344CB8AC3E}">
        <p14:creationId xmlns:p14="http://schemas.microsoft.com/office/powerpoint/2010/main" val="20198793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1C2E17-39E6-0644-AC07-036CA8DAECA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E31973-D422-8F45-8AA9-A9BD90B5D50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B76D16-E2CA-E447-B2B3-2CDEECF5297E}"/>
              </a:ext>
            </a:extLst>
          </p:cNvPr>
          <p:cNvSpPr>
            <a:spLocks noGrp="1"/>
          </p:cNvSpPr>
          <p:nvPr>
            <p:ph type="dt" sz="half" idx="10"/>
          </p:nvPr>
        </p:nvSpPr>
        <p:spPr/>
        <p:txBody>
          <a:bodyPr/>
          <a:lstStyle/>
          <a:p>
            <a:fld id="{4587BD3D-B1F4-C147-AF2D-87A12A736BA7}" type="datetimeFigureOut">
              <a:rPr lang="en-US" smtClean="0"/>
              <a:t>11/5/20</a:t>
            </a:fld>
            <a:endParaRPr lang="en-US"/>
          </a:p>
        </p:txBody>
      </p:sp>
      <p:sp>
        <p:nvSpPr>
          <p:cNvPr id="5" name="Footer Placeholder 4">
            <a:extLst>
              <a:ext uri="{FF2B5EF4-FFF2-40B4-BE49-F238E27FC236}">
                <a16:creationId xmlns:a16="http://schemas.microsoft.com/office/drawing/2014/main" id="{BC564DA6-F85D-714E-B4C3-67086D08D3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514008-23AC-0046-88F7-181A85C9412F}"/>
              </a:ext>
            </a:extLst>
          </p:cNvPr>
          <p:cNvSpPr>
            <a:spLocks noGrp="1"/>
          </p:cNvSpPr>
          <p:nvPr>
            <p:ph type="sldNum" sz="quarter" idx="12"/>
          </p:nvPr>
        </p:nvSpPr>
        <p:spPr/>
        <p:txBody>
          <a:bodyPr/>
          <a:lstStyle/>
          <a:p>
            <a:fld id="{6A0C110C-6116-1F48-A1DF-0D39152C605A}" type="slidenum">
              <a:rPr lang="en-US" smtClean="0"/>
              <a:t>‹#›</a:t>
            </a:fld>
            <a:endParaRPr lang="en-US"/>
          </a:p>
        </p:txBody>
      </p:sp>
    </p:spTree>
    <p:extLst>
      <p:ext uri="{BB962C8B-B14F-4D97-AF65-F5344CB8AC3E}">
        <p14:creationId xmlns:p14="http://schemas.microsoft.com/office/powerpoint/2010/main" val="26607765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6620A-83D3-534C-883C-9A11C625BD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21AE4E-EAF8-D54F-9620-C21986C607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3CA1A4-F318-944E-B374-D4DF48107AAF}"/>
              </a:ext>
            </a:extLst>
          </p:cNvPr>
          <p:cNvSpPr>
            <a:spLocks noGrp="1"/>
          </p:cNvSpPr>
          <p:nvPr>
            <p:ph type="dt" sz="half" idx="10"/>
          </p:nvPr>
        </p:nvSpPr>
        <p:spPr/>
        <p:txBody>
          <a:bodyPr/>
          <a:lstStyle/>
          <a:p>
            <a:fld id="{4587BD3D-B1F4-C147-AF2D-87A12A736BA7}" type="datetimeFigureOut">
              <a:rPr lang="en-US" smtClean="0"/>
              <a:t>11/5/20</a:t>
            </a:fld>
            <a:endParaRPr lang="en-US"/>
          </a:p>
        </p:txBody>
      </p:sp>
      <p:sp>
        <p:nvSpPr>
          <p:cNvPr id="5" name="Footer Placeholder 4">
            <a:extLst>
              <a:ext uri="{FF2B5EF4-FFF2-40B4-BE49-F238E27FC236}">
                <a16:creationId xmlns:a16="http://schemas.microsoft.com/office/drawing/2014/main" id="{C2754CBB-0831-E644-AC22-067FD07864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C9A553-8F63-D540-AAE9-901026120112}"/>
              </a:ext>
            </a:extLst>
          </p:cNvPr>
          <p:cNvSpPr>
            <a:spLocks noGrp="1"/>
          </p:cNvSpPr>
          <p:nvPr>
            <p:ph type="sldNum" sz="quarter" idx="12"/>
          </p:nvPr>
        </p:nvSpPr>
        <p:spPr/>
        <p:txBody>
          <a:bodyPr/>
          <a:lstStyle/>
          <a:p>
            <a:fld id="{6A0C110C-6116-1F48-A1DF-0D39152C605A}" type="slidenum">
              <a:rPr lang="en-US" smtClean="0"/>
              <a:t>‹#›</a:t>
            </a:fld>
            <a:endParaRPr lang="en-US"/>
          </a:p>
        </p:txBody>
      </p:sp>
    </p:spTree>
    <p:extLst>
      <p:ext uri="{BB962C8B-B14F-4D97-AF65-F5344CB8AC3E}">
        <p14:creationId xmlns:p14="http://schemas.microsoft.com/office/powerpoint/2010/main" val="829052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EBE6B-2769-E642-8097-100E0786BB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E1337A8-84B0-4445-B93F-5C4814D7086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3441A2A-5911-8749-BC3A-582D979D7883}"/>
              </a:ext>
            </a:extLst>
          </p:cNvPr>
          <p:cNvSpPr>
            <a:spLocks noGrp="1"/>
          </p:cNvSpPr>
          <p:nvPr>
            <p:ph type="dt" sz="half" idx="10"/>
          </p:nvPr>
        </p:nvSpPr>
        <p:spPr/>
        <p:txBody>
          <a:bodyPr/>
          <a:lstStyle/>
          <a:p>
            <a:fld id="{4587BD3D-B1F4-C147-AF2D-87A12A736BA7}" type="datetimeFigureOut">
              <a:rPr lang="en-US" smtClean="0"/>
              <a:t>11/5/20</a:t>
            </a:fld>
            <a:endParaRPr lang="en-US"/>
          </a:p>
        </p:txBody>
      </p:sp>
      <p:sp>
        <p:nvSpPr>
          <p:cNvPr id="5" name="Footer Placeholder 4">
            <a:extLst>
              <a:ext uri="{FF2B5EF4-FFF2-40B4-BE49-F238E27FC236}">
                <a16:creationId xmlns:a16="http://schemas.microsoft.com/office/drawing/2014/main" id="{69618DA8-2A56-B84F-A6C8-F066B356DE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227618-A53E-4C45-966A-B5830B6D930A}"/>
              </a:ext>
            </a:extLst>
          </p:cNvPr>
          <p:cNvSpPr>
            <a:spLocks noGrp="1"/>
          </p:cNvSpPr>
          <p:nvPr>
            <p:ph type="sldNum" sz="quarter" idx="12"/>
          </p:nvPr>
        </p:nvSpPr>
        <p:spPr/>
        <p:txBody>
          <a:bodyPr/>
          <a:lstStyle/>
          <a:p>
            <a:fld id="{6A0C110C-6116-1F48-A1DF-0D39152C605A}" type="slidenum">
              <a:rPr lang="en-US" smtClean="0"/>
              <a:t>‹#›</a:t>
            </a:fld>
            <a:endParaRPr lang="en-US"/>
          </a:p>
        </p:txBody>
      </p:sp>
    </p:spTree>
    <p:extLst>
      <p:ext uri="{BB962C8B-B14F-4D97-AF65-F5344CB8AC3E}">
        <p14:creationId xmlns:p14="http://schemas.microsoft.com/office/powerpoint/2010/main" val="30846273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F29BF-34B3-714A-A68C-F7CBAF4E4F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113004-F8BE-1646-B5FC-7FAB849F803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C446A1-6CBD-5945-A001-847BCE644D7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CF4926-979A-AD4D-A246-3BBE2B624DE9}"/>
              </a:ext>
            </a:extLst>
          </p:cNvPr>
          <p:cNvSpPr>
            <a:spLocks noGrp="1"/>
          </p:cNvSpPr>
          <p:nvPr>
            <p:ph type="dt" sz="half" idx="10"/>
          </p:nvPr>
        </p:nvSpPr>
        <p:spPr/>
        <p:txBody>
          <a:bodyPr/>
          <a:lstStyle/>
          <a:p>
            <a:fld id="{4587BD3D-B1F4-C147-AF2D-87A12A736BA7}" type="datetimeFigureOut">
              <a:rPr lang="en-US" smtClean="0"/>
              <a:t>11/5/20</a:t>
            </a:fld>
            <a:endParaRPr lang="en-US"/>
          </a:p>
        </p:txBody>
      </p:sp>
      <p:sp>
        <p:nvSpPr>
          <p:cNvPr id="6" name="Footer Placeholder 5">
            <a:extLst>
              <a:ext uri="{FF2B5EF4-FFF2-40B4-BE49-F238E27FC236}">
                <a16:creationId xmlns:a16="http://schemas.microsoft.com/office/drawing/2014/main" id="{4B5C801A-1C02-904B-BF2B-056DCB7746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ACC66-3867-2A4A-B2FD-E9EDCF2335EB}"/>
              </a:ext>
            </a:extLst>
          </p:cNvPr>
          <p:cNvSpPr>
            <a:spLocks noGrp="1"/>
          </p:cNvSpPr>
          <p:nvPr>
            <p:ph type="sldNum" sz="quarter" idx="12"/>
          </p:nvPr>
        </p:nvSpPr>
        <p:spPr/>
        <p:txBody>
          <a:bodyPr/>
          <a:lstStyle/>
          <a:p>
            <a:fld id="{6A0C110C-6116-1F48-A1DF-0D39152C605A}" type="slidenum">
              <a:rPr lang="en-US" smtClean="0"/>
              <a:t>‹#›</a:t>
            </a:fld>
            <a:endParaRPr lang="en-US"/>
          </a:p>
        </p:txBody>
      </p:sp>
    </p:spTree>
    <p:extLst>
      <p:ext uri="{BB962C8B-B14F-4D97-AF65-F5344CB8AC3E}">
        <p14:creationId xmlns:p14="http://schemas.microsoft.com/office/powerpoint/2010/main" val="4128290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B06CD-AE18-4741-9F03-0F15BC470D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DB75F12-E42A-EB4E-8E9D-8D47D85A8F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169A17E-74F1-4649-88EB-D7EF3749A0A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0EE34E-C2A5-6B46-945A-6D35F87CD7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89A615-F140-F341-98E7-7BA7540C21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E19D69-2C9B-6443-8755-201271F3A640}"/>
              </a:ext>
            </a:extLst>
          </p:cNvPr>
          <p:cNvSpPr>
            <a:spLocks noGrp="1"/>
          </p:cNvSpPr>
          <p:nvPr>
            <p:ph type="dt" sz="half" idx="10"/>
          </p:nvPr>
        </p:nvSpPr>
        <p:spPr/>
        <p:txBody>
          <a:bodyPr/>
          <a:lstStyle/>
          <a:p>
            <a:fld id="{4587BD3D-B1F4-C147-AF2D-87A12A736BA7}" type="datetimeFigureOut">
              <a:rPr lang="en-US" smtClean="0"/>
              <a:t>11/5/20</a:t>
            </a:fld>
            <a:endParaRPr lang="en-US"/>
          </a:p>
        </p:txBody>
      </p:sp>
      <p:sp>
        <p:nvSpPr>
          <p:cNvPr id="8" name="Footer Placeholder 7">
            <a:extLst>
              <a:ext uri="{FF2B5EF4-FFF2-40B4-BE49-F238E27FC236}">
                <a16:creationId xmlns:a16="http://schemas.microsoft.com/office/drawing/2014/main" id="{9D9C5D24-81D8-1447-862C-0EB9988680A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D7F6456-7B86-5E40-BF14-774F243E8445}"/>
              </a:ext>
            </a:extLst>
          </p:cNvPr>
          <p:cNvSpPr>
            <a:spLocks noGrp="1"/>
          </p:cNvSpPr>
          <p:nvPr>
            <p:ph type="sldNum" sz="quarter" idx="12"/>
          </p:nvPr>
        </p:nvSpPr>
        <p:spPr/>
        <p:txBody>
          <a:bodyPr/>
          <a:lstStyle/>
          <a:p>
            <a:fld id="{6A0C110C-6116-1F48-A1DF-0D39152C605A}" type="slidenum">
              <a:rPr lang="en-US" smtClean="0"/>
              <a:t>‹#›</a:t>
            </a:fld>
            <a:endParaRPr lang="en-US"/>
          </a:p>
        </p:txBody>
      </p:sp>
    </p:spTree>
    <p:extLst>
      <p:ext uri="{BB962C8B-B14F-4D97-AF65-F5344CB8AC3E}">
        <p14:creationId xmlns:p14="http://schemas.microsoft.com/office/powerpoint/2010/main" val="33782681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3DE81-A6BF-7849-9461-AB85C2BEBA1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AE4DCD-88B6-FA41-9188-63FDD9896AE6}"/>
              </a:ext>
            </a:extLst>
          </p:cNvPr>
          <p:cNvSpPr>
            <a:spLocks noGrp="1"/>
          </p:cNvSpPr>
          <p:nvPr>
            <p:ph type="dt" sz="half" idx="10"/>
          </p:nvPr>
        </p:nvSpPr>
        <p:spPr/>
        <p:txBody>
          <a:bodyPr/>
          <a:lstStyle/>
          <a:p>
            <a:fld id="{4587BD3D-B1F4-C147-AF2D-87A12A736BA7}" type="datetimeFigureOut">
              <a:rPr lang="en-US" smtClean="0"/>
              <a:t>11/5/20</a:t>
            </a:fld>
            <a:endParaRPr lang="en-US"/>
          </a:p>
        </p:txBody>
      </p:sp>
      <p:sp>
        <p:nvSpPr>
          <p:cNvPr id="4" name="Footer Placeholder 3">
            <a:extLst>
              <a:ext uri="{FF2B5EF4-FFF2-40B4-BE49-F238E27FC236}">
                <a16:creationId xmlns:a16="http://schemas.microsoft.com/office/drawing/2014/main" id="{4D9CF3F8-35F0-284F-B0FA-AEEF014216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C59968-F681-574C-BAAF-F37E9A7060F6}"/>
              </a:ext>
            </a:extLst>
          </p:cNvPr>
          <p:cNvSpPr>
            <a:spLocks noGrp="1"/>
          </p:cNvSpPr>
          <p:nvPr>
            <p:ph type="sldNum" sz="quarter" idx="12"/>
          </p:nvPr>
        </p:nvSpPr>
        <p:spPr/>
        <p:txBody>
          <a:bodyPr/>
          <a:lstStyle/>
          <a:p>
            <a:fld id="{6A0C110C-6116-1F48-A1DF-0D39152C605A}" type="slidenum">
              <a:rPr lang="en-US" smtClean="0"/>
              <a:t>‹#›</a:t>
            </a:fld>
            <a:endParaRPr lang="en-US"/>
          </a:p>
        </p:txBody>
      </p:sp>
    </p:spTree>
    <p:extLst>
      <p:ext uri="{BB962C8B-B14F-4D97-AF65-F5344CB8AC3E}">
        <p14:creationId xmlns:p14="http://schemas.microsoft.com/office/powerpoint/2010/main" val="1091163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A5C558-C482-254B-9530-FEA6E5190AA7}"/>
              </a:ext>
            </a:extLst>
          </p:cNvPr>
          <p:cNvSpPr>
            <a:spLocks noGrp="1"/>
          </p:cNvSpPr>
          <p:nvPr>
            <p:ph type="dt" sz="half" idx="10"/>
          </p:nvPr>
        </p:nvSpPr>
        <p:spPr/>
        <p:txBody>
          <a:bodyPr/>
          <a:lstStyle/>
          <a:p>
            <a:fld id="{4587BD3D-B1F4-C147-AF2D-87A12A736BA7}" type="datetimeFigureOut">
              <a:rPr lang="en-US" smtClean="0"/>
              <a:t>11/5/20</a:t>
            </a:fld>
            <a:endParaRPr lang="en-US"/>
          </a:p>
        </p:txBody>
      </p:sp>
      <p:sp>
        <p:nvSpPr>
          <p:cNvPr id="3" name="Footer Placeholder 2">
            <a:extLst>
              <a:ext uri="{FF2B5EF4-FFF2-40B4-BE49-F238E27FC236}">
                <a16:creationId xmlns:a16="http://schemas.microsoft.com/office/drawing/2014/main" id="{C04DCA0E-1C7C-7E45-AE13-DC8D5C92FA2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CD4BB77-6F67-8A42-B424-BB43DC37613F}"/>
              </a:ext>
            </a:extLst>
          </p:cNvPr>
          <p:cNvSpPr>
            <a:spLocks noGrp="1"/>
          </p:cNvSpPr>
          <p:nvPr>
            <p:ph type="sldNum" sz="quarter" idx="12"/>
          </p:nvPr>
        </p:nvSpPr>
        <p:spPr/>
        <p:txBody>
          <a:bodyPr/>
          <a:lstStyle/>
          <a:p>
            <a:fld id="{6A0C110C-6116-1F48-A1DF-0D39152C605A}" type="slidenum">
              <a:rPr lang="en-US" smtClean="0"/>
              <a:t>‹#›</a:t>
            </a:fld>
            <a:endParaRPr lang="en-US"/>
          </a:p>
        </p:txBody>
      </p:sp>
    </p:spTree>
    <p:extLst>
      <p:ext uri="{BB962C8B-B14F-4D97-AF65-F5344CB8AC3E}">
        <p14:creationId xmlns:p14="http://schemas.microsoft.com/office/powerpoint/2010/main" val="1817960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1D0B4-7328-EF41-A677-9F60560C1A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B4B805-9296-1141-A355-179208B500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C03C90E-3671-D044-8A62-EDB96C21A9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86FF9D-65C9-8F4D-B55E-D8FAEF7C8782}"/>
              </a:ext>
            </a:extLst>
          </p:cNvPr>
          <p:cNvSpPr>
            <a:spLocks noGrp="1"/>
          </p:cNvSpPr>
          <p:nvPr>
            <p:ph type="dt" sz="half" idx="10"/>
          </p:nvPr>
        </p:nvSpPr>
        <p:spPr/>
        <p:txBody>
          <a:bodyPr/>
          <a:lstStyle/>
          <a:p>
            <a:fld id="{4587BD3D-B1F4-C147-AF2D-87A12A736BA7}" type="datetimeFigureOut">
              <a:rPr lang="en-US" smtClean="0"/>
              <a:t>11/5/20</a:t>
            </a:fld>
            <a:endParaRPr lang="en-US"/>
          </a:p>
        </p:txBody>
      </p:sp>
      <p:sp>
        <p:nvSpPr>
          <p:cNvPr id="6" name="Footer Placeholder 5">
            <a:extLst>
              <a:ext uri="{FF2B5EF4-FFF2-40B4-BE49-F238E27FC236}">
                <a16:creationId xmlns:a16="http://schemas.microsoft.com/office/drawing/2014/main" id="{07563FBA-F016-2F49-BB96-FBA7E7A79C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3C1DB9-E4AC-3043-AD29-C194D38E2F01}"/>
              </a:ext>
            </a:extLst>
          </p:cNvPr>
          <p:cNvSpPr>
            <a:spLocks noGrp="1"/>
          </p:cNvSpPr>
          <p:nvPr>
            <p:ph type="sldNum" sz="quarter" idx="12"/>
          </p:nvPr>
        </p:nvSpPr>
        <p:spPr/>
        <p:txBody>
          <a:bodyPr/>
          <a:lstStyle/>
          <a:p>
            <a:fld id="{6A0C110C-6116-1F48-A1DF-0D39152C605A}" type="slidenum">
              <a:rPr lang="en-US" smtClean="0"/>
              <a:t>‹#›</a:t>
            </a:fld>
            <a:endParaRPr lang="en-US"/>
          </a:p>
        </p:txBody>
      </p:sp>
    </p:spTree>
    <p:extLst>
      <p:ext uri="{BB962C8B-B14F-4D97-AF65-F5344CB8AC3E}">
        <p14:creationId xmlns:p14="http://schemas.microsoft.com/office/powerpoint/2010/main" val="2137309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7B9D2-9178-074B-A670-80E5A8EA18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A899208-0024-2140-B040-D6EDD2012B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663EB5-86B2-874D-980C-D99EEF3BC1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412D78-04B3-BE4C-BB28-D9A264F68CC0}"/>
              </a:ext>
            </a:extLst>
          </p:cNvPr>
          <p:cNvSpPr>
            <a:spLocks noGrp="1"/>
          </p:cNvSpPr>
          <p:nvPr>
            <p:ph type="dt" sz="half" idx="10"/>
          </p:nvPr>
        </p:nvSpPr>
        <p:spPr/>
        <p:txBody>
          <a:bodyPr/>
          <a:lstStyle/>
          <a:p>
            <a:fld id="{4587BD3D-B1F4-C147-AF2D-87A12A736BA7}" type="datetimeFigureOut">
              <a:rPr lang="en-US" smtClean="0"/>
              <a:t>11/5/20</a:t>
            </a:fld>
            <a:endParaRPr lang="en-US"/>
          </a:p>
        </p:txBody>
      </p:sp>
      <p:sp>
        <p:nvSpPr>
          <p:cNvPr id="6" name="Footer Placeholder 5">
            <a:extLst>
              <a:ext uri="{FF2B5EF4-FFF2-40B4-BE49-F238E27FC236}">
                <a16:creationId xmlns:a16="http://schemas.microsoft.com/office/drawing/2014/main" id="{460F34EF-846C-A24B-83D5-410FA783CA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88C2ED-ADAA-964B-A7FF-C5840E3AD621}"/>
              </a:ext>
            </a:extLst>
          </p:cNvPr>
          <p:cNvSpPr>
            <a:spLocks noGrp="1"/>
          </p:cNvSpPr>
          <p:nvPr>
            <p:ph type="sldNum" sz="quarter" idx="12"/>
          </p:nvPr>
        </p:nvSpPr>
        <p:spPr/>
        <p:txBody>
          <a:bodyPr/>
          <a:lstStyle/>
          <a:p>
            <a:fld id="{6A0C110C-6116-1F48-A1DF-0D39152C605A}" type="slidenum">
              <a:rPr lang="en-US" smtClean="0"/>
              <a:t>‹#›</a:t>
            </a:fld>
            <a:endParaRPr lang="en-US"/>
          </a:p>
        </p:txBody>
      </p:sp>
    </p:spTree>
    <p:extLst>
      <p:ext uri="{BB962C8B-B14F-4D97-AF65-F5344CB8AC3E}">
        <p14:creationId xmlns:p14="http://schemas.microsoft.com/office/powerpoint/2010/main" val="35360493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AFF76A-7C87-6448-947E-175715C3DC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FA6C21-DA06-BD4F-AF55-58191CA1EF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CF1CB8-27D6-BF4C-AFDC-0B4756DE8C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87BD3D-B1F4-C147-AF2D-87A12A736BA7}" type="datetimeFigureOut">
              <a:rPr lang="en-US" smtClean="0"/>
              <a:t>11/5/20</a:t>
            </a:fld>
            <a:endParaRPr lang="en-US"/>
          </a:p>
        </p:txBody>
      </p:sp>
      <p:sp>
        <p:nvSpPr>
          <p:cNvPr id="5" name="Footer Placeholder 4">
            <a:extLst>
              <a:ext uri="{FF2B5EF4-FFF2-40B4-BE49-F238E27FC236}">
                <a16:creationId xmlns:a16="http://schemas.microsoft.com/office/drawing/2014/main" id="{FAF64987-8255-1340-926E-A75685FFFA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8452546-82BF-E544-97CA-ABC497CCC2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0C110C-6116-1F48-A1DF-0D39152C605A}" type="slidenum">
              <a:rPr lang="en-US" smtClean="0"/>
              <a:t>‹#›</a:t>
            </a:fld>
            <a:endParaRPr lang="en-US"/>
          </a:p>
        </p:txBody>
      </p:sp>
    </p:spTree>
    <p:extLst>
      <p:ext uri="{BB962C8B-B14F-4D97-AF65-F5344CB8AC3E}">
        <p14:creationId xmlns:p14="http://schemas.microsoft.com/office/powerpoint/2010/main" val="41170122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89BAE15-A233-A64E-BB7C-3343D795F7CC}"/>
              </a:ext>
            </a:extLst>
          </p:cNvPr>
          <p:cNvSpPr txBox="1"/>
          <p:nvPr/>
        </p:nvSpPr>
        <p:spPr>
          <a:xfrm>
            <a:off x="678873" y="969818"/>
            <a:ext cx="10751127" cy="3970318"/>
          </a:xfrm>
          <a:prstGeom prst="rect">
            <a:avLst/>
          </a:prstGeom>
          <a:noFill/>
        </p:spPr>
        <p:txBody>
          <a:bodyPr wrap="square" rtlCol="0">
            <a:spAutoFit/>
          </a:bodyPr>
          <a:lstStyle/>
          <a:p>
            <a:r>
              <a:rPr lang="en-US" dirty="0"/>
              <a:t>A note to students: </a:t>
            </a:r>
          </a:p>
          <a:p>
            <a:endParaRPr lang="en-US" dirty="0"/>
          </a:p>
          <a:p>
            <a:r>
              <a:rPr lang="en-US" dirty="0"/>
              <a:t>These materials are intended for use by students in Bi-Co German courses. These resources are not comprehensive nor do they provide a full historical or political overview of anti-Black racism or systemic racism more broadly in Germany. These are headlines and links to articles that cover some of the larger manifestations of anti-Black racism and systemic in Germany as they pertain to higher ed and  far right extremism. These resources are a starting point for exploration into a complicated and urgent matter in another national context. They will be updated, and of course please feel welcome to suggest others as well. Links are included. </a:t>
            </a:r>
          </a:p>
          <a:p>
            <a:endParaRPr lang="en-US" dirty="0"/>
          </a:p>
          <a:p>
            <a:r>
              <a:rPr lang="en-US" dirty="0"/>
              <a:t>Some of the articles contain descriptions of racially motivated violence, discrimination, police brutality, accounts of everyday racism, and racial slurs (in recounting an individual’s experience or for discussion on the term’s use).  If you have questions, you and your peers are welcome and encouraged to reach out to your instructor for further discussion. </a:t>
            </a:r>
          </a:p>
          <a:p>
            <a:endParaRPr lang="en-US" dirty="0"/>
          </a:p>
        </p:txBody>
      </p:sp>
    </p:spTree>
    <p:extLst>
      <p:ext uri="{BB962C8B-B14F-4D97-AF65-F5344CB8AC3E}">
        <p14:creationId xmlns:p14="http://schemas.microsoft.com/office/powerpoint/2010/main" val="41441134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RD muss NPD-Werbung nach Urteil Verfassungsgericht-Urteil zeigen - DER  SPIEGEL">
            <a:extLst>
              <a:ext uri="{FF2B5EF4-FFF2-40B4-BE49-F238E27FC236}">
                <a16:creationId xmlns:a16="http://schemas.microsoft.com/office/drawing/2014/main" id="{FAC2471A-89E6-2843-B97D-03BA01E938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03" y="932629"/>
            <a:ext cx="3024910" cy="302491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NPD: Rechtsextreme Partei im Niedergang - Politik - Tagesspiegel">
            <a:extLst>
              <a:ext uri="{FF2B5EF4-FFF2-40B4-BE49-F238E27FC236}">
                <a16:creationId xmlns:a16="http://schemas.microsoft.com/office/drawing/2014/main" id="{AB1D7A2E-FA62-764D-854D-AFCCA0C85C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1932" y="1544770"/>
            <a:ext cx="3954896" cy="283558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Wer würde wen wählen?: Rechter Wahlkampf mit Strauß und Luther |  Bundestagswahl | BR24 | BR.de">
            <a:extLst>
              <a:ext uri="{FF2B5EF4-FFF2-40B4-BE49-F238E27FC236}">
                <a16:creationId xmlns:a16="http://schemas.microsoft.com/office/drawing/2014/main" id="{5FFC394E-0909-404A-96B3-1847A397B6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37420" y="1385189"/>
            <a:ext cx="2555586" cy="3419198"/>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Wahlwerbung in Bremen - was ist erlaubt? - Bürgerschaftswahl 2019 in Bremen  - WESER-KURIER">
            <a:extLst>
              <a:ext uri="{FF2B5EF4-FFF2-40B4-BE49-F238E27FC236}">
                <a16:creationId xmlns:a16="http://schemas.microsoft.com/office/drawing/2014/main" id="{50136225-5BA7-8848-92A4-CD468AE6CB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03" y="4318254"/>
            <a:ext cx="3458152" cy="23734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0D8F1C2-83AD-B84F-AA81-ACA29F4736AD}"/>
              </a:ext>
            </a:extLst>
          </p:cNvPr>
          <p:cNvSpPr txBox="1"/>
          <p:nvPr/>
        </p:nvSpPr>
        <p:spPr>
          <a:xfrm>
            <a:off x="461818" y="166255"/>
            <a:ext cx="9638145" cy="584775"/>
          </a:xfrm>
          <a:prstGeom prst="rect">
            <a:avLst/>
          </a:prstGeom>
          <a:noFill/>
        </p:spPr>
        <p:txBody>
          <a:bodyPr wrap="square" rtlCol="0">
            <a:spAutoFit/>
          </a:bodyPr>
          <a:lstStyle/>
          <a:p>
            <a:r>
              <a:rPr lang="en-US" sz="3200" b="1" dirty="0" err="1"/>
              <a:t>Nationaldemokratische</a:t>
            </a:r>
            <a:r>
              <a:rPr lang="en-US" sz="3200" b="1" dirty="0"/>
              <a:t> </a:t>
            </a:r>
            <a:r>
              <a:rPr lang="en-US" sz="3200" b="1" dirty="0" err="1"/>
              <a:t>Partei</a:t>
            </a:r>
            <a:r>
              <a:rPr lang="en-US" sz="3200" b="1" dirty="0"/>
              <a:t> </a:t>
            </a:r>
            <a:r>
              <a:rPr lang="en-US" sz="3200" b="1" dirty="0" err="1"/>
              <a:t>Deutschlands</a:t>
            </a:r>
            <a:r>
              <a:rPr lang="en-US" sz="3200" b="1" dirty="0"/>
              <a:t> (NPD)</a:t>
            </a:r>
          </a:p>
        </p:txBody>
      </p:sp>
      <p:sp>
        <p:nvSpPr>
          <p:cNvPr id="5" name="TextBox 4">
            <a:extLst>
              <a:ext uri="{FF2B5EF4-FFF2-40B4-BE49-F238E27FC236}">
                <a16:creationId xmlns:a16="http://schemas.microsoft.com/office/drawing/2014/main" id="{D7CCE07E-A3E3-6F48-A0F4-3FC058FDDE14}"/>
              </a:ext>
            </a:extLst>
          </p:cNvPr>
          <p:cNvSpPr txBox="1"/>
          <p:nvPr/>
        </p:nvSpPr>
        <p:spPr>
          <a:xfrm>
            <a:off x="4087091" y="751030"/>
            <a:ext cx="7633854" cy="369332"/>
          </a:xfrm>
          <a:prstGeom prst="rect">
            <a:avLst/>
          </a:prstGeom>
          <a:noFill/>
        </p:spPr>
        <p:txBody>
          <a:bodyPr wrap="square" rtlCol="0">
            <a:spAutoFit/>
          </a:bodyPr>
          <a:lstStyle/>
          <a:p>
            <a:r>
              <a:rPr lang="en-US" dirty="0"/>
              <a:t>Does not have representation in Bundestag </a:t>
            </a:r>
          </a:p>
        </p:txBody>
      </p:sp>
      <p:sp>
        <p:nvSpPr>
          <p:cNvPr id="6" name="TextBox 5">
            <a:extLst>
              <a:ext uri="{FF2B5EF4-FFF2-40B4-BE49-F238E27FC236}">
                <a16:creationId xmlns:a16="http://schemas.microsoft.com/office/drawing/2014/main" id="{2A45C530-456F-124F-872D-58E69586375F}"/>
              </a:ext>
            </a:extLst>
          </p:cNvPr>
          <p:cNvSpPr txBox="1"/>
          <p:nvPr/>
        </p:nvSpPr>
        <p:spPr>
          <a:xfrm>
            <a:off x="4239491" y="4804387"/>
            <a:ext cx="1496291" cy="1477328"/>
          </a:xfrm>
          <a:prstGeom prst="rect">
            <a:avLst/>
          </a:prstGeom>
          <a:noFill/>
        </p:spPr>
        <p:txBody>
          <a:bodyPr wrap="square" rtlCol="0">
            <a:spAutoFit/>
          </a:bodyPr>
          <a:lstStyle/>
          <a:p>
            <a:r>
              <a:rPr lang="en-US" dirty="0"/>
              <a:t>Money for grandmas instead of </a:t>
            </a:r>
            <a:r>
              <a:rPr lang="en-US" dirty="0" err="1"/>
              <a:t>sinti</a:t>
            </a:r>
            <a:r>
              <a:rPr lang="en-US" dirty="0"/>
              <a:t> and </a:t>
            </a:r>
            <a:r>
              <a:rPr lang="en-US" dirty="0" err="1"/>
              <a:t>roma</a:t>
            </a:r>
            <a:r>
              <a:rPr lang="en-US" dirty="0"/>
              <a:t>. </a:t>
            </a:r>
          </a:p>
        </p:txBody>
      </p:sp>
      <p:cxnSp>
        <p:nvCxnSpPr>
          <p:cNvPr id="8" name="Straight Arrow Connector 7">
            <a:extLst>
              <a:ext uri="{FF2B5EF4-FFF2-40B4-BE49-F238E27FC236}">
                <a16:creationId xmlns:a16="http://schemas.microsoft.com/office/drawing/2014/main" id="{1410C068-4363-E84A-93A4-38ACF549249B}"/>
              </a:ext>
            </a:extLst>
          </p:cNvPr>
          <p:cNvCxnSpPr/>
          <p:nvPr/>
        </p:nvCxnSpPr>
        <p:spPr>
          <a:xfrm>
            <a:off x="5375564" y="3429000"/>
            <a:ext cx="1025236" cy="22513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C47CC6C-ADB2-D040-B741-6A24D4236C9C}"/>
              </a:ext>
            </a:extLst>
          </p:cNvPr>
          <p:cNvSpPr txBox="1"/>
          <p:nvPr/>
        </p:nvSpPr>
        <p:spPr>
          <a:xfrm>
            <a:off x="6276109" y="5791200"/>
            <a:ext cx="1759527" cy="369332"/>
          </a:xfrm>
          <a:prstGeom prst="rect">
            <a:avLst/>
          </a:prstGeom>
          <a:noFill/>
        </p:spPr>
        <p:txBody>
          <a:bodyPr wrap="square" rtlCol="0">
            <a:spAutoFit/>
          </a:bodyPr>
          <a:lstStyle/>
          <a:p>
            <a:r>
              <a:rPr lang="en-US" dirty="0"/>
              <a:t>Defend Heimat</a:t>
            </a:r>
          </a:p>
        </p:txBody>
      </p:sp>
      <p:cxnSp>
        <p:nvCxnSpPr>
          <p:cNvPr id="11" name="Straight Arrow Connector 10">
            <a:extLst>
              <a:ext uri="{FF2B5EF4-FFF2-40B4-BE49-F238E27FC236}">
                <a16:creationId xmlns:a16="http://schemas.microsoft.com/office/drawing/2014/main" id="{2B926494-63D9-AD44-A5A7-A6A2248F213F}"/>
              </a:ext>
            </a:extLst>
          </p:cNvPr>
          <p:cNvCxnSpPr/>
          <p:nvPr/>
        </p:nvCxnSpPr>
        <p:spPr>
          <a:xfrm flipH="1">
            <a:off x="7273636" y="3685309"/>
            <a:ext cx="1454728" cy="19950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41BF2BA-D907-0744-96EE-10F2B2D70902}"/>
              </a:ext>
            </a:extLst>
          </p:cNvPr>
          <p:cNvSpPr txBox="1"/>
          <p:nvPr/>
        </p:nvSpPr>
        <p:spPr>
          <a:xfrm>
            <a:off x="8950036" y="5070764"/>
            <a:ext cx="2042970" cy="923330"/>
          </a:xfrm>
          <a:prstGeom prst="rect">
            <a:avLst/>
          </a:prstGeom>
          <a:noFill/>
        </p:spPr>
        <p:txBody>
          <a:bodyPr wrap="square" rtlCol="0">
            <a:spAutoFit/>
          </a:bodyPr>
          <a:lstStyle/>
          <a:p>
            <a:r>
              <a:rPr lang="en-US" dirty="0"/>
              <a:t>I would vote  for NPD.  I couldn’t vote any other way! </a:t>
            </a:r>
          </a:p>
        </p:txBody>
      </p:sp>
    </p:spTree>
    <p:extLst>
      <p:ext uri="{BB962C8B-B14F-4D97-AF65-F5344CB8AC3E}">
        <p14:creationId xmlns:p14="http://schemas.microsoft.com/office/powerpoint/2010/main" val="7569932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71FDE1-DF72-8D42-AF43-4B712FD862D3}"/>
              </a:ext>
            </a:extLst>
          </p:cNvPr>
          <p:cNvPicPr>
            <a:picLocks noChangeAspect="1"/>
          </p:cNvPicPr>
          <p:nvPr/>
        </p:nvPicPr>
        <p:blipFill>
          <a:blip r:embed="rId2"/>
          <a:stretch>
            <a:fillRect/>
          </a:stretch>
        </p:blipFill>
        <p:spPr>
          <a:xfrm>
            <a:off x="573669" y="165565"/>
            <a:ext cx="8636000" cy="3136900"/>
          </a:xfrm>
          <a:prstGeom prst="rect">
            <a:avLst/>
          </a:prstGeom>
        </p:spPr>
      </p:pic>
      <p:sp>
        <p:nvSpPr>
          <p:cNvPr id="5" name="Rectangle 4">
            <a:extLst>
              <a:ext uri="{FF2B5EF4-FFF2-40B4-BE49-F238E27FC236}">
                <a16:creationId xmlns:a16="http://schemas.microsoft.com/office/drawing/2014/main" id="{EEEEE84A-F8C0-BE4D-8B6B-311FFB2DFC15}"/>
              </a:ext>
            </a:extLst>
          </p:cNvPr>
          <p:cNvSpPr/>
          <p:nvPr/>
        </p:nvSpPr>
        <p:spPr>
          <a:xfrm>
            <a:off x="1129991" y="3555536"/>
            <a:ext cx="6096000" cy="646331"/>
          </a:xfrm>
          <a:prstGeom prst="rect">
            <a:avLst/>
          </a:prstGeom>
        </p:spPr>
        <p:txBody>
          <a:bodyPr>
            <a:spAutoFit/>
          </a:bodyPr>
          <a:lstStyle/>
          <a:p>
            <a:r>
              <a:rPr lang="en-US" dirty="0"/>
              <a:t>https://</a:t>
            </a:r>
            <a:r>
              <a:rPr lang="en-US" dirty="0" err="1"/>
              <a:t>abcnews.go.com</a:t>
            </a:r>
            <a:r>
              <a:rPr lang="en-US" dirty="0"/>
              <a:t>/International/</a:t>
            </a:r>
            <a:r>
              <a:rPr lang="en-US" dirty="0" err="1"/>
              <a:t>wireStory</a:t>
            </a:r>
            <a:r>
              <a:rPr lang="en-US" dirty="0"/>
              <a:t>/recent-deadly-racist-attacks-germany-69104703</a:t>
            </a:r>
          </a:p>
        </p:txBody>
      </p:sp>
      <p:sp>
        <p:nvSpPr>
          <p:cNvPr id="6" name="TextBox 5">
            <a:extLst>
              <a:ext uri="{FF2B5EF4-FFF2-40B4-BE49-F238E27FC236}">
                <a16:creationId xmlns:a16="http://schemas.microsoft.com/office/drawing/2014/main" id="{32DE0D13-D85F-8D42-9582-741EF5854CC0}"/>
              </a:ext>
            </a:extLst>
          </p:cNvPr>
          <p:cNvSpPr txBox="1"/>
          <p:nvPr/>
        </p:nvSpPr>
        <p:spPr>
          <a:xfrm>
            <a:off x="914400" y="4793673"/>
            <a:ext cx="5915891" cy="1200329"/>
          </a:xfrm>
          <a:prstGeom prst="rect">
            <a:avLst/>
          </a:prstGeom>
          <a:noFill/>
        </p:spPr>
        <p:txBody>
          <a:bodyPr wrap="square" rtlCol="0">
            <a:spAutoFit/>
          </a:bodyPr>
          <a:lstStyle/>
          <a:p>
            <a:r>
              <a:rPr lang="en-US" dirty="0"/>
              <a:t>For a list of dates and descriptions of events, please see the link. The article was published in the wake of the far-right extremist  attack in Hanau in 2020. </a:t>
            </a:r>
          </a:p>
          <a:p>
            <a:endParaRPr lang="en-US" dirty="0"/>
          </a:p>
        </p:txBody>
      </p:sp>
    </p:spTree>
    <p:extLst>
      <p:ext uri="{BB962C8B-B14F-4D97-AF65-F5344CB8AC3E}">
        <p14:creationId xmlns:p14="http://schemas.microsoft.com/office/powerpoint/2010/main" val="9257918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ouncil of Europe launches alarm on growth in racist crimes - InfoMigrants">
            <a:extLst>
              <a:ext uri="{FF2B5EF4-FFF2-40B4-BE49-F238E27FC236}">
                <a16:creationId xmlns:a16="http://schemas.microsoft.com/office/drawing/2014/main" id="{D9CCB076-05F3-864E-9720-60211AF9A4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204" y="1534489"/>
            <a:ext cx="4705451" cy="314269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 man puts his hand up on the face of a victim of the Hanau terror attack painted as a mural (picture-alliance/dpa/A. Arnold)">
            <a:extLst>
              <a:ext uri="{FF2B5EF4-FFF2-40B4-BE49-F238E27FC236}">
                <a16:creationId xmlns:a16="http://schemas.microsoft.com/office/drawing/2014/main" id="{0F0CF7F1-C2CE-E244-AD94-04DB950836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4848" y="1406368"/>
            <a:ext cx="6038712" cy="339893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DFD7D51-8992-B243-80F8-A1EE76FC7B4D}"/>
              </a:ext>
            </a:extLst>
          </p:cNvPr>
          <p:cNvSpPr/>
          <p:nvPr/>
        </p:nvSpPr>
        <p:spPr>
          <a:xfrm>
            <a:off x="1953491" y="5585799"/>
            <a:ext cx="6096000" cy="646331"/>
          </a:xfrm>
          <a:prstGeom prst="rect">
            <a:avLst/>
          </a:prstGeom>
        </p:spPr>
        <p:txBody>
          <a:bodyPr>
            <a:spAutoFit/>
          </a:bodyPr>
          <a:lstStyle/>
          <a:p>
            <a:r>
              <a:rPr lang="en-US" dirty="0"/>
              <a:t>https://</a:t>
            </a:r>
            <a:r>
              <a:rPr lang="en-US" dirty="0" err="1"/>
              <a:t>www.dw.com</a:t>
            </a:r>
            <a:r>
              <a:rPr lang="en-US" dirty="0"/>
              <a:t>/</a:t>
            </a:r>
            <a:r>
              <a:rPr lang="en-US" dirty="0" err="1"/>
              <a:t>en</a:t>
            </a:r>
            <a:r>
              <a:rPr lang="en-US" dirty="0"/>
              <a:t>/how-will-</a:t>
            </a:r>
            <a:r>
              <a:rPr lang="en-US" dirty="0" err="1"/>
              <a:t>hanaus</a:t>
            </a:r>
            <a:r>
              <a:rPr lang="en-US" dirty="0"/>
              <a:t>-victims-of-far-right-terror-be-remembered/a-54644557</a:t>
            </a:r>
          </a:p>
        </p:txBody>
      </p:sp>
      <p:sp>
        <p:nvSpPr>
          <p:cNvPr id="6" name="TextBox 5">
            <a:extLst>
              <a:ext uri="{FF2B5EF4-FFF2-40B4-BE49-F238E27FC236}">
                <a16:creationId xmlns:a16="http://schemas.microsoft.com/office/drawing/2014/main" id="{CF3D07CF-0208-4B45-93C3-4F1A3494195A}"/>
              </a:ext>
            </a:extLst>
          </p:cNvPr>
          <p:cNvSpPr txBox="1"/>
          <p:nvPr/>
        </p:nvSpPr>
        <p:spPr>
          <a:xfrm>
            <a:off x="623455" y="4805300"/>
            <a:ext cx="3740727" cy="369332"/>
          </a:xfrm>
          <a:prstGeom prst="rect">
            <a:avLst/>
          </a:prstGeom>
          <a:noFill/>
        </p:spPr>
        <p:txBody>
          <a:bodyPr wrap="square" rtlCol="0">
            <a:spAutoFit/>
          </a:bodyPr>
          <a:lstStyle/>
          <a:p>
            <a:r>
              <a:rPr lang="en-US" dirty="0" err="1"/>
              <a:t>Facism</a:t>
            </a:r>
            <a:r>
              <a:rPr lang="en-US" dirty="0"/>
              <a:t> and Racism kill everywhere </a:t>
            </a:r>
          </a:p>
        </p:txBody>
      </p:sp>
      <p:cxnSp>
        <p:nvCxnSpPr>
          <p:cNvPr id="9" name="Straight Arrow Connector 8">
            <a:extLst>
              <a:ext uri="{FF2B5EF4-FFF2-40B4-BE49-F238E27FC236}">
                <a16:creationId xmlns:a16="http://schemas.microsoft.com/office/drawing/2014/main" id="{9F7C01BA-21C8-B944-880C-9336FBB33226}"/>
              </a:ext>
            </a:extLst>
          </p:cNvPr>
          <p:cNvCxnSpPr/>
          <p:nvPr/>
        </p:nvCxnSpPr>
        <p:spPr>
          <a:xfrm flipV="1">
            <a:off x="4682836" y="762000"/>
            <a:ext cx="1149928" cy="14131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BAC20F5-5A40-B242-B780-C7FB6C7AE602}"/>
              </a:ext>
            </a:extLst>
          </p:cNvPr>
          <p:cNvSpPr txBox="1"/>
          <p:nvPr/>
        </p:nvSpPr>
        <p:spPr>
          <a:xfrm>
            <a:off x="5832764" y="540327"/>
            <a:ext cx="1981200" cy="369332"/>
          </a:xfrm>
          <a:prstGeom prst="rect">
            <a:avLst/>
          </a:prstGeom>
          <a:noFill/>
        </p:spPr>
        <p:txBody>
          <a:bodyPr wrap="square" rtlCol="0">
            <a:spAutoFit/>
          </a:bodyPr>
          <a:lstStyle/>
          <a:p>
            <a:r>
              <a:rPr lang="en-US" dirty="0"/>
              <a:t>Say their names</a:t>
            </a:r>
          </a:p>
        </p:txBody>
      </p:sp>
    </p:spTree>
    <p:extLst>
      <p:ext uri="{BB962C8B-B14F-4D97-AF65-F5344CB8AC3E}">
        <p14:creationId xmlns:p14="http://schemas.microsoft.com/office/powerpoint/2010/main" val="9173679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2DF240F-574C-044C-8028-76BA19A1FFCA}"/>
              </a:ext>
            </a:extLst>
          </p:cNvPr>
          <p:cNvPicPr>
            <a:picLocks noChangeAspect="1"/>
          </p:cNvPicPr>
          <p:nvPr/>
        </p:nvPicPr>
        <p:blipFill>
          <a:blip r:embed="rId2"/>
          <a:stretch>
            <a:fillRect/>
          </a:stretch>
        </p:blipFill>
        <p:spPr>
          <a:xfrm>
            <a:off x="2141881" y="0"/>
            <a:ext cx="6301110" cy="6858000"/>
          </a:xfrm>
          <a:prstGeom prst="rect">
            <a:avLst/>
          </a:prstGeom>
        </p:spPr>
      </p:pic>
      <p:sp>
        <p:nvSpPr>
          <p:cNvPr id="8" name="Rectangle 7">
            <a:extLst>
              <a:ext uri="{FF2B5EF4-FFF2-40B4-BE49-F238E27FC236}">
                <a16:creationId xmlns:a16="http://schemas.microsoft.com/office/drawing/2014/main" id="{1F2100D5-EC24-1543-9EB3-886F910905D9}"/>
              </a:ext>
            </a:extLst>
          </p:cNvPr>
          <p:cNvSpPr/>
          <p:nvPr/>
        </p:nvSpPr>
        <p:spPr>
          <a:xfrm>
            <a:off x="2402409" y="6167690"/>
            <a:ext cx="6096000" cy="276999"/>
          </a:xfrm>
          <a:prstGeom prst="rect">
            <a:avLst/>
          </a:prstGeom>
        </p:spPr>
        <p:txBody>
          <a:bodyPr>
            <a:spAutoFit/>
          </a:bodyPr>
          <a:lstStyle/>
          <a:p>
            <a:r>
              <a:rPr lang="en-US" sz="1200" dirty="0"/>
              <a:t>https://</a:t>
            </a:r>
            <a:r>
              <a:rPr lang="en-US" sz="1200" dirty="0" err="1"/>
              <a:t>www.nytimes.com</a:t>
            </a:r>
            <a:r>
              <a:rPr lang="en-US" sz="1200" dirty="0"/>
              <a:t>/2020/10/06/world/</a:t>
            </a:r>
            <a:r>
              <a:rPr lang="en-US" sz="1200" dirty="0" err="1"/>
              <a:t>europe</a:t>
            </a:r>
            <a:r>
              <a:rPr lang="en-US" sz="1200" dirty="0"/>
              <a:t>/</a:t>
            </a:r>
            <a:r>
              <a:rPr lang="en-US" sz="1200" dirty="0" err="1"/>
              <a:t>germany</a:t>
            </a:r>
            <a:r>
              <a:rPr lang="en-US" sz="1200" dirty="0"/>
              <a:t>-police-far-right-</a:t>
            </a:r>
            <a:r>
              <a:rPr lang="en-US" sz="1200" dirty="0" err="1"/>
              <a:t>report.html</a:t>
            </a:r>
            <a:endParaRPr lang="en-US" sz="1200" dirty="0"/>
          </a:p>
        </p:txBody>
      </p:sp>
    </p:spTree>
    <p:extLst>
      <p:ext uri="{BB962C8B-B14F-4D97-AF65-F5344CB8AC3E}">
        <p14:creationId xmlns:p14="http://schemas.microsoft.com/office/powerpoint/2010/main" val="3869289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B0816-C13F-7B44-BA09-73E93BB7BC0E}"/>
              </a:ext>
            </a:extLst>
          </p:cNvPr>
          <p:cNvSpPr>
            <a:spLocks noGrp="1"/>
          </p:cNvSpPr>
          <p:nvPr>
            <p:ph type="title"/>
          </p:nvPr>
        </p:nvSpPr>
        <p:spPr>
          <a:xfrm>
            <a:off x="838200" y="365126"/>
            <a:ext cx="10515600" cy="713398"/>
          </a:xfrm>
        </p:spPr>
        <p:txBody>
          <a:bodyPr/>
          <a:lstStyle/>
          <a:p>
            <a:r>
              <a:rPr lang="de-DE" dirty="0"/>
              <a:t>Nebenbedeutungen: ,,Vaterland”  </a:t>
            </a:r>
          </a:p>
        </p:txBody>
      </p:sp>
      <p:sp>
        <p:nvSpPr>
          <p:cNvPr id="3" name="Content Placeholder 2">
            <a:extLst>
              <a:ext uri="{FF2B5EF4-FFF2-40B4-BE49-F238E27FC236}">
                <a16:creationId xmlns:a16="http://schemas.microsoft.com/office/drawing/2014/main" id="{BDE62579-3F34-EE4F-A23F-0688302E4892}"/>
              </a:ext>
            </a:extLst>
          </p:cNvPr>
          <p:cNvSpPr>
            <a:spLocks noGrp="1"/>
          </p:cNvSpPr>
          <p:nvPr>
            <p:ph idx="1"/>
          </p:nvPr>
        </p:nvSpPr>
        <p:spPr>
          <a:xfrm>
            <a:off x="838200" y="1253331"/>
            <a:ext cx="10515600" cy="4351338"/>
          </a:xfrm>
        </p:spPr>
        <p:txBody>
          <a:bodyPr/>
          <a:lstStyle/>
          <a:p>
            <a:pPr marL="0" indent="0">
              <a:buNone/>
            </a:pPr>
            <a:endParaRPr lang="de-DE" dirty="0"/>
          </a:p>
        </p:txBody>
      </p:sp>
      <p:pic>
        <p:nvPicPr>
          <p:cNvPr id="4" name="Picture 3">
            <a:extLst>
              <a:ext uri="{FF2B5EF4-FFF2-40B4-BE49-F238E27FC236}">
                <a16:creationId xmlns:a16="http://schemas.microsoft.com/office/drawing/2014/main" id="{E931C19E-3423-AC4D-8755-A9593BC6A52C}"/>
              </a:ext>
            </a:extLst>
          </p:cNvPr>
          <p:cNvPicPr>
            <a:picLocks noChangeAspect="1"/>
          </p:cNvPicPr>
          <p:nvPr/>
        </p:nvPicPr>
        <p:blipFill>
          <a:blip r:embed="rId2"/>
          <a:stretch>
            <a:fillRect/>
          </a:stretch>
        </p:blipFill>
        <p:spPr>
          <a:xfrm>
            <a:off x="681037" y="2887907"/>
            <a:ext cx="6119324" cy="3059662"/>
          </a:xfrm>
          <a:prstGeom prst="rect">
            <a:avLst/>
          </a:prstGeom>
        </p:spPr>
      </p:pic>
      <p:pic>
        <p:nvPicPr>
          <p:cNvPr id="5" name="Picture 4">
            <a:extLst>
              <a:ext uri="{FF2B5EF4-FFF2-40B4-BE49-F238E27FC236}">
                <a16:creationId xmlns:a16="http://schemas.microsoft.com/office/drawing/2014/main" id="{B52FB67B-9338-3B44-A274-84A292C3CA00}"/>
              </a:ext>
            </a:extLst>
          </p:cNvPr>
          <p:cNvPicPr>
            <a:picLocks noChangeAspect="1"/>
          </p:cNvPicPr>
          <p:nvPr/>
        </p:nvPicPr>
        <p:blipFill>
          <a:blip r:embed="rId3"/>
          <a:stretch>
            <a:fillRect/>
          </a:stretch>
        </p:blipFill>
        <p:spPr>
          <a:xfrm>
            <a:off x="6800361" y="2894990"/>
            <a:ext cx="4992687" cy="2094136"/>
          </a:xfrm>
          <a:prstGeom prst="rect">
            <a:avLst/>
          </a:prstGeom>
        </p:spPr>
      </p:pic>
    </p:spTree>
    <p:extLst>
      <p:ext uri="{BB962C8B-B14F-4D97-AF65-F5344CB8AC3E}">
        <p14:creationId xmlns:p14="http://schemas.microsoft.com/office/powerpoint/2010/main" val="5929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A24A07BB-93DF-2145-A9DB-CB221F9D4E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863" y="3427500"/>
            <a:ext cx="4136447" cy="276317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57E73AE-376A-8448-93A2-027ACED785D6}"/>
              </a:ext>
            </a:extLst>
          </p:cNvPr>
          <p:cNvPicPr>
            <a:picLocks noChangeAspect="1"/>
          </p:cNvPicPr>
          <p:nvPr/>
        </p:nvPicPr>
        <p:blipFill>
          <a:blip r:embed="rId3"/>
          <a:stretch>
            <a:fillRect/>
          </a:stretch>
        </p:blipFill>
        <p:spPr>
          <a:xfrm>
            <a:off x="5128951" y="325582"/>
            <a:ext cx="7063049" cy="5190332"/>
          </a:xfrm>
          <a:prstGeom prst="rect">
            <a:avLst/>
          </a:prstGeom>
        </p:spPr>
      </p:pic>
      <p:pic>
        <p:nvPicPr>
          <p:cNvPr id="8196" name="Picture 4" descr="Eberswalde Map Germany Latitude &amp; Longitude: Free Maps">
            <a:extLst>
              <a:ext uri="{FF2B5EF4-FFF2-40B4-BE49-F238E27FC236}">
                <a16:creationId xmlns:a16="http://schemas.microsoft.com/office/drawing/2014/main" id="{003B912B-960F-B040-B425-61B4CF1426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25582"/>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8F7546C-0969-1B41-843F-EA5C7401D614}"/>
              </a:ext>
            </a:extLst>
          </p:cNvPr>
          <p:cNvSpPr txBox="1"/>
          <p:nvPr/>
        </p:nvSpPr>
        <p:spPr>
          <a:xfrm>
            <a:off x="9795164" y="720436"/>
            <a:ext cx="2105891" cy="646331"/>
          </a:xfrm>
          <a:prstGeom prst="rect">
            <a:avLst/>
          </a:prstGeom>
          <a:noFill/>
        </p:spPr>
        <p:txBody>
          <a:bodyPr wrap="square" rtlCol="0">
            <a:spAutoFit/>
          </a:bodyPr>
          <a:lstStyle/>
          <a:p>
            <a:r>
              <a:rPr lang="en-US" dirty="0"/>
              <a:t>Eberswalde was a bad nest </a:t>
            </a:r>
          </a:p>
        </p:txBody>
      </p:sp>
      <p:sp>
        <p:nvSpPr>
          <p:cNvPr id="6" name="TextBox 5">
            <a:extLst>
              <a:ext uri="{FF2B5EF4-FFF2-40B4-BE49-F238E27FC236}">
                <a16:creationId xmlns:a16="http://schemas.microsoft.com/office/drawing/2014/main" id="{0D8F8FEF-4A97-3F47-8FE9-8D3073DCC3A9}"/>
              </a:ext>
            </a:extLst>
          </p:cNvPr>
          <p:cNvSpPr txBox="1"/>
          <p:nvPr/>
        </p:nvSpPr>
        <p:spPr>
          <a:xfrm>
            <a:off x="5652655" y="5721927"/>
            <a:ext cx="5195454" cy="1200329"/>
          </a:xfrm>
          <a:prstGeom prst="rect">
            <a:avLst/>
          </a:prstGeom>
          <a:noFill/>
        </p:spPr>
        <p:txBody>
          <a:bodyPr wrap="square" rtlCol="0">
            <a:spAutoFit/>
          </a:bodyPr>
          <a:lstStyle/>
          <a:p>
            <a:r>
              <a:rPr lang="en-US" dirty="0" err="1"/>
              <a:t>Amadeu</a:t>
            </a:r>
            <a:r>
              <a:rPr lang="en-US" dirty="0"/>
              <a:t> Antonio </a:t>
            </a:r>
            <a:r>
              <a:rPr lang="en-US" dirty="0" err="1"/>
              <a:t>Schimansky</a:t>
            </a:r>
            <a:r>
              <a:rPr lang="en-US" dirty="0"/>
              <a:t> next to the memorial plaque for his father </a:t>
            </a:r>
            <a:r>
              <a:rPr lang="en-US" dirty="0" err="1"/>
              <a:t>Amadeu</a:t>
            </a:r>
            <a:r>
              <a:rPr lang="en-US" dirty="0"/>
              <a:t> Antonio. The Angolan was so badly attacked by a right-wing mob on November 25, 1990 that he died 11 days later. </a:t>
            </a:r>
          </a:p>
        </p:txBody>
      </p:sp>
      <p:pic>
        <p:nvPicPr>
          <p:cNvPr id="8198" name="Picture 6" descr="About us – Amadeu Antonio Stiftung">
            <a:extLst>
              <a:ext uri="{FF2B5EF4-FFF2-40B4-BE49-F238E27FC236}">
                <a16:creationId xmlns:a16="http://schemas.microsoft.com/office/drawing/2014/main" id="{355CF940-E696-2443-877A-4E038F10ED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1288" y="275286"/>
            <a:ext cx="3127663" cy="230828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DBD21F3-D0E8-1943-934B-0DF61B622683}"/>
              </a:ext>
            </a:extLst>
          </p:cNvPr>
          <p:cNvSpPr txBox="1"/>
          <p:nvPr/>
        </p:nvSpPr>
        <p:spPr>
          <a:xfrm>
            <a:off x="0" y="2230582"/>
            <a:ext cx="1905000" cy="276999"/>
          </a:xfrm>
          <a:prstGeom prst="rect">
            <a:avLst/>
          </a:prstGeom>
          <a:noFill/>
        </p:spPr>
        <p:txBody>
          <a:bodyPr wrap="square" rtlCol="0">
            <a:spAutoFit/>
          </a:bodyPr>
          <a:lstStyle/>
          <a:p>
            <a:r>
              <a:rPr lang="en-US" sz="1200" dirty="0"/>
              <a:t>Eberswalde </a:t>
            </a:r>
          </a:p>
        </p:txBody>
      </p:sp>
      <p:sp>
        <p:nvSpPr>
          <p:cNvPr id="8" name="TextBox 7">
            <a:extLst>
              <a:ext uri="{FF2B5EF4-FFF2-40B4-BE49-F238E27FC236}">
                <a16:creationId xmlns:a16="http://schemas.microsoft.com/office/drawing/2014/main" id="{8B48DE6E-6BD3-AB4D-AB6B-C93E04B023E8}"/>
              </a:ext>
            </a:extLst>
          </p:cNvPr>
          <p:cNvSpPr txBox="1"/>
          <p:nvPr/>
        </p:nvSpPr>
        <p:spPr>
          <a:xfrm>
            <a:off x="2001288" y="2583568"/>
            <a:ext cx="2972494" cy="369332"/>
          </a:xfrm>
          <a:prstGeom prst="rect">
            <a:avLst/>
          </a:prstGeom>
          <a:noFill/>
        </p:spPr>
        <p:txBody>
          <a:bodyPr wrap="square" rtlCol="0">
            <a:spAutoFit/>
          </a:bodyPr>
          <a:lstStyle/>
          <a:p>
            <a:r>
              <a:rPr lang="en-US" dirty="0" err="1"/>
              <a:t>Amadeu</a:t>
            </a:r>
            <a:r>
              <a:rPr lang="en-US" dirty="0"/>
              <a:t> Antonio</a:t>
            </a:r>
          </a:p>
        </p:txBody>
      </p:sp>
    </p:spTree>
    <p:extLst>
      <p:ext uri="{BB962C8B-B14F-4D97-AF65-F5344CB8AC3E}">
        <p14:creationId xmlns:p14="http://schemas.microsoft.com/office/powerpoint/2010/main" val="14795605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Biography of May Ayim | Berlin 2798-May Ayim">
            <a:extLst>
              <a:ext uri="{FF2B5EF4-FFF2-40B4-BE49-F238E27FC236}">
                <a16:creationId xmlns:a16="http://schemas.microsoft.com/office/drawing/2014/main" id="{1CD2433D-E6A0-8A44-873A-747F3D75BD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685" y="588369"/>
            <a:ext cx="3721677" cy="523791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96BF919-2260-CA47-9977-DA33EA795720}"/>
              </a:ext>
            </a:extLst>
          </p:cNvPr>
          <p:cNvSpPr txBox="1"/>
          <p:nvPr/>
        </p:nvSpPr>
        <p:spPr>
          <a:xfrm>
            <a:off x="595745" y="6040582"/>
            <a:ext cx="2604655" cy="369332"/>
          </a:xfrm>
          <a:prstGeom prst="rect">
            <a:avLst/>
          </a:prstGeom>
          <a:noFill/>
        </p:spPr>
        <p:txBody>
          <a:bodyPr wrap="square" rtlCol="0">
            <a:spAutoFit/>
          </a:bodyPr>
          <a:lstStyle/>
          <a:p>
            <a:r>
              <a:rPr lang="en-US" dirty="0"/>
              <a:t>May </a:t>
            </a:r>
            <a:r>
              <a:rPr lang="en-US" dirty="0" err="1"/>
              <a:t>Ayim</a:t>
            </a:r>
            <a:endParaRPr lang="en-US" dirty="0"/>
          </a:p>
        </p:txBody>
      </p:sp>
      <p:pic>
        <p:nvPicPr>
          <p:cNvPr id="11268" name="Picture 4" descr="Blues in schwarz weiss: May Ayim: 9783936937275: Amazon.com: Books">
            <a:extLst>
              <a:ext uri="{FF2B5EF4-FFF2-40B4-BE49-F238E27FC236}">
                <a16:creationId xmlns:a16="http://schemas.microsoft.com/office/drawing/2014/main" id="{466432EB-0297-C14A-A480-764E1A7FAF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1154" y="838200"/>
            <a:ext cx="2497282" cy="369163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9D7ABDA-D122-6E4F-8DA8-BF684FDDCE75}"/>
              </a:ext>
            </a:extLst>
          </p:cNvPr>
          <p:cNvSpPr txBox="1"/>
          <p:nvPr/>
        </p:nvSpPr>
        <p:spPr>
          <a:xfrm>
            <a:off x="5624945" y="5001491"/>
            <a:ext cx="3657600" cy="646331"/>
          </a:xfrm>
          <a:prstGeom prst="rect">
            <a:avLst/>
          </a:prstGeom>
          <a:noFill/>
        </p:spPr>
        <p:txBody>
          <a:bodyPr wrap="square" rtlCol="0">
            <a:spAutoFit/>
          </a:bodyPr>
          <a:lstStyle/>
          <a:p>
            <a:r>
              <a:rPr lang="en-US" dirty="0"/>
              <a:t>See </a:t>
            </a:r>
            <a:r>
              <a:rPr lang="en-US" dirty="0" err="1"/>
              <a:t>Ayim</a:t>
            </a:r>
            <a:r>
              <a:rPr lang="en-US" dirty="0"/>
              <a:t> PDF in Moodle, for poem </a:t>
            </a:r>
            <a:r>
              <a:rPr lang="en-US" dirty="0" err="1"/>
              <a:t>deutschland</a:t>
            </a:r>
            <a:r>
              <a:rPr lang="en-US" dirty="0"/>
              <a:t> </a:t>
            </a:r>
            <a:r>
              <a:rPr lang="en-US" dirty="0" err="1"/>
              <a:t>im</a:t>
            </a:r>
            <a:r>
              <a:rPr lang="en-US" dirty="0"/>
              <a:t> </a:t>
            </a:r>
            <a:r>
              <a:rPr lang="en-US" dirty="0" err="1"/>
              <a:t>herbst</a:t>
            </a:r>
            <a:r>
              <a:rPr lang="en-US" dirty="0"/>
              <a:t> </a:t>
            </a:r>
          </a:p>
        </p:txBody>
      </p:sp>
    </p:spTree>
    <p:extLst>
      <p:ext uri="{BB962C8B-B14F-4D97-AF65-F5344CB8AC3E}">
        <p14:creationId xmlns:p14="http://schemas.microsoft.com/office/powerpoint/2010/main" val="24906267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B7D834-3A2B-F441-87C2-59B1473BEB19}"/>
              </a:ext>
            </a:extLst>
          </p:cNvPr>
          <p:cNvPicPr>
            <a:picLocks noChangeAspect="1"/>
          </p:cNvPicPr>
          <p:nvPr/>
        </p:nvPicPr>
        <p:blipFill>
          <a:blip r:embed="rId2"/>
          <a:stretch>
            <a:fillRect/>
          </a:stretch>
        </p:blipFill>
        <p:spPr>
          <a:xfrm>
            <a:off x="0" y="224108"/>
            <a:ext cx="12192000" cy="5495386"/>
          </a:xfrm>
          <a:prstGeom prst="rect">
            <a:avLst/>
          </a:prstGeom>
        </p:spPr>
      </p:pic>
      <p:sp>
        <p:nvSpPr>
          <p:cNvPr id="5" name="Rectangle 4">
            <a:extLst>
              <a:ext uri="{FF2B5EF4-FFF2-40B4-BE49-F238E27FC236}">
                <a16:creationId xmlns:a16="http://schemas.microsoft.com/office/drawing/2014/main" id="{27617433-027E-A34E-A44C-D3E2426471B8}"/>
              </a:ext>
            </a:extLst>
          </p:cNvPr>
          <p:cNvSpPr/>
          <p:nvPr/>
        </p:nvSpPr>
        <p:spPr>
          <a:xfrm>
            <a:off x="3166414" y="5987534"/>
            <a:ext cx="4501425" cy="369332"/>
          </a:xfrm>
          <a:prstGeom prst="rect">
            <a:avLst/>
          </a:prstGeom>
        </p:spPr>
        <p:txBody>
          <a:bodyPr wrap="none">
            <a:spAutoFit/>
          </a:bodyPr>
          <a:lstStyle/>
          <a:p>
            <a:r>
              <a:rPr lang="en-US" dirty="0"/>
              <a:t>https://</a:t>
            </a:r>
            <a:r>
              <a:rPr lang="en-US" dirty="0" err="1"/>
              <a:t>www.amadeu-antonio-stiftung.de</a:t>
            </a:r>
            <a:r>
              <a:rPr lang="en-US" dirty="0"/>
              <a:t>/</a:t>
            </a:r>
            <a:r>
              <a:rPr lang="en-US" dirty="0" err="1"/>
              <a:t>en</a:t>
            </a:r>
            <a:r>
              <a:rPr lang="en-US" dirty="0"/>
              <a:t>/</a:t>
            </a:r>
          </a:p>
        </p:txBody>
      </p:sp>
      <p:sp>
        <p:nvSpPr>
          <p:cNvPr id="6" name="TextBox 5">
            <a:extLst>
              <a:ext uri="{FF2B5EF4-FFF2-40B4-BE49-F238E27FC236}">
                <a16:creationId xmlns:a16="http://schemas.microsoft.com/office/drawing/2014/main" id="{CDDCCC8E-9816-224B-B3CB-CB2834DBCEAB}"/>
              </a:ext>
            </a:extLst>
          </p:cNvPr>
          <p:cNvSpPr txBox="1"/>
          <p:nvPr/>
        </p:nvSpPr>
        <p:spPr>
          <a:xfrm>
            <a:off x="2161309" y="1138506"/>
            <a:ext cx="2867891" cy="369332"/>
          </a:xfrm>
          <a:prstGeom prst="rect">
            <a:avLst/>
          </a:prstGeom>
          <a:noFill/>
        </p:spPr>
        <p:txBody>
          <a:bodyPr wrap="square" rtlCol="0">
            <a:spAutoFit/>
          </a:bodyPr>
          <a:lstStyle/>
          <a:p>
            <a:r>
              <a:rPr lang="en-US" dirty="0"/>
              <a:t>Stiftung = organization </a:t>
            </a:r>
          </a:p>
        </p:txBody>
      </p:sp>
    </p:spTree>
    <p:extLst>
      <p:ext uri="{BB962C8B-B14F-4D97-AF65-F5344CB8AC3E}">
        <p14:creationId xmlns:p14="http://schemas.microsoft.com/office/powerpoint/2010/main" val="23774647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AD93A3AD-334A-C745-B0D0-95FE01A447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37" y="969818"/>
            <a:ext cx="2794000" cy="411480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a:extLst>
              <a:ext uri="{FF2B5EF4-FFF2-40B4-BE49-F238E27FC236}">
                <a16:creationId xmlns:a16="http://schemas.microsoft.com/office/drawing/2014/main" id="{A06AF3F7-A20B-9148-9E81-9E5C9F8EC7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8637" y="1192068"/>
            <a:ext cx="2794000" cy="367030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Liverpool University Press: Books: Black German">
            <a:extLst>
              <a:ext uri="{FF2B5EF4-FFF2-40B4-BE49-F238E27FC236}">
                <a16:creationId xmlns:a16="http://schemas.microsoft.com/office/drawing/2014/main" id="{9679C9D9-1049-FB47-BE86-54B74780D8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63363" y="748027"/>
            <a:ext cx="2514258" cy="3594100"/>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A life against racism: Theodor Wonja Michael | Culture| Arts, music and  lifestyle reporting from Germany | DW | 22.10.2019">
            <a:extLst>
              <a:ext uri="{FF2B5EF4-FFF2-40B4-BE49-F238E27FC236}">
                <a16:creationId xmlns:a16="http://schemas.microsoft.com/office/drawing/2014/main" id="{4E67C99A-C707-D44A-859D-B796DDE4DD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787783"/>
            <a:ext cx="3147290" cy="177297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328C1B2-5290-1E4D-A076-9EB7020D77AA}"/>
              </a:ext>
            </a:extLst>
          </p:cNvPr>
          <p:cNvSpPr/>
          <p:nvPr/>
        </p:nvSpPr>
        <p:spPr>
          <a:xfrm>
            <a:off x="4283020" y="6436569"/>
            <a:ext cx="10072255" cy="369332"/>
          </a:xfrm>
          <a:prstGeom prst="rect">
            <a:avLst/>
          </a:prstGeom>
        </p:spPr>
        <p:txBody>
          <a:bodyPr wrap="square">
            <a:spAutoFit/>
          </a:bodyPr>
          <a:lstStyle/>
          <a:p>
            <a:r>
              <a:rPr lang="en-US" dirty="0"/>
              <a:t>https://</a:t>
            </a:r>
            <a:r>
              <a:rPr lang="en-US" dirty="0" err="1"/>
              <a:t>www.dw.com</a:t>
            </a:r>
            <a:r>
              <a:rPr lang="en-US" dirty="0"/>
              <a:t>/</a:t>
            </a:r>
            <a:r>
              <a:rPr lang="en-US" dirty="0" err="1"/>
              <a:t>en</a:t>
            </a:r>
            <a:r>
              <a:rPr lang="en-US" dirty="0"/>
              <a:t>/a-life-against-racism-</a:t>
            </a:r>
            <a:r>
              <a:rPr lang="en-US" dirty="0" err="1"/>
              <a:t>theodor</a:t>
            </a:r>
            <a:r>
              <a:rPr lang="en-US" dirty="0"/>
              <a:t>-</a:t>
            </a:r>
            <a:r>
              <a:rPr lang="en-US" dirty="0" err="1"/>
              <a:t>wonja-michael</a:t>
            </a:r>
            <a:r>
              <a:rPr lang="en-US" dirty="0"/>
              <a:t>/a-50935425</a:t>
            </a:r>
          </a:p>
        </p:txBody>
      </p:sp>
      <p:sp>
        <p:nvSpPr>
          <p:cNvPr id="5" name="TextBox 4">
            <a:extLst>
              <a:ext uri="{FF2B5EF4-FFF2-40B4-BE49-F238E27FC236}">
                <a16:creationId xmlns:a16="http://schemas.microsoft.com/office/drawing/2014/main" id="{3DC369C0-F957-7448-89EB-2242C70E52CE}"/>
              </a:ext>
            </a:extLst>
          </p:cNvPr>
          <p:cNvSpPr txBox="1"/>
          <p:nvPr/>
        </p:nvSpPr>
        <p:spPr>
          <a:xfrm>
            <a:off x="332509" y="96982"/>
            <a:ext cx="8312727" cy="369332"/>
          </a:xfrm>
          <a:prstGeom prst="rect">
            <a:avLst/>
          </a:prstGeom>
          <a:noFill/>
        </p:spPr>
        <p:txBody>
          <a:bodyPr wrap="square" rtlCol="0">
            <a:spAutoFit/>
          </a:bodyPr>
          <a:lstStyle/>
          <a:p>
            <a:r>
              <a:rPr lang="en-US" dirty="0"/>
              <a:t>Recommended Readings: </a:t>
            </a:r>
          </a:p>
        </p:txBody>
      </p:sp>
      <p:sp>
        <p:nvSpPr>
          <p:cNvPr id="6" name="TextBox 5">
            <a:extLst>
              <a:ext uri="{FF2B5EF4-FFF2-40B4-BE49-F238E27FC236}">
                <a16:creationId xmlns:a16="http://schemas.microsoft.com/office/drawing/2014/main" id="{DDD8165C-B05A-504A-8FA3-CFE27A018468}"/>
              </a:ext>
            </a:extLst>
          </p:cNvPr>
          <p:cNvSpPr txBox="1"/>
          <p:nvPr/>
        </p:nvSpPr>
        <p:spPr>
          <a:xfrm>
            <a:off x="249382" y="5181600"/>
            <a:ext cx="5056909" cy="646331"/>
          </a:xfrm>
          <a:prstGeom prst="rect">
            <a:avLst/>
          </a:prstGeom>
          <a:noFill/>
        </p:spPr>
        <p:txBody>
          <a:bodyPr wrap="square" rtlCol="0">
            <a:spAutoFit/>
          </a:bodyPr>
          <a:lstStyle/>
          <a:p>
            <a:r>
              <a:rPr lang="en-US" dirty="0"/>
              <a:t>Hans </a:t>
            </a:r>
            <a:r>
              <a:rPr lang="en-US" dirty="0" err="1"/>
              <a:t>Massaquoi</a:t>
            </a:r>
            <a:r>
              <a:rPr lang="en-US" dirty="0"/>
              <a:t>: bi-racial child during the Nazi era, later editor of Ebony magazine </a:t>
            </a:r>
          </a:p>
        </p:txBody>
      </p:sp>
      <p:sp>
        <p:nvSpPr>
          <p:cNvPr id="7" name="TextBox 6">
            <a:extLst>
              <a:ext uri="{FF2B5EF4-FFF2-40B4-BE49-F238E27FC236}">
                <a16:creationId xmlns:a16="http://schemas.microsoft.com/office/drawing/2014/main" id="{D1D1282E-3478-1649-B789-3DE1B89763CD}"/>
              </a:ext>
            </a:extLst>
          </p:cNvPr>
          <p:cNvSpPr txBox="1"/>
          <p:nvPr/>
        </p:nvSpPr>
        <p:spPr>
          <a:xfrm>
            <a:off x="6096000" y="2743200"/>
            <a:ext cx="2951018" cy="369332"/>
          </a:xfrm>
          <a:prstGeom prst="rect">
            <a:avLst/>
          </a:prstGeom>
          <a:noFill/>
        </p:spPr>
        <p:txBody>
          <a:bodyPr wrap="square" rtlCol="0">
            <a:spAutoFit/>
          </a:bodyPr>
          <a:lstStyle/>
          <a:p>
            <a:r>
              <a:rPr lang="en-US" dirty="0"/>
              <a:t>Theodor </a:t>
            </a:r>
            <a:r>
              <a:rPr lang="en-US" dirty="0" err="1"/>
              <a:t>Wonja</a:t>
            </a:r>
            <a:r>
              <a:rPr lang="en-US" dirty="0"/>
              <a:t> Michael: </a:t>
            </a:r>
          </a:p>
        </p:txBody>
      </p:sp>
      <p:sp>
        <p:nvSpPr>
          <p:cNvPr id="8" name="TextBox 7">
            <a:extLst>
              <a:ext uri="{FF2B5EF4-FFF2-40B4-BE49-F238E27FC236}">
                <a16:creationId xmlns:a16="http://schemas.microsoft.com/office/drawing/2014/main" id="{03CE687F-8099-8046-BCCF-D31F93EA1FAD}"/>
              </a:ext>
            </a:extLst>
          </p:cNvPr>
          <p:cNvSpPr txBox="1"/>
          <p:nvPr/>
        </p:nvSpPr>
        <p:spPr>
          <a:xfrm>
            <a:off x="6096000" y="3429000"/>
            <a:ext cx="2951018" cy="1200329"/>
          </a:xfrm>
          <a:prstGeom prst="rect">
            <a:avLst/>
          </a:prstGeom>
          <a:noFill/>
        </p:spPr>
        <p:txBody>
          <a:bodyPr wrap="square" rtlCol="0">
            <a:spAutoFit/>
          </a:bodyPr>
          <a:lstStyle/>
          <a:p>
            <a:r>
              <a:rPr lang="en-US" dirty="0"/>
              <a:t>Young adult during the Nazi era, was in </a:t>
            </a:r>
            <a:r>
              <a:rPr lang="en-US" dirty="0" err="1"/>
              <a:t>Völkerschau</a:t>
            </a:r>
            <a:r>
              <a:rPr lang="en-US" dirty="0"/>
              <a:t> or Human zoos in early 20</a:t>
            </a:r>
            <a:r>
              <a:rPr lang="en-US" baseline="30000" dirty="0"/>
              <a:t>th</a:t>
            </a:r>
            <a:r>
              <a:rPr lang="en-US" dirty="0"/>
              <a:t> century</a:t>
            </a:r>
          </a:p>
        </p:txBody>
      </p:sp>
    </p:spTree>
    <p:extLst>
      <p:ext uri="{BB962C8B-B14F-4D97-AF65-F5344CB8AC3E}">
        <p14:creationId xmlns:p14="http://schemas.microsoft.com/office/powerpoint/2010/main" val="1975062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360FB65-FCFC-F542-80C5-51E031EA9C4E}"/>
              </a:ext>
            </a:extLst>
          </p:cNvPr>
          <p:cNvPicPr>
            <a:picLocks noChangeAspect="1"/>
          </p:cNvPicPr>
          <p:nvPr/>
        </p:nvPicPr>
        <p:blipFill>
          <a:blip r:embed="rId2"/>
          <a:stretch>
            <a:fillRect/>
          </a:stretch>
        </p:blipFill>
        <p:spPr>
          <a:xfrm>
            <a:off x="643467" y="616049"/>
            <a:ext cx="10905066" cy="3326045"/>
          </a:xfrm>
          <a:prstGeom prst="rect">
            <a:avLst/>
          </a:prstGeom>
        </p:spPr>
      </p:pic>
      <p:sp>
        <p:nvSpPr>
          <p:cNvPr id="8" name="TextBox 7">
            <a:extLst>
              <a:ext uri="{FF2B5EF4-FFF2-40B4-BE49-F238E27FC236}">
                <a16:creationId xmlns:a16="http://schemas.microsoft.com/office/drawing/2014/main" id="{7194013D-7FF5-C249-95DA-772771E26866}"/>
              </a:ext>
            </a:extLst>
          </p:cNvPr>
          <p:cNvSpPr txBox="1"/>
          <p:nvPr/>
        </p:nvSpPr>
        <p:spPr>
          <a:xfrm>
            <a:off x="803564" y="4156364"/>
            <a:ext cx="10640291" cy="1754326"/>
          </a:xfrm>
          <a:prstGeom prst="rect">
            <a:avLst/>
          </a:prstGeom>
          <a:noFill/>
        </p:spPr>
        <p:txBody>
          <a:bodyPr wrap="square" rtlCol="0">
            <a:spAutoFit/>
          </a:bodyPr>
          <a:lstStyle/>
          <a:p>
            <a:r>
              <a:rPr lang="en-US" dirty="0"/>
              <a:t>Discrimination occurs in many forms, be it through individuals and their words and actions or on the structural level. The forms of racisms are very different. Institutional racism (structural discrimination) means the unequal treatment by  public offices and large organizations on the basis of origin, “ethnicity,” or appearance. Even post secondary institutions in Austria are anything but a space free of racism. In the following text we explain how and where it happens at the University of Vienna. [</a:t>
            </a:r>
            <a:r>
              <a:rPr lang="en-US" b="1" dirty="0"/>
              <a:t>Longer translation of the document with specific ways forthcoming]</a:t>
            </a:r>
          </a:p>
        </p:txBody>
      </p:sp>
      <p:sp>
        <p:nvSpPr>
          <p:cNvPr id="10" name="TextBox 9">
            <a:extLst>
              <a:ext uri="{FF2B5EF4-FFF2-40B4-BE49-F238E27FC236}">
                <a16:creationId xmlns:a16="http://schemas.microsoft.com/office/drawing/2014/main" id="{C64CBAC6-517D-8F44-AFD5-216942A99647}"/>
              </a:ext>
            </a:extLst>
          </p:cNvPr>
          <p:cNvSpPr txBox="1"/>
          <p:nvPr/>
        </p:nvSpPr>
        <p:spPr>
          <a:xfrm>
            <a:off x="477012" y="1011382"/>
            <a:ext cx="1878060" cy="1384995"/>
          </a:xfrm>
          <a:prstGeom prst="rect">
            <a:avLst/>
          </a:prstGeom>
          <a:noFill/>
        </p:spPr>
        <p:txBody>
          <a:bodyPr wrap="square" rtlCol="0">
            <a:spAutoFit/>
          </a:bodyPr>
          <a:lstStyle/>
          <a:p>
            <a:r>
              <a:rPr lang="en-US" sz="1400" dirty="0"/>
              <a:t>ÖH: </a:t>
            </a:r>
            <a:r>
              <a:rPr lang="en-US" sz="1400" dirty="0" err="1"/>
              <a:t>Österreichische</a:t>
            </a:r>
            <a:r>
              <a:rPr lang="en-US" sz="1400" dirty="0"/>
              <a:t> </a:t>
            </a:r>
            <a:r>
              <a:rPr lang="en-US" sz="1400" dirty="0" err="1"/>
              <a:t>Hochschülerinnen</a:t>
            </a:r>
            <a:r>
              <a:rPr lang="en-US" sz="1400" dirty="0"/>
              <a:t>- und </a:t>
            </a:r>
            <a:r>
              <a:rPr lang="en-US" sz="1400" dirty="0" err="1"/>
              <a:t>Hochschuleschaft</a:t>
            </a:r>
            <a:endParaRPr lang="en-US" sz="1400" dirty="0"/>
          </a:p>
          <a:p>
            <a:endParaRPr lang="en-US" sz="1400" dirty="0"/>
          </a:p>
          <a:p>
            <a:r>
              <a:rPr lang="en-US" sz="1400" dirty="0"/>
              <a:t>Student Union in Austria</a:t>
            </a:r>
          </a:p>
        </p:txBody>
      </p:sp>
      <p:sp>
        <p:nvSpPr>
          <p:cNvPr id="12" name="Rectangle 11">
            <a:extLst>
              <a:ext uri="{FF2B5EF4-FFF2-40B4-BE49-F238E27FC236}">
                <a16:creationId xmlns:a16="http://schemas.microsoft.com/office/drawing/2014/main" id="{B2A04830-E200-064D-9719-82A4DFEC8591}"/>
              </a:ext>
            </a:extLst>
          </p:cNvPr>
          <p:cNvSpPr/>
          <p:nvPr/>
        </p:nvSpPr>
        <p:spPr>
          <a:xfrm>
            <a:off x="2809494" y="5648474"/>
            <a:ext cx="6096000" cy="646331"/>
          </a:xfrm>
          <a:prstGeom prst="rect">
            <a:avLst/>
          </a:prstGeom>
        </p:spPr>
        <p:txBody>
          <a:bodyPr>
            <a:spAutoFit/>
          </a:bodyPr>
          <a:lstStyle/>
          <a:p>
            <a:r>
              <a:rPr lang="en-US" dirty="0"/>
              <a:t>https://</a:t>
            </a:r>
            <a:r>
              <a:rPr lang="en-US" dirty="0" err="1"/>
              <a:t>www.oeh.univie.ac.at</a:t>
            </a:r>
            <a:r>
              <a:rPr lang="en-US" dirty="0"/>
              <a:t>/</a:t>
            </a:r>
            <a:r>
              <a:rPr lang="en-US" dirty="0" err="1"/>
              <a:t>politik</a:t>
            </a:r>
            <a:r>
              <a:rPr lang="en-US" dirty="0"/>
              <a:t>/</a:t>
            </a:r>
            <a:r>
              <a:rPr lang="en-US" dirty="0" err="1"/>
              <a:t>standpunkte</a:t>
            </a:r>
            <a:r>
              <a:rPr lang="en-US" dirty="0"/>
              <a:t>/</a:t>
            </a:r>
            <a:r>
              <a:rPr lang="en-US" dirty="0" err="1"/>
              <a:t>rassismus</a:t>
            </a:r>
            <a:r>
              <a:rPr lang="en-US" dirty="0"/>
              <a:t>-der-</a:t>
            </a:r>
            <a:r>
              <a:rPr lang="en-US" dirty="0" err="1"/>
              <a:t>universitaet</a:t>
            </a:r>
            <a:endParaRPr lang="en-US" dirty="0"/>
          </a:p>
        </p:txBody>
      </p:sp>
    </p:spTree>
    <p:extLst>
      <p:ext uri="{BB962C8B-B14F-4D97-AF65-F5344CB8AC3E}">
        <p14:creationId xmlns:p14="http://schemas.microsoft.com/office/powerpoint/2010/main" val="19600272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699860-8B7B-DF43-8FD2-019DA9F77BA2}"/>
              </a:ext>
            </a:extLst>
          </p:cNvPr>
          <p:cNvPicPr>
            <a:picLocks noChangeAspect="1"/>
          </p:cNvPicPr>
          <p:nvPr/>
        </p:nvPicPr>
        <p:blipFill>
          <a:blip r:embed="rId2"/>
          <a:stretch>
            <a:fillRect/>
          </a:stretch>
        </p:blipFill>
        <p:spPr>
          <a:xfrm>
            <a:off x="1136072" y="1589054"/>
            <a:ext cx="8797636" cy="3412294"/>
          </a:xfrm>
          <a:prstGeom prst="rect">
            <a:avLst/>
          </a:prstGeom>
        </p:spPr>
      </p:pic>
    </p:spTree>
    <p:extLst>
      <p:ext uri="{BB962C8B-B14F-4D97-AF65-F5344CB8AC3E}">
        <p14:creationId xmlns:p14="http://schemas.microsoft.com/office/powerpoint/2010/main" val="18169436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13E863-BC72-B348-83C1-267FB7A1C888}"/>
              </a:ext>
            </a:extLst>
          </p:cNvPr>
          <p:cNvPicPr>
            <a:picLocks noChangeAspect="1"/>
          </p:cNvPicPr>
          <p:nvPr/>
        </p:nvPicPr>
        <p:blipFill>
          <a:blip r:embed="rId2"/>
          <a:stretch>
            <a:fillRect/>
          </a:stretch>
        </p:blipFill>
        <p:spPr>
          <a:xfrm>
            <a:off x="137969" y="479137"/>
            <a:ext cx="7459210" cy="4563918"/>
          </a:xfrm>
          <a:prstGeom prst="rect">
            <a:avLst/>
          </a:prstGeom>
        </p:spPr>
      </p:pic>
      <p:sp>
        <p:nvSpPr>
          <p:cNvPr id="5" name="TextBox 4">
            <a:extLst>
              <a:ext uri="{FF2B5EF4-FFF2-40B4-BE49-F238E27FC236}">
                <a16:creationId xmlns:a16="http://schemas.microsoft.com/office/drawing/2014/main" id="{C2EE4978-308F-1847-9A6D-3E22CEB73CE8}"/>
              </a:ext>
            </a:extLst>
          </p:cNvPr>
          <p:cNvSpPr txBox="1"/>
          <p:nvPr/>
        </p:nvSpPr>
        <p:spPr>
          <a:xfrm>
            <a:off x="7744691" y="623455"/>
            <a:ext cx="4322618" cy="5078313"/>
          </a:xfrm>
          <a:prstGeom prst="rect">
            <a:avLst/>
          </a:prstGeom>
          <a:noFill/>
        </p:spPr>
        <p:txBody>
          <a:bodyPr wrap="square" rtlCol="0">
            <a:spAutoFit/>
          </a:bodyPr>
          <a:lstStyle/>
          <a:p>
            <a:r>
              <a:rPr lang="en-US" sz="1200" dirty="0"/>
              <a:t>Note: a </a:t>
            </a:r>
            <a:r>
              <a:rPr lang="en-US" sz="1200" dirty="0" err="1"/>
              <a:t>referat</a:t>
            </a:r>
            <a:r>
              <a:rPr lang="en-US" sz="1200" dirty="0"/>
              <a:t> can be an oral presentation, but in this context it is an organized  group within a university with a specific purpose </a:t>
            </a:r>
          </a:p>
          <a:p>
            <a:endParaRPr lang="en-US" sz="1200" dirty="0"/>
          </a:p>
          <a:p>
            <a:endParaRPr lang="en-US" sz="1200" dirty="0"/>
          </a:p>
          <a:p>
            <a:endParaRPr lang="en-US" sz="1200" dirty="0"/>
          </a:p>
          <a:p>
            <a:endParaRPr lang="en-US" sz="1200" dirty="0"/>
          </a:p>
          <a:p>
            <a:r>
              <a:rPr lang="en-US" sz="1200" dirty="0"/>
              <a:t>The autonomous BIPOC </a:t>
            </a:r>
            <a:r>
              <a:rPr lang="en-US" sz="1200" dirty="0" err="1"/>
              <a:t>referat</a:t>
            </a:r>
            <a:r>
              <a:rPr lang="en-US" sz="1200" dirty="0"/>
              <a:t> aims to set the precedent, that the university can be an institution that consciously deconstructs its colonial history and assumes the responsibility. The goal of the </a:t>
            </a:r>
            <a:r>
              <a:rPr lang="en-US" sz="1200" dirty="0" err="1"/>
              <a:t>referat</a:t>
            </a:r>
            <a:r>
              <a:rPr lang="en-US" sz="1200" dirty="0"/>
              <a:t> is to support marginalized and racialized d groups at the university. </a:t>
            </a:r>
          </a:p>
          <a:p>
            <a:endParaRPr lang="en-US" sz="1200" dirty="0"/>
          </a:p>
          <a:p>
            <a:endParaRPr lang="en-US" sz="1200" dirty="0"/>
          </a:p>
          <a:p>
            <a:r>
              <a:rPr lang="en-US" sz="1200" dirty="0"/>
              <a:t>The work of the </a:t>
            </a:r>
            <a:r>
              <a:rPr lang="en-US" sz="1200" dirty="0" err="1"/>
              <a:t>referat</a:t>
            </a:r>
            <a:r>
              <a:rPr lang="en-US" sz="1200" dirty="0"/>
              <a:t> is to mobilize people, who would like to support the creation of a racism-critical university. The </a:t>
            </a:r>
            <a:r>
              <a:rPr lang="en-US" sz="1200" dirty="0" err="1"/>
              <a:t>referat</a:t>
            </a:r>
            <a:r>
              <a:rPr lang="en-US" sz="1200" dirty="0"/>
              <a:t> strives to create a room for a respectful dialog and place of meeting, independent of race, class and gender. It is concerned with addressing racist issues and ongoing reflection. The work of the BIPOC </a:t>
            </a:r>
            <a:r>
              <a:rPr lang="en-US" sz="1200" dirty="0" err="1"/>
              <a:t>Referat</a:t>
            </a:r>
            <a:r>
              <a:rPr lang="en-US" sz="1200" dirty="0"/>
              <a:t> takes place in with awareness to the fact that, because of the colonial past, even the spaces of the BIPOC </a:t>
            </a:r>
            <a:r>
              <a:rPr lang="en-US" sz="1200" dirty="0" err="1"/>
              <a:t>Referat</a:t>
            </a:r>
            <a:r>
              <a:rPr lang="en-US" sz="1200" dirty="0"/>
              <a:t> cannot lay claim to being free of racism. The </a:t>
            </a:r>
            <a:r>
              <a:rPr lang="en-US" sz="1200" dirty="0" err="1"/>
              <a:t>Referat</a:t>
            </a:r>
            <a:r>
              <a:rPr lang="en-US" sz="1200" dirty="0"/>
              <a:t> represents the goal, to recognize and encourage actions and thoughts that are racism-critical. </a:t>
            </a:r>
          </a:p>
          <a:p>
            <a:endParaRPr lang="en-US" sz="1200" dirty="0"/>
          </a:p>
          <a:p>
            <a:r>
              <a:rPr lang="en-US" sz="1200" dirty="0"/>
              <a:t>The </a:t>
            </a:r>
            <a:r>
              <a:rPr lang="en-US" sz="1200" dirty="0" err="1"/>
              <a:t>referat</a:t>
            </a:r>
            <a:r>
              <a:rPr lang="en-US" sz="1200" dirty="0"/>
              <a:t> should create a safe space for students, who are confronted with racism, in which they can speak about conflicts that they encounter…. </a:t>
            </a:r>
          </a:p>
        </p:txBody>
      </p:sp>
    </p:spTree>
    <p:extLst>
      <p:ext uri="{BB962C8B-B14F-4D97-AF65-F5344CB8AC3E}">
        <p14:creationId xmlns:p14="http://schemas.microsoft.com/office/powerpoint/2010/main" val="5568495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European migrant crisis: Hundreds arrive to applause in Germany as Austria  announces plan to phase out emergency measures - ABC News (Australian  Broadcasting Corporation)">
            <a:extLst>
              <a:ext uri="{FF2B5EF4-FFF2-40B4-BE49-F238E27FC236}">
                <a16:creationId xmlns:a16="http://schemas.microsoft.com/office/drawing/2014/main" id="{8B9F5178-F509-7440-A078-41072FAE21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648" y="1064430"/>
            <a:ext cx="4883726" cy="325581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Angela Merkel's migrant crisis regret as she vows to deport illegals to win  back voters | World | News | Express.co.uk">
            <a:extLst>
              <a:ext uri="{FF2B5EF4-FFF2-40B4-BE49-F238E27FC236}">
                <a16:creationId xmlns:a16="http://schemas.microsoft.com/office/drawing/2014/main" id="{ACECD5E8-F987-E549-88CB-7D4D2F674C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6627" y="1064429"/>
            <a:ext cx="4811375" cy="32558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BF83868-6A91-384F-854A-61E92C80778A}"/>
              </a:ext>
            </a:extLst>
          </p:cNvPr>
          <p:cNvSpPr txBox="1"/>
          <p:nvPr/>
        </p:nvSpPr>
        <p:spPr>
          <a:xfrm>
            <a:off x="6496627" y="4858204"/>
            <a:ext cx="5418282" cy="2031325"/>
          </a:xfrm>
          <a:prstGeom prst="rect">
            <a:avLst/>
          </a:prstGeom>
          <a:noFill/>
        </p:spPr>
        <p:txBody>
          <a:bodyPr wrap="square" rtlCol="0">
            <a:spAutoFit/>
          </a:bodyPr>
          <a:lstStyle/>
          <a:p>
            <a:r>
              <a:rPr lang="en-US" dirty="0"/>
              <a:t>Organizations and  political parties: PEGIDA (Patriotic Europeans against the </a:t>
            </a:r>
            <a:r>
              <a:rPr lang="en-US" dirty="0" err="1"/>
              <a:t>Islamisation</a:t>
            </a:r>
            <a:r>
              <a:rPr lang="en-US" dirty="0"/>
              <a:t> of the Occident/</a:t>
            </a:r>
            <a:r>
              <a:rPr lang="en-US" dirty="0" err="1"/>
              <a:t>Patriotische</a:t>
            </a:r>
            <a:r>
              <a:rPr lang="en-US" dirty="0"/>
              <a:t> </a:t>
            </a:r>
            <a:r>
              <a:rPr lang="en-US" dirty="0" err="1"/>
              <a:t>Europäer</a:t>
            </a:r>
            <a:r>
              <a:rPr lang="en-US" dirty="0"/>
              <a:t> </a:t>
            </a:r>
            <a:r>
              <a:rPr lang="en-US" dirty="0" err="1"/>
              <a:t>gegen</a:t>
            </a:r>
            <a:r>
              <a:rPr lang="en-US" dirty="0"/>
              <a:t> die </a:t>
            </a:r>
            <a:r>
              <a:rPr lang="en-US" dirty="0" err="1"/>
              <a:t>Islamisierung</a:t>
            </a:r>
            <a:r>
              <a:rPr lang="en-US" dirty="0"/>
              <a:t> des </a:t>
            </a:r>
            <a:r>
              <a:rPr lang="en-US" dirty="0" err="1"/>
              <a:t>Abendlands</a:t>
            </a:r>
            <a:r>
              <a:rPr lang="en-US" dirty="0"/>
              <a:t>) – </a:t>
            </a:r>
            <a:r>
              <a:rPr lang="en-US" dirty="0" err="1"/>
              <a:t>Okt</a:t>
            </a:r>
            <a:r>
              <a:rPr lang="en-US" dirty="0"/>
              <a:t> 2014</a:t>
            </a:r>
          </a:p>
          <a:p>
            <a:endParaRPr lang="en-US" dirty="0"/>
          </a:p>
          <a:p>
            <a:r>
              <a:rPr lang="en-US" dirty="0"/>
              <a:t>AFD (</a:t>
            </a:r>
            <a:r>
              <a:rPr lang="en-US" dirty="0" err="1"/>
              <a:t>Alternativ</a:t>
            </a:r>
            <a:r>
              <a:rPr lang="en-US" dirty="0"/>
              <a:t> </a:t>
            </a:r>
            <a:r>
              <a:rPr lang="en-US" dirty="0" err="1"/>
              <a:t>für</a:t>
            </a:r>
            <a:r>
              <a:rPr lang="en-US" dirty="0"/>
              <a:t> Deutschland/Alternative for Germany)  –2013</a:t>
            </a:r>
          </a:p>
        </p:txBody>
      </p:sp>
      <p:sp>
        <p:nvSpPr>
          <p:cNvPr id="5" name="TextBox 4">
            <a:extLst>
              <a:ext uri="{FF2B5EF4-FFF2-40B4-BE49-F238E27FC236}">
                <a16:creationId xmlns:a16="http://schemas.microsoft.com/office/drawing/2014/main" id="{03D798FF-D539-EE4C-B4C9-275C01522916}"/>
              </a:ext>
            </a:extLst>
          </p:cNvPr>
          <p:cNvSpPr txBox="1"/>
          <p:nvPr/>
        </p:nvSpPr>
        <p:spPr>
          <a:xfrm>
            <a:off x="1052945" y="304800"/>
            <a:ext cx="10584873" cy="369332"/>
          </a:xfrm>
          <a:prstGeom prst="rect">
            <a:avLst/>
          </a:prstGeom>
          <a:noFill/>
        </p:spPr>
        <p:txBody>
          <a:bodyPr wrap="square" rtlCol="0">
            <a:spAutoFit/>
          </a:bodyPr>
          <a:lstStyle/>
          <a:p>
            <a:pPr algn="ctr"/>
            <a:r>
              <a:rPr lang="en-US" dirty="0"/>
              <a:t>Germany’s Migration Crisis (c. 2015 ): Two Reactions under Merkel’s Leadership  </a:t>
            </a:r>
          </a:p>
        </p:txBody>
      </p:sp>
      <p:sp>
        <p:nvSpPr>
          <p:cNvPr id="6" name="TextBox 5">
            <a:extLst>
              <a:ext uri="{FF2B5EF4-FFF2-40B4-BE49-F238E27FC236}">
                <a16:creationId xmlns:a16="http://schemas.microsoft.com/office/drawing/2014/main" id="{9D8F834C-CFAB-2242-BD7B-7098357D83F2}"/>
              </a:ext>
            </a:extLst>
          </p:cNvPr>
          <p:cNvSpPr txBox="1"/>
          <p:nvPr/>
        </p:nvSpPr>
        <p:spPr>
          <a:xfrm>
            <a:off x="883998" y="4488872"/>
            <a:ext cx="3879273" cy="369332"/>
          </a:xfrm>
          <a:prstGeom prst="rect">
            <a:avLst/>
          </a:prstGeom>
          <a:noFill/>
        </p:spPr>
        <p:txBody>
          <a:bodyPr wrap="square" rtlCol="0">
            <a:spAutoFit/>
          </a:bodyPr>
          <a:lstStyle/>
          <a:p>
            <a:r>
              <a:rPr lang="en-US" dirty="0" err="1"/>
              <a:t>Willkommenskultur</a:t>
            </a:r>
            <a:r>
              <a:rPr lang="en-US" dirty="0"/>
              <a:t> :  Welcome Culture </a:t>
            </a:r>
          </a:p>
        </p:txBody>
      </p:sp>
      <p:sp>
        <p:nvSpPr>
          <p:cNvPr id="7" name="TextBox 6">
            <a:extLst>
              <a:ext uri="{FF2B5EF4-FFF2-40B4-BE49-F238E27FC236}">
                <a16:creationId xmlns:a16="http://schemas.microsoft.com/office/drawing/2014/main" id="{12CE1D56-29AA-3144-A45A-1BCA89532840}"/>
              </a:ext>
            </a:extLst>
          </p:cNvPr>
          <p:cNvSpPr txBox="1"/>
          <p:nvPr/>
        </p:nvSpPr>
        <p:spPr>
          <a:xfrm>
            <a:off x="6649027" y="4525878"/>
            <a:ext cx="4811375" cy="369332"/>
          </a:xfrm>
          <a:prstGeom prst="rect">
            <a:avLst/>
          </a:prstGeom>
          <a:noFill/>
        </p:spPr>
        <p:txBody>
          <a:bodyPr wrap="square" rtlCol="0">
            <a:spAutoFit/>
          </a:bodyPr>
          <a:lstStyle/>
          <a:p>
            <a:r>
              <a:rPr lang="en-US" dirty="0"/>
              <a:t>Far Right nationalism, ,,Merkel must go” </a:t>
            </a:r>
          </a:p>
        </p:txBody>
      </p:sp>
    </p:spTree>
    <p:extLst>
      <p:ext uri="{BB962C8B-B14F-4D97-AF65-F5344CB8AC3E}">
        <p14:creationId xmlns:p14="http://schemas.microsoft.com/office/powerpoint/2010/main" val="22587286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969964B-E52E-CA4F-BBAD-5985514B15C5}"/>
              </a:ext>
            </a:extLst>
          </p:cNvPr>
          <p:cNvSpPr txBox="1"/>
          <p:nvPr/>
        </p:nvSpPr>
        <p:spPr>
          <a:xfrm>
            <a:off x="6094464" y="585788"/>
            <a:ext cx="10001250" cy="584775"/>
          </a:xfrm>
          <a:prstGeom prst="rect">
            <a:avLst/>
          </a:prstGeom>
          <a:noFill/>
        </p:spPr>
        <p:txBody>
          <a:bodyPr wrap="square" rtlCol="0">
            <a:spAutoFit/>
          </a:bodyPr>
          <a:lstStyle/>
          <a:p>
            <a:r>
              <a:rPr lang="en-US" sz="3200" b="1" dirty="0" err="1"/>
              <a:t>Sitzverteilung</a:t>
            </a:r>
            <a:r>
              <a:rPr lang="en-US" sz="3200" b="1" dirty="0"/>
              <a:t> </a:t>
            </a:r>
            <a:r>
              <a:rPr lang="en-US" sz="3200" b="1" dirty="0" err="1"/>
              <a:t>im</a:t>
            </a:r>
            <a:r>
              <a:rPr lang="en-US" sz="3200" b="1" dirty="0"/>
              <a:t> Bundestag </a:t>
            </a:r>
          </a:p>
        </p:txBody>
      </p:sp>
      <p:sp>
        <p:nvSpPr>
          <p:cNvPr id="7" name="TextBox 6">
            <a:extLst>
              <a:ext uri="{FF2B5EF4-FFF2-40B4-BE49-F238E27FC236}">
                <a16:creationId xmlns:a16="http://schemas.microsoft.com/office/drawing/2014/main" id="{05E67EFA-76DC-9F42-9C9B-662408940FB4}"/>
              </a:ext>
            </a:extLst>
          </p:cNvPr>
          <p:cNvSpPr txBox="1"/>
          <p:nvPr/>
        </p:nvSpPr>
        <p:spPr>
          <a:xfrm>
            <a:off x="428626" y="674681"/>
            <a:ext cx="4286250" cy="523220"/>
          </a:xfrm>
          <a:prstGeom prst="rect">
            <a:avLst/>
          </a:prstGeom>
          <a:noFill/>
        </p:spPr>
        <p:txBody>
          <a:bodyPr wrap="square" rtlCol="0">
            <a:spAutoFit/>
          </a:bodyPr>
          <a:lstStyle/>
          <a:p>
            <a:r>
              <a:rPr lang="en-US" sz="2800" b="1" dirty="0" err="1"/>
              <a:t>Parteien</a:t>
            </a:r>
            <a:r>
              <a:rPr lang="en-US" sz="2800" b="1" dirty="0"/>
              <a:t> in Deutschland</a:t>
            </a:r>
          </a:p>
        </p:txBody>
      </p:sp>
      <p:pic>
        <p:nvPicPr>
          <p:cNvPr id="10" name="Picture 9">
            <a:extLst>
              <a:ext uri="{FF2B5EF4-FFF2-40B4-BE49-F238E27FC236}">
                <a16:creationId xmlns:a16="http://schemas.microsoft.com/office/drawing/2014/main" id="{1F47BDCB-ED71-BE44-A0B0-B3AF38BD6E0C}"/>
              </a:ext>
            </a:extLst>
          </p:cNvPr>
          <p:cNvPicPr>
            <a:picLocks noChangeAspect="1"/>
          </p:cNvPicPr>
          <p:nvPr/>
        </p:nvPicPr>
        <p:blipFill>
          <a:blip r:embed="rId2"/>
          <a:stretch>
            <a:fillRect/>
          </a:stretch>
        </p:blipFill>
        <p:spPr>
          <a:xfrm>
            <a:off x="238124" y="1456405"/>
            <a:ext cx="4286250" cy="4076700"/>
          </a:xfrm>
          <a:prstGeom prst="rect">
            <a:avLst/>
          </a:prstGeom>
        </p:spPr>
      </p:pic>
      <p:pic>
        <p:nvPicPr>
          <p:cNvPr id="11" name="Picture 10">
            <a:extLst>
              <a:ext uri="{FF2B5EF4-FFF2-40B4-BE49-F238E27FC236}">
                <a16:creationId xmlns:a16="http://schemas.microsoft.com/office/drawing/2014/main" id="{D0C0A061-B0DD-9945-ABEA-8B9DACFC7B43}"/>
              </a:ext>
            </a:extLst>
          </p:cNvPr>
          <p:cNvPicPr>
            <a:picLocks noChangeAspect="1"/>
          </p:cNvPicPr>
          <p:nvPr/>
        </p:nvPicPr>
        <p:blipFill>
          <a:blip r:embed="rId3"/>
          <a:stretch>
            <a:fillRect/>
          </a:stretch>
        </p:blipFill>
        <p:spPr>
          <a:xfrm>
            <a:off x="4714876" y="1456405"/>
            <a:ext cx="7239000" cy="4076700"/>
          </a:xfrm>
          <a:prstGeom prst="rect">
            <a:avLst/>
          </a:prstGeom>
        </p:spPr>
      </p:pic>
      <p:sp>
        <p:nvSpPr>
          <p:cNvPr id="2" name="Right Arrow 1">
            <a:extLst>
              <a:ext uri="{FF2B5EF4-FFF2-40B4-BE49-F238E27FC236}">
                <a16:creationId xmlns:a16="http://schemas.microsoft.com/office/drawing/2014/main" id="{300D0795-F0FB-0D46-8D12-40B43D9C4D98}"/>
              </a:ext>
            </a:extLst>
          </p:cNvPr>
          <p:cNvSpPr/>
          <p:nvPr/>
        </p:nvSpPr>
        <p:spPr>
          <a:xfrm>
            <a:off x="5874327" y="3228109"/>
            <a:ext cx="872837" cy="3186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C594D0A-4791-8440-A552-199D31754C50}"/>
              </a:ext>
            </a:extLst>
          </p:cNvPr>
          <p:cNvSpPr txBox="1"/>
          <p:nvPr/>
        </p:nvSpPr>
        <p:spPr>
          <a:xfrm>
            <a:off x="6525491" y="1170563"/>
            <a:ext cx="4488873" cy="369332"/>
          </a:xfrm>
          <a:prstGeom prst="rect">
            <a:avLst/>
          </a:prstGeom>
          <a:noFill/>
        </p:spPr>
        <p:txBody>
          <a:bodyPr wrap="square" rtlCol="0">
            <a:spAutoFit/>
          </a:bodyPr>
          <a:lstStyle/>
          <a:p>
            <a:r>
              <a:rPr lang="en-US" dirty="0"/>
              <a:t>Division of Seats in Bundestag  </a:t>
            </a:r>
          </a:p>
        </p:txBody>
      </p:sp>
      <p:pic>
        <p:nvPicPr>
          <p:cNvPr id="12290" name="Picture 2" descr="Die Parteien in Sachsen">
            <a:extLst>
              <a:ext uri="{FF2B5EF4-FFF2-40B4-BE49-F238E27FC236}">
                <a16:creationId xmlns:a16="http://schemas.microsoft.com/office/drawing/2014/main" id="{0563DBCC-C8D3-E542-AECB-E45E13C0D5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14" y="5791609"/>
            <a:ext cx="2863274" cy="11632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F8E8ABE-B043-4F45-8E08-54B8377A88BF}"/>
              </a:ext>
            </a:extLst>
          </p:cNvPr>
          <p:cNvSpPr txBox="1"/>
          <p:nvPr/>
        </p:nvSpPr>
        <p:spPr>
          <a:xfrm>
            <a:off x="3657600" y="5791609"/>
            <a:ext cx="8188036" cy="646331"/>
          </a:xfrm>
          <a:prstGeom prst="rect">
            <a:avLst/>
          </a:prstGeom>
          <a:noFill/>
        </p:spPr>
        <p:txBody>
          <a:bodyPr wrap="square" rtlCol="0">
            <a:spAutoFit/>
          </a:bodyPr>
          <a:lstStyle/>
          <a:p>
            <a:r>
              <a:rPr lang="en-US" dirty="0"/>
              <a:t>Germany does not have a two party system. There are many political parties, but only those with the most votes make it to the Bundestag. </a:t>
            </a:r>
          </a:p>
        </p:txBody>
      </p:sp>
      <p:sp>
        <p:nvSpPr>
          <p:cNvPr id="5" name="TextBox 4">
            <a:extLst>
              <a:ext uri="{FF2B5EF4-FFF2-40B4-BE49-F238E27FC236}">
                <a16:creationId xmlns:a16="http://schemas.microsoft.com/office/drawing/2014/main" id="{78396A7C-38DE-B24A-A48E-BD97276BCC88}"/>
              </a:ext>
            </a:extLst>
          </p:cNvPr>
          <p:cNvSpPr txBox="1"/>
          <p:nvPr/>
        </p:nvSpPr>
        <p:spPr>
          <a:xfrm>
            <a:off x="1648691" y="0"/>
            <a:ext cx="7024254" cy="461665"/>
          </a:xfrm>
          <a:prstGeom prst="rect">
            <a:avLst/>
          </a:prstGeom>
          <a:noFill/>
        </p:spPr>
        <p:txBody>
          <a:bodyPr wrap="square" rtlCol="0">
            <a:spAutoFit/>
          </a:bodyPr>
          <a:lstStyle/>
          <a:p>
            <a:pPr algn="ctr"/>
            <a:r>
              <a:rPr lang="en-US" sz="2400" b="1" dirty="0"/>
              <a:t>Das </a:t>
            </a:r>
            <a:r>
              <a:rPr lang="en-US" sz="2400" b="1" dirty="0" err="1"/>
              <a:t>politische</a:t>
            </a:r>
            <a:r>
              <a:rPr lang="en-US" sz="2400" b="1" dirty="0"/>
              <a:t> System in Deutschland </a:t>
            </a:r>
          </a:p>
        </p:txBody>
      </p:sp>
    </p:spTree>
    <p:extLst>
      <p:ext uri="{BB962C8B-B14F-4D97-AF65-F5344CB8AC3E}">
        <p14:creationId xmlns:p14="http://schemas.microsoft.com/office/powerpoint/2010/main" val="21716962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amadan: AfD wirbt mit kürzeren Fastenzeiten für Auswanderung">
            <a:extLst>
              <a:ext uri="{FF2B5EF4-FFF2-40B4-BE49-F238E27FC236}">
                <a16:creationId xmlns:a16="http://schemas.microsoft.com/office/drawing/2014/main" id="{D723F9C9-EDF6-B446-ABD9-786B7F7CEB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54152"/>
            <a:ext cx="4457988" cy="234403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fD-Kandidatin Ebner-Steiner fordert &quot;Zäune zwischen Bayern und Österreich&quot;  - Politik - derStandard.de › Deutschland">
            <a:extLst>
              <a:ext uri="{FF2B5EF4-FFF2-40B4-BE49-F238E27FC236}">
                <a16:creationId xmlns:a16="http://schemas.microsoft.com/office/drawing/2014/main" id="{92CC614F-C5C7-E044-BBF3-A3CE4D24AA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4614" y="507877"/>
            <a:ext cx="3492500" cy="2336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ahlkampf Brandenburg und Sachsen - Sorben wehren sich gegen AfD-Werbung –  MAZ - Märkische Allgemeine">
            <a:extLst>
              <a:ext uri="{FF2B5EF4-FFF2-40B4-BE49-F238E27FC236}">
                <a16:creationId xmlns:a16="http://schemas.microsoft.com/office/drawing/2014/main" id="{A76BB301-6508-454F-B7D8-D65D40B43A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736" y="3885046"/>
            <a:ext cx="3937000" cy="275647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Was die AfD mit Stockbildern anstellt › PAGE online">
            <a:extLst>
              <a:ext uri="{FF2B5EF4-FFF2-40B4-BE49-F238E27FC236}">
                <a16:creationId xmlns:a16="http://schemas.microsoft.com/office/drawing/2014/main" id="{2AEA27D7-CBA6-C74D-96CD-FC6B80B1F9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7099" y="3214009"/>
            <a:ext cx="2987529" cy="354950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37161C9-9E0E-2240-A3CA-011D3CE5E838}"/>
              </a:ext>
            </a:extLst>
          </p:cNvPr>
          <p:cNvSpPr txBox="1"/>
          <p:nvPr/>
        </p:nvSpPr>
        <p:spPr>
          <a:xfrm>
            <a:off x="227591" y="0"/>
            <a:ext cx="7813963" cy="584775"/>
          </a:xfrm>
          <a:prstGeom prst="rect">
            <a:avLst/>
          </a:prstGeom>
          <a:noFill/>
        </p:spPr>
        <p:txBody>
          <a:bodyPr wrap="square" rtlCol="0">
            <a:spAutoFit/>
          </a:bodyPr>
          <a:lstStyle/>
          <a:p>
            <a:r>
              <a:rPr lang="en-US" sz="3200" dirty="0"/>
              <a:t>Das </a:t>
            </a:r>
            <a:r>
              <a:rPr lang="en-US" sz="3200" dirty="0" err="1"/>
              <a:t>Wahlplakat</a:t>
            </a:r>
            <a:r>
              <a:rPr lang="en-US" sz="3200" dirty="0"/>
              <a:t> </a:t>
            </a:r>
            <a:r>
              <a:rPr lang="en-US" sz="3200" dirty="0" err="1"/>
              <a:t>für</a:t>
            </a:r>
            <a:r>
              <a:rPr lang="en-US" sz="3200" dirty="0"/>
              <a:t> </a:t>
            </a:r>
            <a:r>
              <a:rPr lang="en-US" sz="3200" dirty="0" err="1"/>
              <a:t>AfD</a:t>
            </a:r>
            <a:r>
              <a:rPr lang="en-US" sz="3200" dirty="0"/>
              <a:t>  </a:t>
            </a:r>
            <a:r>
              <a:rPr lang="en-US" sz="3200" dirty="0">
                <a:sym typeface="Wingdings" pitchFamily="2" charset="2"/>
              </a:rPr>
              <a:t> Election Poster</a:t>
            </a:r>
            <a:endParaRPr lang="en-US" sz="3200" dirty="0"/>
          </a:p>
        </p:txBody>
      </p:sp>
      <p:sp>
        <p:nvSpPr>
          <p:cNvPr id="5" name="TextBox 4">
            <a:extLst>
              <a:ext uri="{FF2B5EF4-FFF2-40B4-BE49-F238E27FC236}">
                <a16:creationId xmlns:a16="http://schemas.microsoft.com/office/drawing/2014/main" id="{C656BF27-2AB5-AB4C-ABDB-3116D58C2EF4}"/>
              </a:ext>
            </a:extLst>
          </p:cNvPr>
          <p:cNvSpPr txBox="1"/>
          <p:nvPr/>
        </p:nvSpPr>
        <p:spPr>
          <a:xfrm>
            <a:off x="9784628" y="3678382"/>
            <a:ext cx="2407372" cy="1477328"/>
          </a:xfrm>
          <a:prstGeom prst="rect">
            <a:avLst/>
          </a:prstGeom>
          <a:noFill/>
        </p:spPr>
        <p:txBody>
          <a:bodyPr wrap="square" rtlCol="0">
            <a:spAutoFit/>
          </a:bodyPr>
          <a:lstStyle/>
          <a:p>
            <a:r>
              <a:rPr lang="en-US" dirty="0"/>
              <a:t>German core/mainstream culture! </a:t>
            </a:r>
          </a:p>
          <a:p>
            <a:endParaRPr lang="en-US" dirty="0"/>
          </a:p>
          <a:p>
            <a:r>
              <a:rPr lang="en-US" dirty="0"/>
              <a:t>Islam-free schools </a:t>
            </a:r>
          </a:p>
        </p:txBody>
      </p:sp>
      <p:sp>
        <p:nvSpPr>
          <p:cNvPr id="6" name="TextBox 5">
            <a:extLst>
              <a:ext uri="{FF2B5EF4-FFF2-40B4-BE49-F238E27FC236}">
                <a16:creationId xmlns:a16="http://schemas.microsoft.com/office/drawing/2014/main" id="{05A291E8-CBF1-C644-A1CF-065F0C7C70D7}"/>
              </a:ext>
            </a:extLst>
          </p:cNvPr>
          <p:cNvSpPr txBox="1"/>
          <p:nvPr/>
        </p:nvSpPr>
        <p:spPr>
          <a:xfrm>
            <a:off x="10177246" y="515787"/>
            <a:ext cx="2014753" cy="1754326"/>
          </a:xfrm>
          <a:prstGeom prst="rect">
            <a:avLst/>
          </a:prstGeom>
          <a:noFill/>
        </p:spPr>
        <p:txBody>
          <a:bodyPr wrap="square" rtlCol="0">
            <a:spAutoFit/>
          </a:bodyPr>
          <a:lstStyle/>
          <a:p>
            <a:r>
              <a:rPr lang="en-US" dirty="0"/>
              <a:t>Protect families, preserve Heimat</a:t>
            </a:r>
          </a:p>
          <a:p>
            <a:endParaRPr lang="en-US" dirty="0"/>
          </a:p>
          <a:p>
            <a:r>
              <a:rPr lang="en-US" dirty="0"/>
              <a:t>Choose an alternative for Germany now!  </a:t>
            </a:r>
          </a:p>
        </p:txBody>
      </p:sp>
      <p:sp>
        <p:nvSpPr>
          <p:cNvPr id="7" name="TextBox 6">
            <a:extLst>
              <a:ext uri="{FF2B5EF4-FFF2-40B4-BE49-F238E27FC236}">
                <a16:creationId xmlns:a16="http://schemas.microsoft.com/office/drawing/2014/main" id="{854EC8B7-6AFD-4448-B08E-D1CCB32C193B}"/>
              </a:ext>
            </a:extLst>
          </p:cNvPr>
          <p:cNvSpPr txBox="1"/>
          <p:nvPr/>
        </p:nvSpPr>
        <p:spPr>
          <a:xfrm>
            <a:off x="4350327" y="3885046"/>
            <a:ext cx="1551709" cy="2862322"/>
          </a:xfrm>
          <a:prstGeom prst="rect">
            <a:avLst/>
          </a:prstGeom>
          <a:noFill/>
        </p:spPr>
        <p:txBody>
          <a:bodyPr wrap="square" rtlCol="0">
            <a:spAutoFit/>
          </a:bodyPr>
          <a:lstStyle/>
          <a:p>
            <a:r>
              <a:rPr lang="en-US" dirty="0"/>
              <a:t>Colorful diversity? We have it already. </a:t>
            </a:r>
          </a:p>
          <a:p>
            <a:endParaRPr lang="en-US" dirty="0"/>
          </a:p>
          <a:p>
            <a:endParaRPr lang="en-US" dirty="0"/>
          </a:p>
          <a:p>
            <a:r>
              <a:rPr lang="en-US" dirty="0"/>
              <a:t>*bunt can also mean amalgamated, mixed </a:t>
            </a:r>
          </a:p>
        </p:txBody>
      </p:sp>
      <p:sp>
        <p:nvSpPr>
          <p:cNvPr id="8" name="TextBox 7">
            <a:extLst>
              <a:ext uri="{FF2B5EF4-FFF2-40B4-BE49-F238E27FC236}">
                <a16:creationId xmlns:a16="http://schemas.microsoft.com/office/drawing/2014/main" id="{AFCB2840-4E4F-4640-BBF3-A02D58211237}"/>
              </a:ext>
            </a:extLst>
          </p:cNvPr>
          <p:cNvSpPr txBox="1"/>
          <p:nvPr/>
        </p:nvSpPr>
        <p:spPr>
          <a:xfrm>
            <a:off x="4627418" y="928255"/>
            <a:ext cx="1274618" cy="2308324"/>
          </a:xfrm>
          <a:prstGeom prst="rect">
            <a:avLst/>
          </a:prstGeom>
          <a:noFill/>
        </p:spPr>
        <p:txBody>
          <a:bodyPr wrap="square" rtlCol="0">
            <a:spAutoFit/>
          </a:bodyPr>
          <a:lstStyle/>
          <a:p>
            <a:r>
              <a:rPr lang="en-US" dirty="0"/>
              <a:t>Less fasting? Then go to the Heimat! </a:t>
            </a:r>
          </a:p>
          <a:p>
            <a:endParaRPr lang="en-US" dirty="0"/>
          </a:p>
          <a:p>
            <a:r>
              <a:rPr lang="en-US" dirty="0"/>
              <a:t>Ramadan </a:t>
            </a:r>
          </a:p>
          <a:p>
            <a:r>
              <a:rPr lang="en-US" dirty="0"/>
              <a:t>Alternative </a:t>
            </a:r>
          </a:p>
        </p:txBody>
      </p:sp>
    </p:spTree>
    <p:extLst>
      <p:ext uri="{BB962C8B-B14F-4D97-AF65-F5344CB8AC3E}">
        <p14:creationId xmlns:p14="http://schemas.microsoft.com/office/powerpoint/2010/main" val="24807799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Germany's AfD: How right-wing is nationalist Alternative for Germany? - BBC  News">
            <a:extLst>
              <a:ext uri="{FF2B5EF4-FFF2-40B4-BE49-F238E27FC236}">
                <a16:creationId xmlns:a16="http://schemas.microsoft.com/office/drawing/2014/main" id="{E97248C0-D69E-BA46-823B-0B002485E3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873" y="254000"/>
            <a:ext cx="8128000" cy="6350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AC33EDC-FD24-0245-AD84-735197EB927F}"/>
              </a:ext>
            </a:extLst>
          </p:cNvPr>
          <p:cNvSpPr txBox="1"/>
          <p:nvPr/>
        </p:nvSpPr>
        <p:spPr>
          <a:xfrm>
            <a:off x="9781309" y="1311855"/>
            <a:ext cx="2410691" cy="1754326"/>
          </a:xfrm>
          <a:prstGeom prst="rect">
            <a:avLst/>
          </a:prstGeom>
          <a:noFill/>
        </p:spPr>
        <p:txBody>
          <a:bodyPr wrap="square" rtlCol="0">
            <a:spAutoFit/>
          </a:bodyPr>
          <a:lstStyle/>
          <a:p>
            <a:r>
              <a:rPr lang="en-US" dirty="0"/>
              <a:t>Greatest support for the </a:t>
            </a:r>
            <a:r>
              <a:rPr lang="en-US" dirty="0" err="1"/>
              <a:t>AfD</a:t>
            </a:r>
            <a:r>
              <a:rPr lang="en-US" dirty="0"/>
              <a:t> is in former East Germany, in particular in the state Saxony, where Dresden and Leipzig are located. </a:t>
            </a:r>
          </a:p>
        </p:txBody>
      </p:sp>
      <p:sp>
        <p:nvSpPr>
          <p:cNvPr id="7" name="Right Arrow 6">
            <a:extLst>
              <a:ext uri="{FF2B5EF4-FFF2-40B4-BE49-F238E27FC236}">
                <a16:creationId xmlns:a16="http://schemas.microsoft.com/office/drawing/2014/main" id="{6DA44492-780A-034D-A404-3BB78DC7DA4F}"/>
              </a:ext>
            </a:extLst>
          </p:cNvPr>
          <p:cNvSpPr/>
          <p:nvPr/>
        </p:nvSpPr>
        <p:spPr>
          <a:xfrm rot="21181144">
            <a:off x="5500255" y="2479964"/>
            <a:ext cx="1690254" cy="1246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01BDDB4-5F62-4548-8D37-572A4FA58817}"/>
              </a:ext>
            </a:extLst>
          </p:cNvPr>
          <p:cNvSpPr txBox="1"/>
          <p:nvPr/>
        </p:nvSpPr>
        <p:spPr>
          <a:xfrm>
            <a:off x="7191822" y="2189018"/>
            <a:ext cx="1361051" cy="369332"/>
          </a:xfrm>
          <a:prstGeom prst="rect">
            <a:avLst/>
          </a:prstGeom>
          <a:noFill/>
        </p:spPr>
        <p:txBody>
          <a:bodyPr wrap="square" rtlCol="0">
            <a:spAutoFit/>
          </a:bodyPr>
          <a:lstStyle/>
          <a:p>
            <a:r>
              <a:rPr lang="en-US" dirty="0"/>
              <a:t>Berlin</a:t>
            </a:r>
          </a:p>
        </p:txBody>
      </p:sp>
      <p:sp>
        <p:nvSpPr>
          <p:cNvPr id="9" name="Right Arrow 8">
            <a:extLst>
              <a:ext uri="{FF2B5EF4-FFF2-40B4-BE49-F238E27FC236}">
                <a16:creationId xmlns:a16="http://schemas.microsoft.com/office/drawing/2014/main" id="{745E0E2B-F765-D94E-8711-2E9D24E9C974}"/>
              </a:ext>
            </a:extLst>
          </p:cNvPr>
          <p:cNvSpPr/>
          <p:nvPr/>
        </p:nvSpPr>
        <p:spPr>
          <a:xfrm rot="20588492">
            <a:off x="5466866" y="2111709"/>
            <a:ext cx="1387413" cy="114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2AE0C95-C5EA-504D-B902-4FFFD71159BC}"/>
              </a:ext>
            </a:extLst>
          </p:cNvPr>
          <p:cNvSpPr txBox="1"/>
          <p:nvPr/>
        </p:nvSpPr>
        <p:spPr>
          <a:xfrm>
            <a:off x="6968836" y="1745673"/>
            <a:ext cx="1801091" cy="369332"/>
          </a:xfrm>
          <a:prstGeom prst="rect">
            <a:avLst/>
          </a:prstGeom>
          <a:noFill/>
        </p:spPr>
        <p:txBody>
          <a:bodyPr wrap="square" rtlCol="0">
            <a:spAutoFit/>
          </a:bodyPr>
          <a:lstStyle/>
          <a:p>
            <a:r>
              <a:rPr lang="en-US" dirty="0"/>
              <a:t>Brandenburg </a:t>
            </a:r>
          </a:p>
        </p:txBody>
      </p:sp>
      <p:sp>
        <p:nvSpPr>
          <p:cNvPr id="11" name="TextBox 10">
            <a:extLst>
              <a:ext uri="{FF2B5EF4-FFF2-40B4-BE49-F238E27FC236}">
                <a16:creationId xmlns:a16="http://schemas.microsoft.com/office/drawing/2014/main" id="{1D85F4DE-4BD5-424B-9ABB-26D8F74DD95B}"/>
              </a:ext>
            </a:extLst>
          </p:cNvPr>
          <p:cNvSpPr txBox="1"/>
          <p:nvPr/>
        </p:nvSpPr>
        <p:spPr>
          <a:xfrm>
            <a:off x="6841099" y="3699164"/>
            <a:ext cx="1928828" cy="369332"/>
          </a:xfrm>
          <a:prstGeom prst="rect">
            <a:avLst/>
          </a:prstGeom>
          <a:noFill/>
        </p:spPr>
        <p:txBody>
          <a:bodyPr wrap="square" rtlCol="0">
            <a:spAutoFit/>
          </a:bodyPr>
          <a:lstStyle/>
          <a:p>
            <a:r>
              <a:rPr lang="en-US" dirty="0"/>
              <a:t>Sachsen</a:t>
            </a:r>
          </a:p>
        </p:txBody>
      </p:sp>
      <p:sp>
        <p:nvSpPr>
          <p:cNvPr id="12" name="TextBox 11">
            <a:extLst>
              <a:ext uri="{FF2B5EF4-FFF2-40B4-BE49-F238E27FC236}">
                <a16:creationId xmlns:a16="http://schemas.microsoft.com/office/drawing/2014/main" id="{BD662E1A-F2A5-2140-921D-D59279E2E061}"/>
              </a:ext>
            </a:extLst>
          </p:cNvPr>
          <p:cNvSpPr txBox="1"/>
          <p:nvPr/>
        </p:nvSpPr>
        <p:spPr>
          <a:xfrm>
            <a:off x="6841099" y="4807527"/>
            <a:ext cx="1928828" cy="369332"/>
          </a:xfrm>
          <a:prstGeom prst="rect">
            <a:avLst/>
          </a:prstGeom>
          <a:noFill/>
        </p:spPr>
        <p:txBody>
          <a:bodyPr wrap="square" rtlCol="0">
            <a:spAutoFit/>
          </a:bodyPr>
          <a:lstStyle/>
          <a:p>
            <a:r>
              <a:rPr lang="en-US" dirty="0"/>
              <a:t>Thüringen</a:t>
            </a:r>
          </a:p>
        </p:txBody>
      </p:sp>
    </p:spTree>
    <p:extLst>
      <p:ext uri="{BB962C8B-B14F-4D97-AF65-F5344CB8AC3E}">
        <p14:creationId xmlns:p14="http://schemas.microsoft.com/office/powerpoint/2010/main" val="20574716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1530</TotalTime>
  <Words>952</Words>
  <Application>Microsoft Macintosh PowerPoint</Application>
  <PresentationFormat>Widescreen</PresentationFormat>
  <Paragraphs>77</Paragraphs>
  <Slides>17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Nebenbedeutungen: ,,Vaterland”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Shane Mackey</dc:creator>
  <cp:lastModifiedBy>Shane Mackey</cp:lastModifiedBy>
  <cp:revision>15</cp:revision>
  <dcterms:created xsi:type="dcterms:W3CDTF">2020-11-06T13:09:18Z</dcterms:created>
  <dcterms:modified xsi:type="dcterms:W3CDTF">2020-11-07T14:39:33Z</dcterms:modified>
</cp:coreProperties>
</file>