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306" r:id="rId3"/>
    <p:sldId id="304" r:id="rId4"/>
    <p:sldId id="307" r:id="rId5"/>
    <p:sldId id="308" r:id="rId6"/>
    <p:sldId id="317" r:id="rId7"/>
    <p:sldId id="319" r:id="rId8"/>
    <p:sldId id="290" r:id="rId9"/>
    <p:sldId id="309" r:id="rId10"/>
    <p:sldId id="258" r:id="rId11"/>
    <p:sldId id="299" r:id="rId12"/>
    <p:sldId id="300" r:id="rId13"/>
    <p:sldId id="301" r:id="rId14"/>
    <p:sldId id="298" r:id="rId15"/>
    <p:sldId id="259" r:id="rId16"/>
    <p:sldId id="292" r:id="rId17"/>
    <p:sldId id="260" r:id="rId18"/>
    <p:sldId id="293" r:id="rId19"/>
    <p:sldId id="321" r:id="rId20"/>
    <p:sldId id="320" r:id="rId21"/>
    <p:sldId id="322" r:id="rId22"/>
    <p:sldId id="323" r:id="rId23"/>
    <p:sldId id="324" r:id="rId24"/>
    <p:sldId id="261" r:id="rId25"/>
    <p:sldId id="325" r:id="rId26"/>
    <p:sldId id="303" r:id="rId27"/>
    <p:sldId id="294" r:id="rId28"/>
    <p:sldId id="295" r:id="rId29"/>
    <p:sldId id="296" r:id="rId30"/>
    <p:sldId id="297" r:id="rId31"/>
    <p:sldId id="310" r:id="rId32"/>
    <p:sldId id="311" r:id="rId33"/>
    <p:sldId id="312" r:id="rId34"/>
    <p:sldId id="262" r:id="rId35"/>
    <p:sldId id="263" r:id="rId36"/>
    <p:sldId id="266" r:id="rId37"/>
    <p:sldId id="313" r:id="rId38"/>
    <p:sldId id="318" r:id="rId39"/>
    <p:sldId id="314"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71"/>
  </p:normalViewPr>
  <p:slideViewPr>
    <p:cSldViewPr snapToGrid="0" snapToObjects="1">
      <p:cViewPr>
        <p:scale>
          <a:sx n="59" d="100"/>
          <a:sy n="59" d="100"/>
        </p:scale>
        <p:origin x="2064"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CDD7D8-E7E4-894B-98A7-27147F7FF155}" type="datetimeFigureOut">
              <a:rPr lang="en-US" smtClean="0"/>
              <a:t>11/2/20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7657EF-48D0-3B47-A8F1-912B54288600}" type="slidenum">
              <a:rPr lang="en-US" smtClean="0"/>
              <a:t>‹#›</a:t>
            </a:fld>
            <a:endParaRPr lang="en-US"/>
          </a:p>
        </p:txBody>
      </p:sp>
    </p:spTree>
    <p:extLst>
      <p:ext uri="{BB962C8B-B14F-4D97-AF65-F5344CB8AC3E}">
        <p14:creationId xmlns:p14="http://schemas.microsoft.com/office/powerpoint/2010/main" val="1647151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657EF-48D0-3B47-A8F1-912B54288600}" type="slidenum">
              <a:rPr lang="en-US" smtClean="0"/>
              <a:t>15</a:t>
            </a:fld>
            <a:endParaRPr lang="en-US"/>
          </a:p>
        </p:txBody>
      </p:sp>
    </p:spTree>
    <p:extLst>
      <p:ext uri="{BB962C8B-B14F-4D97-AF65-F5344CB8AC3E}">
        <p14:creationId xmlns:p14="http://schemas.microsoft.com/office/powerpoint/2010/main" val="470945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657EF-48D0-3B47-A8F1-912B54288600}" type="slidenum">
              <a:rPr lang="en-US" smtClean="0"/>
              <a:t>37</a:t>
            </a:fld>
            <a:endParaRPr lang="en-US"/>
          </a:p>
        </p:txBody>
      </p:sp>
    </p:spTree>
    <p:extLst>
      <p:ext uri="{BB962C8B-B14F-4D97-AF65-F5344CB8AC3E}">
        <p14:creationId xmlns:p14="http://schemas.microsoft.com/office/powerpoint/2010/main" val="1397093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11/2/20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Drag picture to placeholder or click icon to add</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11/2/20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Drag picture to placeholder or click icon to add</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Drag picture to placeholder or click icon to add</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Drag picture to placeholder or click icon to add</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11/2/20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11/2/20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11/2/20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11/2/20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11/2/20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image" Target="../media/image1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1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 Id="rId3" Type="http://schemas.openxmlformats.org/officeDocument/2006/relationships/image" Target="../media/image19.tiff"/></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gif"/><Relationship Id="rId5"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 Id="rId3"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jpg"/><Relationship Id="rId3"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33.tiff"/><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tiff"/><Relationship Id="rId3" Type="http://schemas.openxmlformats.org/officeDocument/2006/relationships/image" Target="../media/image36.tiff"/></Relationships>
</file>

<file path=ppt/slides/_rels/slide28.xml.rels><?xml version="1.0" encoding="UTF-8" standalone="yes"?>
<Relationships xmlns="http://schemas.openxmlformats.org/package/2006/relationships"><Relationship Id="rId3" Type="http://schemas.openxmlformats.org/officeDocument/2006/relationships/image" Target="../media/image38.tiff"/><Relationship Id="rId4" Type="http://schemas.openxmlformats.org/officeDocument/2006/relationships/image" Target="../media/image39.tiff"/><Relationship Id="rId1" Type="http://schemas.openxmlformats.org/officeDocument/2006/relationships/slideLayout" Target="../slideLayouts/slideLayout2.xml"/><Relationship Id="rId2" Type="http://schemas.openxmlformats.org/officeDocument/2006/relationships/image" Target="../media/image37.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 Id="rId3" Type="http://schemas.openxmlformats.org/officeDocument/2006/relationships/image" Target="../media/image46.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tiff"/><Relationship Id="rId4" Type="http://schemas.openxmlformats.org/officeDocument/2006/relationships/image" Target="../media/image50.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tiff"/><Relationship Id="rId3" Type="http://schemas.openxmlformats.org/officeDocument/2006/relationships/image" Target="../media/image5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GLOBALIZATION/CONNECTION: A WORLD OF FLOWS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871928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WallS</a:t>
            </a:r>
            <a:r>
              <a:rPr lang="en-US" dirty="0" smtClean="0"/>
              <a:t> and </a:t>
            </a:r>
            <a:r>
              <a:rPr lang="en-US" dirty="0" err="1" smtClean="0"/>
              <a:t>gateS</a:t>
            </a:r>
            <a:r>
              <a:rPr lang="en-US" dirty="0" smtClean="0"/>
              <a:t>: What Is moved and kept out?</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8149389" y="1658937"/>
            <a:ext cx="3670466" cy="4549357"/>
          </a:xfrm>
          <a:prstGeom prst="rect">
            <a:avLst/>
          </a:prstGeom>
        </p:spPr>
      </p:pic>
      <p:pic>
        <p:nvPicPr>
          <p:cNvPr id="5" name="Picture 4"/>
          <p:cNvPicPr>
            <a:picLocks noChangeAspect="1"/>
          </p:cNvPicPr>
          <p:nvPr/>
        </p:nvPicPr>
        <p:blipFill>
          <a:blip r:embed="rId3"/>
          <a:stretch>
            <a:fillRect/>
          </a:stretch>
        </p:blipFill>
        <p:spPr>
          <a:xfrm>
            <a:off x="368968" y="2097088"/>
            <a:ext cx="3828382" cy="3846511"/>
          </a:xfrm>
          <a:prstGeom prst="rect">
            <a:avLst/>
          </a:prstGeom>
        </p:spPr>
      </p:pic>
      <p:pic>
        <p:nvPicPr>
          <p:cNvPr id="6" name="Picture 5"/>
          <p:cNvPicPr>
            <a:picLocks noChangeAspect="1"/>
          </p:cNvPicPr>
          <p:nvPr/>
        </p:nvPicPr>
        <p:blipFill>
          <a:blip r:embed="rId4"/>
          <a:stretch>
            <a:fillRect/>
          </a:stretch>
        </p:blipFill>
        <p:spPr>
          <a:xfrm>
            <a:off x="4487779" y="2097088"/>
            <a:ext cx="3505200" cy="3846511"/>
          </a:xfrm>
          <a:prstGeom prst="rect">
            <a:avLst/>
          </a:prstGeom>
        </p:spPr>
      </p:pic>
      <p:sp>
        <p:nvSpPr>
          <p:cNvPr id="7" name="TextBox 6"/>
          <p:cNvSpPr txBox="1"/>
          <p:nvPr/>
        </p:nvSpPr>
        <p:spPr>
          <a:xfrm>
            <a:off x="2518611" y="5943599"/>
            <a:ext cx="797013" cy="369332"/>
          </a:xfrm>
          <a:prstGeom prst="rect">
            <a:avLst/>
          </a:prstGeom>
          <a:noFill/>
        </p:spPr>
        <p:txBody>
          <a:bodyPr wrap="none" rtlCol="0">
            <a:spAutoFit/>
          </a:bodyPr>
          <a:lstStyle/>
          <a:p>
            <a:r>
              <a:rPr lang="en-US" dirty="0" smtClean="0"/>
              <a:t>Beijing</a:t>
            </a:r>
            <a:endParaRPr lang="en-US" dirty="0"/>
          </a:p>
        </p:txBody>
      </p:sp>
      <p:sp>
        <p:nvSpPr>
          <p:cNvPr id="8" name="TextBox 7"/>
          <p:cNvSpPr txBox="1"/>
          <p:nvPr/>
        </p:nvSpPr>
        <p:spPr>
          <a:xfrm>
            <a:off x="6047874" y="5943599"/>
            <a:ext cx="504112" cy="369332"/>
          </a:xfrm>
          <a:prstGeom prst="rect">
            <a:avLst/>
          </a:prstGeom>
          <a:noFill/>
        </p:spPr>
        <p:txBody>
          <a:bodyPr wrap="none" rtlCol="0">
            <a:spAutoFit/>
          </a:bodyPr>
          <a:lstStyle/>
          <a:p>
            <a:r>
              <a:rPr lang="en-US" dirty="0" smtClean="0"/>
              <a:t>Fez</a:t>
            </a:r>
            <a:endParaRPr lang="en-US" dirty="0"/>
          </a:p>
        </p:txBody>
      </p:sp>
      <p:sp>
        <p:nvSpPr>
          <p:cNvPr id="9" name="TextBox 8"/>
          <p:cNvSpPr txBox="1"/>
          <p:nvPr/>
        </p:nvSpPr>
        <p:spPr>
          <a:xfrm>
            <a:off x="10315074" y="6312931"/>
            <a:ext cx="1093761" cy="369332"/>
          </a:xfrm>
          <a:prstGeom prst="rect">
            <a:avLst/>
          </a:prstGeom>
          <a:noFill/>
        </p:spPr>
        <p:txBody>
          <a:bodyPr wrap="none" rtlCol="0">
            <a:spAutoFit/>
          </a:bodyPr>
          <a:lstStyle/>
          <a:p>
            <a:r>
              <a:rPr lang="en-US" dirty="0" smtClean="0"/>
              <a:t>Dubrovnik</a:t>
            </a:r>
            <a:endParaRPr lang="en-US" dirty="0"/>
          </a:p>
        </p:txBody>
      </p:sp>
    </p:spTree>
    <p:extLst>
      <p:ext uri="{BB962C8B-B14F-4D97-AF65-F5344CB8AC3E}">
        <p14:creationId xmlns:p14="http://schemas.microsoft.com/office/powerpoint/2010/main" val="488190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yet culture </a:t>
            </a:r>
            <a:r>
              <a:rPr lang="en-US" dirty="0" err="1" smtClean="0"/>
              <a:t>moveD</a:t>
            </a:r>
            <a:r>
              <a:rPr lang="en-US" dirty="0" smtClean="0"/>
              <a:t>: BUDDHISM </a:t>
            </a:r>
            <a:r>
              <a:rPr lang="en-US" dirty="0" smtClean="0"/>
              <a:t>5</a:t>
            </a:r>
            <a:r>
              <a:rPr lang="en-US" baseline="30000" dirty="0" smtClean="0"/>
              <a:t>th</a:t>
            </a:r>
            <a:r>
              <a:rPr lang="en-US" dirty="0" smtClean="0"/>
              <a:t> century BCE to 7</a:t>
            </a:r>
            <a:r>
              <a:rPr lang="en-US" baseline="30000" dirty="0" smtClean="0"/>
              <a:t>th</a:t>
            </a:r>
            <a:r>
              <a:rPr lang="en-US" dirty="0" smtClean="0"/>
              <a:t> century CE (Japan)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3" y="1893971"/>
            <a:ext cx="9703050" cy="4731418"/>
          </a:xfrm>
        </p:spPr>
      </p:pic>
    </p:spTree>
    <p:extLst>
      <p:ext uri="{BB962C8B-B14F-4D97-AF65-F5344CB8AC3E}">
        <p14:creationId xmlns:p14="http://schemas.microsoft.com/office/powerpoint/2010/main" val="1690385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CHRISTIANITY (1</a:t>
            </a:r>
            <a:r>
              <a:rPr lang="en-US" baseline="30000" dirty="0" smtClean="0"/>
              <a:t>st</a:t>
            </a:r>
            <a:r>
              <a:rPr lang="en-US" dirty="0" smtClean="0"/>
              <a:t> Century CE-)  </a:t>
            </a:r>
            <a:r>
              <a:rPr lang="en-US" dirty="0" err="1" smtClean="0"/>
              <a:t>MiSSIONARIES</a:t>
            </a:r>
            <a:r>
              <a:rPr lang="en-US" dirty="0" smtClean="0"/>
              <a:t> AND </a:t>
            </a:r>
            <a:r>
              <a:rPr lang="en-US" dirty="0" err="1" smtClean="0"/>
              <a:t>CONQUeRORS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8662" y="2502568"/>
            <a:ext cx="5736305" cy="324363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778" y="2097087"/>
            <a:ext cx="4106779" cy="4127249"/>
          </a:xfrm>
          <a:prstGeom prst="rect">
            <a:avLst/>
          </a:prstGeom>
        </p:spPr>
      </p:pic>
    </p:spTree>
    <p:extLst>
      <p:ext uri="{BB962C8B-B14F-4D97-AF65-F5344CB8AC3E}">
        <p14:creationId xmlns:p14="http://schemas.microsoft.com/office/powerpoint/2010/main" val="11746792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 AND CHRISTIANITY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36632" y="1796715"/>
            <a:ext cx="5406189" cy="381802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013" y="2097088"/>
            <a:ext cx="4847640" cy="3517648"/>
          </a:xfrm>
          <a:prstGeom prst="rect">
            <a:avLst/>
          </a:prstGeom>
        </p:spPr>
      </p:pic>
    </p:spTree>
    <p:extLst>
      <p:ext uri="{BB962C8B-B14F-4D97-AF65-F5344CB8AC3E}">
        <p14:creationId xmlns:p14="http://schemas.microsoft.com/office/powerpoint/2010/main" val="2298787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SO DID DISEASE: BUBONIC PLAGUE</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84200" y="1572126"/>
            <a:ext cx="11001375" cy="4917573"/>
          </a:xfrm>
          <a:prstGeom prst="rect">
            <a:avLst/>
          </a:prstGeom>
        </p:spPr>
      </p:pic>
    </p:spTree>
    <p:extLst>
      <p:ext uri="{BB962C8B-B14F-4D97-AF65-F5344CB8AC3E}">
        <p14:creationId xmlns:p14="http://schemas.microsoft.com/office/powerpoint/2010/main" val="4721792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 </a:t>
            </a:r>
            <a:r>
              <a:rPr lang="en-US" dirty="0" err="1" smtClean="0"/>
              <a:t>portS</a:t>
            </a:r>
            <a:r>
              <a:rPr lang="en-US" dirty="0" smtClean="0"/>
              <a:t>: LONDON AND PHILADELPHIA AS COLONIAL CONNECTIONS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57011" y="2097088"/>
            <a:ext cx="6817894" cy="4063080"/>
          </a:xfrm>
        </p:spPr>
      </p:pic>
      <p:pic>
        <p:nvPicPr>
          <p:cNvPr id="5" name="Picture 4"/>
          <p:cNvPicPr>
            <a:picLocks noChangeAspect="1"/>
          </p:cNvPicPr>
          <p:nvPr/>
        </p:nvPicPr>
        <p:blipFill>
          <a:blip r:embed="rId4"/>
          <a:stretch>
            <a:fillRect/>
          </a:stretch>
        </p:blipFill>
        <p:spPr>
          <a:xfrm>
            <a:off x="798513" y="2369803"/>
            <a:ext cx="3276600" cy="3581817"/>
          </a:xfrm>
          <a:prstGeom prst="rect">
            <a:avLst/>
          </a:prstGeom>
        </p:spPr>
      </p:pic>
    </p:spTree>
    <p:extLst>
      <p:ext uri="{BB962C8B-B14F-4D97-AF65-F5344CB8AC3E}">
        <p14:creationId xmlns:p14="http://schemas.microsoft.com/office/powerpoint/2010/main" val="9690175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moved? HOW?</a:t>
            </a:r>
            <a:br>
              <a:rPr lang="en-US" dirty="0" smtClean="0"/>
            </a:br>
            <a:r>
              <a:rPr lang="en-US" dirty="0" smtClean="0"/>
              <a:t>BUILDING INEQUALITY</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2713" y="1171074"/>
            <a:ext cx="5729287" cy="5686926"/>
          </a:xfrm>
        </p:spPr>
      </p:pic>
      <p:pic>
        <p:nvPicPr>
          <p:cNvPr id="4" name="Picture 3"/>
          <p:cNvPicPr>
            <a:picLocks noChangeAspect="1"/>
          </p:cNvPicPr>
          <p:nvPr/>
        </p:nvPicPr>
        <p:blipFill>
          <a:blip r:embed="rId3"/>
          <a:stretch>
            <a:fillRect/>
          </a:stretch>
        </p:blipFill>
        <p:spPr>
          <a:xfrm>
            <a:off x="433137" y="1956594"/>
            <a:ext cx="6029576" cy="4267996"/>
          </a:xfrm>
          <a:prstGeom prst="rect">
            <a:avLst/>
          </a:prstGeom>
        </p:spPr>
      </p:pic>
    </p:spTree>
    <p:extLst>
      <p:ext uri="{BB962C8B-B14F-4D97-AF65-F5344CB8AC3E}">
        <p14:creationId xmlns:p14="http://schemas.microsoft.com/office/powerpoint/2010/main" val="17549272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360" y="528742"/>
            <a:ext cx="9905998" cy="1478570"/>
          </a:xfrm>
        </p:spPr>
        <p:txBody>
          <a:bodyPr/>
          <a:lstStyle/>
          <a:p>
            <a:r>
              <a:rPr lang="en-US" dirty="0" smtClean="0"/>
              <a:t>19</a:t>
            </a:r>
            <a:r>
              <a:rPr lang="en-US" baseline="30000" dirty="0" smtClean="0"/>
              <a:t>TH</a:t>
            </a:r>
            <a:r>
              <a:rPr lang="en-US" dirty="0" smtClean="0"/>
              <a:t> C. Train </a:t>
            </a:r>
            <a:r>
              <a:rPr lang="en-US" dirty="0" err="1" smtClean="0"/>
              <a:t>stationS</a:t>
            </a:r>
            <a:r>
              <a:rPr lang="en-US" dirty="0" smtClean="0"/>
              <a:t>: CAPITALISM REBUILDS THE CTIY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1063" y="2097088"/>
            <a:ext cx="3492500" cy="3275806"/>
          </a:xfrm>
        </p:spPr>
      </p:pic>
      <p:pic>
        <p:nvPicPr>
          <p:cNvPr id="5" name="Picture 4"/>
          <p:cNvPicPr>
            <a:picLocks noChangeAspect="1"/>
          </p:cNvPicPr>
          <p:nvPr/>
        </p:nvPicPr>
        <p:blipFill>
          <a:blip r:embed="rId3"/>
          <a:stretch>
            <a:fillRect/>
          </a:stretch>
        </p:blipFill>
        <p:spPr>
          <a:xfrm>
            <a:off x="5551318" y="2097088"/>
            <a:ext cx="6448175" cy="4011863"/>
          </a:xfrm>
          <a:prstGeom prst="rect">
            <a:avLst/>
          </a:prstGeom>
        </p:spPr>
      </p:pic>
    </p:spTree>
    <p:extLst>
      <p:ext uri="{BB962C8B-B14F-4D97-AF65-F5344CB8AC3E}">
        <p14:creationId xmlns:p14="http://schemas.microsoft.com/office/powerpoint/2010/main" val="13728216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3" y="886804"/>
            <a:ext cx="9905998" cy="1478570"/>
          </a:xfrm>
        </p:spPr>
        <p:txBody>
          <a:bodyPr/>
          <a:lstStyle/>
          <a:p>
            <a:r>
              <a:rPr lang="en-US" dirty="0" smtClean="0"/>
              <a:t> </a:t>
            </a:r>
            <a:endParaRPr lang="en-US" dirty="0"/>
          </a:p>
        </p:txBody>
      </p:sp>
      <p:sp>
        <p:nvSpPr>
          <p:cNvPr id="3" name="Content Placeholder 2"/>
          <p:cNvSpPr>
            <a:spLocks noGrp="1"/>
          </p:cNvSpPr>
          <p:nvPr>
            <p:ph idx="1"/>
          </p:nvPr>
        </p:nvSpPr>
        <p:spPr>
          <a:xfrm>
            <a:off x="1177925" y="2954337"/>
            <a:ext cx="9905999" cy="3541714"/>
          </a:xfrm>
        </p:spPr>
        <p:txBody>
          <a:bodyPr>
            <a:normAutofit fontScale="92500" lnSpcReduction="10000"/>
          </a:bodyPr>
          <a:lstStyle/>
          <a:p>
            <a:r>
              <a:rPr lang="en-US" dirty="0"/>
              <a:t>Key to Pennsylvania’s success was the establishment and use of its rail network. The Commonwealth’s rail freight network consists of more than 5,000 miles of track served by 64 operating railroads. According to 2015 estimates, more than 200 million tons of goods and commodities, worth more than $250 billion, are carried on Pennsylvania’s rail freight network. To maintain such a thriving network, Pennsylvania also administers one of the largest rail freight grant programs in the U.S. https://</a:t>
            </a:r>
            <a:r>
              <a:rPr lang="en-US" dirty="0" err="1"/>
              <a:t>www.penndot.gov</a:t>
            </a:r>
            <a:r>
              <a:rPr lang="en-US" dirty="0"/>
              <a:t>/Doing-Business/</a:t>
            </a:r>
            <a:r>
              <a:rPr lang="en-US" dirty="0" err="1"/>
              <a:t>RailFreightAndPorts</a:t>
            </a:r>
            <a:r>
              <a:rPr lang="en-US" dirty="0"/>
              <a:t>/Planning/Documents/Rail%20Freight%20and%20the%20Commonwealth%27s%20Economy-%20FINAL.pdf</a:t>
            </a:r>
          </a:p>
        </p:txBody>
      </p:sp>
      <p:pic>
        <p:nvPicPr>
          <p:cNvPr id="4" name="Picture 3"/>
          <p:cNvPicPr>
            <a:picLocks noChangeAspect="1"/>
          </p:cNvPicPr>
          <p:nvPr/>
        </p:nvPicPr>
        <p:blipFill>
          <a:blip r:embed="rId2"/>
          <a:stretch>
            <a:fillRect/>
          </a:stretch>
        </p:blipFill>
        <p:spPr>
          <a:xfrm>
            <a:off x="6246812" y="444989"/>
            <a:ext cx="3263900" cy="2489200"/>
          </a:xfrm>
          <a:prstGeom prst="rect">
            <a:avLst/>
          </a:prstGeom>
        </p:spPr>
      </p:pic>
      <p:pic>
        <p:nvPicPr>
          <p:cNvPr id="5" name="Picture 4"/>
          <p:cNvPicPr>
            <a:picLocks noChangeAspect="1"/>
          </p:cNvPicPr>
          <p:nvPr/>
        </p:nvPicPr>
        <p:blipFill>
          <a:blip r:embed="rId3"/>
          <a:stretch>
            <a:fillRect/>
          </a:stretch>
        </p:blipFill>
        <p:spPr>
          <a:xfrm>
            <a:off x="1477879" y="444989"/>
            <a:ext cx="3429000" cy="2362200"/>
          </a:xfrm>
          <a:prstGeom prst="rect">
            <a:avLst/>
          </a:prstGeom>
        </p:spPr>
      </p:pic>
    </p:spTree>
    <p:extLst>
      <p:ext uri="{BB962C8B-B14F-4D97-AF65-F5344CB8AC3E}">
        <p14:creationId xmlns:p14="http://schemas.microsoft.com/office/powerpoint/2010/main" val="19318919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Information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605" y="1781549"/>
            <a:ext cx="5464098" cy="379141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6012" y="122599"/>
            <a:ext cx="3187700" cy="25527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7598" y="3161097"/>
            <a:ext cx="3828140" cy="356044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200" y="3677256"/>
            <a:ext cx="3352800" cy="2678939"/>
          </a:xfrm>
          <a:prstGeom prst="rect">
            <a:avLst/>
          </a:prstGeom>
        </p:spPr>
      </p:pic>
    </p:spTree>
    <p:extLst>
      <p:ext uri="{BB962C8B-B14F-4D97-AF65-F5344CB8AC3E}">
        <p14:creationId xmlns:p14="http://schemas.microsoft.com/office/powerpoint/2010/main" val="6848002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lstStyle/>
          <a:p>
            <a:pPr eaLnBrk="1" hangingPunct="1"/>
            <a:r>
              <a:rPr lang="en-US" altLang="en-US" dirty="0">
                <a:ln>
                  <a:noFill/>
                </a:ln>
              </a:rPr>
              <a:t>Dealing With </a:t>
            </a:r>
            <a:r>
              <a:rPr lang="en-US" altLang="en-US" dirty="0" smtClean="0"/>
              <a:t>CURRENT EVENTS</a:t>
            </a:r>
            <a:endParaRPr lang="en-US" altLang="en-US" dirty="0">
              <a:ln>
                <a:noFill/>
              </a:ln>
            </a:endParaRPr>
          </a:p>
        </p:txBody>
      </p:sp>
      <p:sp>
        <p:nvSpPr>
          <p:cNvPr id="83970" name="Content Placeholder 2"/>
          <p:cNvSpPr>
            <a:spLocks noGrp="1"/>
          </p:cNvSpPr>
          <p:nvPr>
            <p:ph idx="1"/>
          </p:nvPr>
        </p:nvSpPr>
        <p:spPr/>
        <p:txBody>
          <a:bodyPr>
            <a:normAutofit fontScale="92500" lnSpcReduction="10000"/>
          </a:bodyPr>
          <a:lstStyle/>
          <a:p>
            <a:pPr marL="0" indent="0">
              <a:spcBef>
                <a:spcPct val="0"/>
              </a:spcBef>
              <a:spcAft>
                <a:spcPct val="0"/>
              </a:spcAft>
              <a:buSzTx/>
              <a:buNone/>
            </a:pPr>
            <a:r>
              <a:rPr lang="en-US" altLang="en-US" dirty="0" smtClean="0"/>
              <a:t>Discussion and engagement with current events are part </a:t>
            </a:r>
            <a:r>
              <a:rPr lang="en-US" altLang="en-US" dirty="0"/>
              <a:t>of a liberal arts education </a:t>
            </a:r>
            <a:r>
              <a:rPr lang="mr-IN" altLang="en-US" dirty="0">
                <a:ea typeface="Mangal" charset="0"/>
              </a:rPr>
              <a:t>–</a:t>
            </a:r>
            <a:r>
              <a:rPr lang="en-US" altLang="en-US" dirty="0"/>
              <a:t>and Cities as a field of </a:t>
            </a:r>
            <a:r>
              <a:rPr lang="en-US" altLang="en-US" dirty="0" smtClean="0"/>
              <a:t>discussion. We </a:t>
            </a:r>
            <a:r>
              <a:rPr lang="en-US" altLang="en-US" dirty="0"/>
              <a:t>the need to assess and act on </a:t>
            </a:r>
            <a:r>
              <a:rPr lang="en-US" altLang="en-US" dirty="0" smtClean="0"/>
              <a:t>responsibilities as citizens in multiple </a:t>
            </a:r>
            <a:r>
              <a:rPr lang="en-US" altLang="en-US" dirty="0" smtClean="0"/>
              <a:t>communities.  </a:t>
            </a:r>
            <a:r>
              <a:rPr lang="en-US" altLang="en-US" dirty="0"/>
              <a:t>There are many ways of acting; we encourage you to follow your conscience without concern for consequences from us.  And to engage in discussions in and out of class</a:t>
            </a:r>
            <a:r>
              <a:rPr lang="en-US" altLang="en-US" dirty="0" smtClean="0"/>
              <a:t>.</a:t>
            </a:r>
          </a:p>
          <a:p>
            <a:pPr marL="0" indent="0">
              <a:spcBef>
                <a:spcPct val="0"/>
              </a:spcBef>
              <a:spcAft>
                <a:spcPct val="0"/>
              </a:spcAft>
              <a:buSzTx/>
              <a:buNone/>
            </a:pPr>
            <a:endParaRPr lang="en-US" altLang="en-US" dirty="0"/>
          </a:p>
          <a:p>
            <a:pPr marL="0" indent="0">
              <a:spcBef>
                <a:spcPct val="0"/>
              </a:spcBef>
              <a:spcAft>
                <a:spcPct val="0"/>
              </a:spcAft>
              <a:buSzTx/>
              <a:buNone/>
            </a:pPr>
            <a:r>
              <a:rPr lang="en-US" altLang="en-US" dirty="0" smtClean="0"/>
              <a:t>At the moment, as BMC faculty, we will continue to teach and store information on Moodle for those who do not attend. By the end of the week we will face other choices on the basis of dialogues we hope to foment.</a:t>
            </a:r>
            <a:endParaRPr lang="en-US" altLang="en-US" dirty="0"/>
          </a:p>
        </p:txBody>
      </p:sp>
    </p:spTree>
    <p:extLst>
      <p:ext uri="{BB962C8B-B14F-4D97-AF65-F5344CB8AC3E}">
        <p14:creationId xmlns:p14="http://schemas.microsoft.com/office/powerpoint/2010/main" val="20967905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DOES INFORMATION TRAVEL FASTER THAN </a:t>
            </a:r>
            <a:r>
              <a:rPr lang="en-US" dirty="0" err="1" smtClean="0"/>
              <a:t>OthER</a:t>
            </a:r>
            <a:r>
              <a:rPr lang="en-US" dirty="0" smtClean="0"/>
              <a:t> GOODS: Submarine Telegraph cables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3" y="2097088"/>
            <a:ext cx="9905998" cy="4162463"/>
          </a:xfrm>
        </p:spPr>
      </p:pic>
    </p:spTree>
    <p:extLst>
      <p:ext uri="{BB962C8B-B14F-4D97-AF65-F5344CB8AC3E}">
        <p14:creationId xmlns:p14="http://schemas.microsoft.com/office/powerpoint/2010/main" val="8266324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Sending and receiving messages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3" y="1807911"/>
            <a:ext cx="5746693" cy="445907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609" y="2505616"/>
            <a:ext cx="4918569" cy="2780061"/>
          </a:xfrm>
          <a:prstGeom prst="rect">
            <a:avLst/>
          </a:prstGeom>
        </p:spPr>
      </p:pic>
    </p:spTree>
    <p:extLst>
      <p:ext uri="{BB962C8B-B14F-4D97-AF65-F5344CB8AC3E}">
        <p14:creationId xmlns:p14="http://schemas.microsoft.com/office/powerpoint/2010/main" val="11669344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HOLDS POWER AND HOW?</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04425" y="1851102"/>
            <a:ext cx="4939419" cy="394753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413" y="2492828"/>
            <a:ext cx="4935034" cy="4075899"/>
          </a:xfrm>
          <a:prstGeom prst="rect">
            <a:avLst/>
          </a:prstGeom>
        </p:spPr>
      </p:pic>
    </p:spTree>
    <p:extLst>
      <p:ext uri="{BB962C8B-B14F-4D97-AF65-F5344CB8AC3E}">
        <p14:creationId xmlns:p14="http://schemas.microsoft.com/office/powerpoint/2010/main" val="20394581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SYSTEMS AND GLOBAL SYSTEMS</a:t>
            </a:r>
            <a:br>
              <a:rPr lang="en-US" dirty="0" smtClean="0"/>
            </a:br>
            <a:endParaRPr lang="en-US" dirty="0"/>
          </a:p>
        </p:txBody>
      </p:sp>
      <p:sp>
        <p:nvSpPr>
          <p:cNvPr id="3" name="Content Placeholder 2"/>
          <p:cNvSpPr>
            <a:spLocks noGrp="1"/>
          </p:cNvSpPr>
          <p:nvPr>
            <p:ph sz="half"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Walking, Horses, Bicycles, </a:t>
            </a:r>
            <a:r>
              <a:rPr lang="en-US" dirty="0" smtClean="0"/>
              <a:t>Trolleys </a:t>
            </a:r>
            <a:r>
              <a:rPr lang="en-US" dirty="0" smtClean="0"/>
              <a:t>, </a:t>
            </a:r>
            <a:r>
              <a:rPr lang="en-US" dirty="0" smtClean="0"/>
              <a:t>Trains, </a:t>
            </a:r>
            <a:r>
              <a:rPr lang="en-US" dirty="0" smtClean="0"/>
              <a:t>and </a:t>
            </a:r>
            <a:r>
              <a:rPr lang="en-US" dirty="0" smtClean="0"/>
              <a:t>Busses </a:t>
            </a:r>
            <a:r>
              <a:rPr lang="en-US" dirty="0" smtClean="0"/>
              <a:t>serve urban </a:t>
            </a:r>
            <a:r>
              <a:rPr lang="en-US" dirty="0" smtClean="0"/>
              <a:t> public or mass transportation </a:t>
            </a:r>
            <a:r>
              <a:rPr lang="en-US" dirty="0" smtClean="0"/>
              <a:t>and interurban transportation, even though systems of connection differ</a:t>
            </a:r>
            <a:r>
              <a:rPr lang="mr-IN" dirty="0" smtClean="0"/>
              <a:t>…</a:t>
            </a:r>
            <a:r>
              <a:rPr lang="en-US" dirty="0" smtClean="0"/>
              <a:t>. AND JENNIFER WILL TALK ABOUT THE LOCAL REGIONAL ON TH</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What about airplanes?</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80081" y="1751981"/>
            <a:ext cx="3289300" cy="246380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7401" y="4117344"/>
            <a:ext cx="3289300" cy="2463800"/>
          </a:xfrm>
          <a:prstGeom prst="rect">
            <a:avLst/>
          </a:prstGeom>
        </p:spPr>
      </p:pic>
    </p:spTree>
    <p:extLst>
      <p:ext uri="{BB962C8B-B14F-4D97-AF65-F5344CB8AC3E}">
        <p14:creationId xmlns:p14="http://schemas.microsoft.com/office/powerpoint/2010/main" val="17050956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airportS</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Almost all airports in the U.S., like that in Philadelphia, are owned by cities that began to develop them in the 1920s to modernize transportation (PHL is in the same site).  Its $400,000,000 annual budget now comes from fees from airlines and other services.  It also adds $14 billion per year to the local economy. But is it a non-place?</a:t>
            </a:r>
            <a:endParaRPr lang="en-US" dirty="0"/>
          </a:p>
        </p:txBody>
      </p:sp>
      <p:pic>
        <p:nvPicPr>
          <p:cNvPr id="4" name="Picture 3"/>
          <p:cNvPicPr>
            <a:picLocks noChangeAspect="1"/>
          </p:cNvPicPr>
          <p:nvPr/>
        </p:nvPicPr>
        <p:blipFill>
          <a:blip r:embed="rId2"/>
          <a:stretch>
            <a:fillRect/>
          </a:stretch>
        </p:blipFill>
        <p:spPr>
          <a:xfrm>
            <a:off x="4106779" y="268287"/>
            <a:ext cx="5278939" cy="1981200"/>
          </a:xfrm>
          <a:prstGeom prst="rect">
            <a:avLst/>
          </a:prstGeom>
        </p:spPr>
      </p:pic>
      <p:pic>
        <p:nvPicPr>
          <p:cNvPr id="5" name="Picture 4"/>
          <p:cNvPicPr>
            <a:picLocks noChangeAspect="1"/>
          </p:cNvPicPr>
          <p:nvPr/>
        </p:nvPicPr>
        <p:blipFill>
          <a:blip r:embed="rId3"/>
          <a:stretch>
            <a:fillRect/>
          </a:stretch>
        </p:blipFill>
        <p:spPr>
          <a:xfrm>
            <a:off x="1141412" y="4325094"/>
            <a:ext cx="4235116" cy="2324100"/>
          </a:xfrm>
          <a:prstGeom prst="rect">
            <a:avLst/>
          </a:prstGeom>
        </p:spPr>
      </p:pic>
      <p:pic>
        <p:nvPicPr>
          <p:cNvPr id="6" name="Picture 5"/>
          <p:cNvPicPr>
            <a:picLocks noChangeAspect="1"/>
          </p:cNvPicPr>
          <p:nvPr/>
        </p:nvPicPr>
        <p:blipFill>
          <a:blip r:embed="rId4"/>
          <a:stretch>
            <a:fillRect/>
          </a:stretch>
        </p:blipFill>
        <p:spPr>
          <a:xfrm>
            <a:off x="7427495" y="4325094"/>
            <a:ext cx="3791952" cy="2532906"/>
          </a:xfrm>
          <a:prstGeom prst="rect">
            <a:avLst/>
          </a:prstGeom>
        </p:spPr>
      </p:pic>
    </p:spTree>
    <p:extLst>
      <p:ext uri="{BB962C8B-B14F-4D97-AF65-F5344CB8AC3E}">
        <p14:creationId xmlns:p14="http://schemas.microsoft.com/office/powerpoint/2010/main" val="83626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descr="0b60a2be972cec4421111e465fde2d78.jpg"/>
          <p:cNvPicPr>
            <a:picLocks noChangeAspect="1" noChangeArrowheads="1"/>
          </p:cNvPicPr>
          <p:nvPr/>
        </p:nvPicPr>
        <p:blipFill>
          <a:blip r:embed="rId2">
            <a:extLst>
              <a:ext uri="{28A0092B-C50C-407E-A947-70E740481C1C}">
                <a14:useLocalDpi xmlns:a14="http://schemas.microsoft.com/office/drawing/2010/main" val="0"/>
              </a:ext>
            </a:extLst>
          </a:blip>
          <a:srcRect t="14159" b="14159"/>
          <a:stretch>
            <a:fillRect/>
          </a:stretch>
        </p:blipFill>
        <p:spPr>
          <a:xfrm>
            <a:off x="0" y="1036"/>
            <a:ext cx="12115800" cy="6856964"/>
          </a:xfrm>
          <a:prstGeom prst="rect">
            <a:avLst/>
          </a:prstGeom>
        </p:spPr>
      </p:pic>
      <p:sp>
        <p:nvSpPr>
          <p:cNvPr id="5" name="TextBox 4"/>
          <p:cNvSpPr txBox="1"/>
          <p:nvPr/>
        </p:nvSpPr>
        <p:spPr>
          <a:xfrm>
            <a:off x="2970212" y="618518"/>
            <a:ext cx="3858320" cy="1323439"/>
          </a:xfrm>
          <a:prstGeom prst="rect">
            <a:avLst/>
          </a:prstGeom>
          <a:noFill/>
        </p:spPr>
        <p:txBody>
          <a:bodyPr wrap="square" rtlCol="0">
            <a:spAutoFit/>
          </a:bodyPr>
          <a:lstStyle/>
          <a:p>
            <a:r>
              <a:rPr lang="en-US" sz="4000" dirty="0" smtClean="0">
                <a:solidFill>
                  <a:srgbClr val="FF0000"/>
                </a:solidFill>
              </a:rPr>
              <a:t>ARE AIRPORTS NON-PLACES?</a:t>
            </a:r>
            <a:endParaRPr lang="en-US" sz="4000" dirty="0">
              <a:solidFill>
                <a:srgbClr val="FF0000"/>
              </a:solidFill>
            </a:endParaRPr>
          </a:p>
        </p:txBody>
      </p:sp>
    </p:spTree>
    <p:extLst>
      <p:ext uri="{BB962C8B-B14F-4D97-AF65-F5344CB8AC3E}">
        <p14:creationId xmlns:p14="http://schemas.microsoft.com/office/powerpoint/2010/main" val="14930564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e top of Denver International Airport consists of rows of fabric covered tents. T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430000" cy="682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3747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CAN AIRPORTS LOOK DIFFERENT?</a:t>
            </a:r>
            <a:endParaRPr lang="en-US" dirty="0"/>
          </a:p>
        </p:txBody>
      </p:sp>
      <p:sp>
        <p:nvSpPr>
          <p:cNvPr id="14" name="Content Placeholder 13"/>
          <p:cNvSpPr>
            <a:spLocks noGrp="1"/>
          </p:cNvSpPr>
          <p:nvPr>
            <p:ph sz="half" idx="1"/>
          </p:nvPr>
        </p:nvSpPr>
        <p:spPr/>
        <p:txBody>
          <a:bodyPr/>
          <a:lstStyle/>
          <a:p>
            <a:r>
              <a:rPr lang="en-US" dirty="0" smtClean="0"/>
              <a:t>Kuala Lumpur</a:t>
            </a:r>
            <a:endParaRPr lang="en-US" dirty="0"/>
          </a:p>
        </p:txBody>
      </p:sp>
      <p:sp>
        <p:nvSpPr>
          <p:cNvPr id="15" name="Content Placeholder 14"/>
          <p:cNvSpPr>
            <a:spLocks noGrp="1"/>
          </p:cNvSpPr>
          <p:nvPr>
            <p:ph sz="half" idx="2"/>
          </p:nvPr>
        </p:nvSpPr>
        <p:spPr/>
        <p:txBody>
          <a:bodyPr/>
          <a:lstStyle/>
          <a:p>
            <a:r>
              <a:rPr lang="en-US" dirty="0" smtClean="0"/>
              <a:t>Bangkok</a:t>
            </a:r>
            <a:endParaRPr lang="en-US" dirty="0"/>
          </a:p>
        </p:txBody>
      </p:sp>
      <p:pic>
        <p:nvPicPr>
          <p:cNvPr id="4" name="Picture 3"/>
          <p:cNvPicPr>
            <a:picLocks noChangeAspect="1"/>
          </p:cNvPicPr>
          <p:nvPr/>
        </p:nvPicPr>
        <p:blipFill>
          <a:blip r:embed="rId2"/>
          <a:stretch>
            <a:fillRect/>
          </a:stretch>
        </p:blipFill>
        <p:spPr>
          <a:xfrm>
            <a:off x="6469063" y="3026353"/>
            <a:ext cx="4730749" cy="3541713"/>
          </a:xfrm>
          <a:prstGeom prst="rect">
            <a:avLst/>
          </a:prstGeom>
        </p:spPr>
      </p:pic>
      <p:pic>
        <p:nvPicPr>
          <p:cNvPr id="5" name="Picture 4"/>
          <p:cNvPicPr>
            <a:picLocks noChangeAspect="1"/>
          </p:cNvPicPr>
          <p:nvPr/>
        </p:nvPicPr>
        <p:blipFill>
          <a:blip r:embed="rId3"/>
          <a:stretch>
            <a:fillRect/>
          </a:stretch>
        </p:blipFill>
        <p:spPr>
          <a:xfrm>
            <a:off x="1153622" y="3026353"/>
            <a:ext cx="4013200" cy="3541713"/>
          </a:xfrm>
          <a:prstGeom prst="rect">
            <a:avLst/>
          </a:prstGeom>
        </p:spPr>
      </p:pic>
    </p:spTree>
    <p:extLst>
      <p:ext uri="{BB962C8B-B14F-4D97-AF65-F5344CB8AC3E}">
        <p14:creationId xmlns:p14="http://schemas.microsoft.com/office/powerpoint/2010/main" val="11689050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HONG </a:t>
            </a:r>
            <a:r>
              <a:rPr lang="en-US" dirty="0" smtClean="0"/>
              <a:t>KONG: the airport as</a:t>
            </a:r>
            <a:br>
              <a:rPr lang="en-US" dirty="0" smtClean="0"/>
            </a:br>
            <a:r>
              <a:rPr lang="en-US" dirty="0" smtClean="0"/>
              <a:t>icon and site of protest</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348161" y="2508858"/>
            <a:ext cx="3492500" cy="2324100"/>
          </a:xfrm>
          <a:prstGeom prst="rect">
            <a:avLst/>
          </a:prstGeom>
        </p:spPr>
      </p:pic>
      <p:pic>
        <p:nvPicPr>
          <p:cNvPr id="5" name="Picture 4"/>
          <p:cNvPicPr>
            <a:picLocks noChangeAspect="1"/>
          </p:cNvPicPr>
          <p:nvPr/>
        </p:nvPicPr>
        <p:blipFill>
          <a:blip r:embed="rId3"/>
          <a:stretch>
            <a:fillRect/>
          </a:stretch>
        </p:blipFill>
        <p:spPr>
          <a:xfrm>
            <a:off x="7840661" y="483815"/>
            <a:ext cx="3810000" cy="2133600"/>
          </a:xfrm>
          <a:prstGeom prst="rect">
            <a:avLst/>
          </a:prstGeom>
        </p:spPr>
      </p:pic>
      <p:pic>
        <p:nvPicPr>
          <p:cNvPr id="6" name="Picture 5"/>
          <p:cNvPicPr>
            <a:picLocks noChangeAspect="1"/>
          </p:cNvPicPr>
          <p:nvPr/>
        </p:nvPicPr>
        <p:blipFill>
          <a:blip r:embed="rId4"/>
          <a:stretch>
            <a:fillRect/>
          </a:stretch>
        </p:blipFill>
        <p:spPr>
          <a:xfrm>
            <a:off x="431006" y="4337051"/>
            <a:ext cx="4775200" cy="1701800"/>
          </a:xfrm>
          <a:prstGeom prst="rect">
            <a:avLst/>
          </a:prstGeom>
        </p:spPr>
      </p:pic>
    </p:spTree>
    <p:extLst>
      <p:ext uri="{BB962C8B-B14F-4D97-AF65-F5344CB8AC3E}">
        <p14:creationId xmlns:p14="http://schemas.microsoft.com/office/powerpoint/2010/main" val="6071927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xterior of the airport of Marrakesh Menara in Morocco. The facade i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430000"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780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MAPPING THE REST OF THE TERM: GROUP PROJECTS</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All projects assigned and read.  ASSIGN ROLES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This week: (1) Reach out to organizations</a:t>
            </a:r>
          </a:p>
          <a:p>
            <a:pPr marL="0" marR="0" lvl="0" indent="0" defTabSz="914400" eaLnBrk="1" fontAlgn="auto" latinLnBrk="0" hangingPunct="1">
              <a:lnSpc>
                <a:spcPct val="100000"/>
              </a:lnSpc>
              <a:spcBef>
                <a:spcPts val="0"/>
              </a:spcBef>
              <a:spcAft>
                <a:spcPts val="0"/>
              </a:spcAft>
              <a:buClrTx/>
              <a:buSzTx/>
              <a:buFontTx/>
              <a:buNone/>
              <a:tabLst/>
              <a:defRPr/>
            </a:pPr>
            <a:r>
              <a:rPr lang="en-US" dirty="0"/>
              <a:t> </a:t>
            </a:r>
            <a:r>
              <a:rPr lang="en-US" dirty="0" smtClean="0"/>
              <a:t>              (2) Online search</a:t>
            </a:r>
          </a:p>
          <a:p>
            <a:pPr marL="0" marR="0" lvl="0" indent="0" defTabSz="914400" eaLnBrk="1" fontAlgn="auto" latinLnBrk="0" hangingPunct="1">
              <a:lnSpc>
                <a:spcPct val="100000"/>
              </a:lnSpc>
              <a:spcBef>
                <a:spcPts val="0"/>
              </a:spcBef>
              <a:spcAft>
                <a:spcPts val="0"/>
              </a:spcAft>
              <a:buClrTx/>
              <a:buSzTx/>
              <a:buFontTx/>
              <a:buNone/>
              <a:tabLst/>
              <a:defRPr/>
            </a:pPr>
            <a:r>
              <a:rPr lang="en-US" dirty="0"/>
              <a:t>	</a:t>
            </a:r>
            <a:r>
              <a:rPr lang="en-US" dirty="0" smtClean="0"/>
              <a:t>    (3) Maps</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Alums can be last point since it will be more experience than data</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Next week: Presentations</a:t>
            </a:r>
            <a:endParaRPr lang="en-US" dirty="0"/>
          </a:p>
        </p:txBody>
      </p:sp>
    </p:spTree>
    <p:extLst>
      <p:ext uri="{BB962C8B-B14F-4D97-AF65-F5344CB8AC3E}">
        <p14:creationId xmlns:p14="http://schemas.microsoft.com/office/powerpoint/2010/main" val="10576307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48475"/>
          </a:xfrm>
          <a:prstGeom prst="rect">
            <a:avLst/>
          </a:prstGeom>
        </p:spPr>
      </p:pic>
      <p:sp>
        <p:nvSpPr>
          <p:cNvPr id="5" name="TextBox 4"/>
          <p:cNvSpPr txBox="1"/>
          <p:nvPr/>
        </p:nvSpPr>
        <p:spPr>
          <a:xfrm>
            <a:off x="5573486" y="618518"/>
            <a:ext cx="3365217" cy="369332"/>
          </a:xfrm>
          <a:prstGeom prst="rect">
            <a:avLst/>
          </a:prstGeom>
          <a:noFill/>
        </p:spPr>
        <p:txBody>
          <a:bodyPr wrap="none" rtlCol="0">
            <a:spAutoFit/>
          </a:bodyPr>
          <a:lstStyle/>
          <a:p>
            <a:r>
              <a:rPr lang="en-US" dirty="0" smtClean="0"/>
              <a:t>What else moves through airports?</a:t>
            </a:r>
            <a:endParaRPr lang="en-US" dirty="0"/>
          </a:p>
        </p:txBody>
      </p:sp>
    </p:spTree>
    <p:extLst>
      <p:ext uri="{BB962C8B-B14F-4D97-AF65-F5344CB8AC3E}">
        <p14:creationId xmlns:p14="http://schemas.microsoft.com/office/powerpoint/2010/main" val="13565231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Notes on </a:t>
            </a:r>
            <a:r>
              <a:rPr lang="en-US" dirty="0" err="1" smtClean="0"/>
              <a:t>aiports</a:t>
            </a:r>
            <a:r>
              <a:rPr lang="en-US" dirty="0" smtClean="0"/>
              <a:t> and connections</a:t>
            </a:r>
            <a:endParaRPr lang="en-US" dirty="0"/>
          </a:p>
        </p:txBody>
      </p:sp>
      <p:sp>
        <p:nvSpPr>
          <p:cNvPr id="3" name="Content Placeholder 2"/>
          <p:cNvSpPr>
            <a:spLocks noGrp="1"/>
          </p:cNvSpPr>
          <p:nvPr>
            <p:ph idx="1"/>
          </p:nvPr>
        </p:nvSpPr>
        <p:spPr>
          <a:xfrm>
            <a:off x="1141412" y="2249487"/>
            <a:ext cx="9905999" cy="134394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In the past, almost twice as many illegal immigrants entered the U.S. through airports (overstaying) than across the Southern Border. But has the world changed?</a:t>
            </a:r>
            <a:endParaRPr lang="en-US" dirty="0"/>
          </a:p>
        </p:txBody>
      </p:sp>
      <p:sp>
        <p:nvSpPr>
          <p:cNvPr id="6" name="Content Placeholder 2"/>
          <p:cNvSpPr txBox="1">
            <a:spLocks/>
          </p:cNvSpPr>
          <p:nvPr/>
        </p:nvSpPr>
        <p:spPr>
          <a:xfrm>
            <a:off x="2152066" y="4053059"/>
            <a:ext cx="3791769" cy="416304"/>
          </a:xfrm>
          <a:prstGeom prst="rect">
            <a:avLst/>
          </a:prstGeom>
        </p:spPr>
        <p:txBody>
          <a:bodyPr vert="horz" lIns="91440" tIns="45720" rIns="91440" bIns="45720" rtlCol="0">
            <a:normAutofit fontScale="3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nSpc>
                <a:spcPct val="100000"/>
              </a:lnSpc>
              <a:spcBef>
                <a:spcPts val="0"/>
              </a:spcBef>
              <a:buSzTx/>
              <a:buFontTx/>
              <a:buNone/>
            </a:pPr>
            <a:r>
              <a:rPr lang="en-US" smtClean="0"/>
              <a:t>In the past, almost twice as many illegal immigrants entered the U.S. through airports (overstaying) than across the Southern Border. But has the world changed?</a:t>
            </a:r>
            <a:endParaRPr lang="en-US" dirty="0"/>
          </a:p>
        </p:txBody>
      </p:sp>
      <p:pic>
        <p:nvPicPr>
          <p:cNvPr id="7" name="Picture 6" descr="ir traffic and travel falls worldwide to to coronavirus: grap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3181" y="3593432"/>
            <a:ext cx="4949223" cy="2975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8708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36884"/>
            <a:ext cx="12192000" cy="6858000"/>
          </a:xfrm>
          <a:prstGeom prst="rect">
            <a:avLst/>
          </a:prstGeom>
        </p:spPr>
      </p:pic>
      <p:sp>
        <p:nvSpPr>
          <p:cNvPr id="5" name="Rectangle 4"/>
          <p:cNvSpPr/>
          <p:nvPr/>
        </p:nvSpPr>
        <p:spPr>
          <a:xfrm>
            <a:off x="3048000" y="3105835"/>
            <a:ext cx="6096000" cy="369332"/>
          </a:xfrm>
          <a:prstGeom prst="rect">
            <a:avLst/>
          </a:prstGeom>
        </p:spPr>
        <p:txBody>
          <a:bodyPr>
            <a:spAutoFit/>
          </a:bodyPr>
          <a:lstStyle/>
          <a:p>
            <a:r>
              <a:rPr lang="en-US" dirty="0" err="1" smtClean="0"/>
              <a:t>httpsresearch</a:t>
            </a:r>
            <a:r>
              <a:rPr lang="en-US" dirty="0" smtClean="0"/>
              <a:t>-insight/blog/airports-are-facing-a-new-re</a:t>
            </a:r>
            <a:endParaRPr lang="en-US" dirty="0"/>
          </a:p>
        </p:txBody>
      </p:sp>
      <p:sp>
        <p:nvSpPr>
          <p:cNvPr id="6" name="Rectangle 5"/>
          <p:cNvSpPr/>
          <p:nvPr/>
        </p:nvSpPr>
        <p:spPr>
          <a:xfrm>
            <a:off x="3553519" y="6673334"/>
            <a:ext cx="2133213" cy="369332"/>
          </a:xfrm>
          <a:prstGeom prst="rect">
            <a:avLst/>
          </a:prstGeom>
        </p:spPr>
        <p:txBody>
          <a:bodyPr wrap="none">
            <a:spAutoFit/>
          </a:bodyPr>
          <a:lstStyle/>
          <a:p>
            <a:r>
              <a:rPr lang="en-US" dirty="0"/>
              <a:t>://</a:t>
            </a:r>
            <a:r>
              <a:rPr lang="en-US" dirty="0" err="1"/>
              <a:t>www.gensler.com</a:t>
            </a:r>
            <a:r>
              <a:rPr lang="en-US" dirty="0"/>
              <a:t>/</a:t>
            </a:r>
          </a:p>
        </p:txBody>
      </p:sp>
    </p:spTree>
    <p:extLst>
      <p:ext uri="{BB962C8B-B14F-4D97-AF65-F5344CB8AC3E}">
        <p14:creationId xmlns:p14="http://schemas.microsoft.com/office/powerpoint/2010/main" val="7327570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 will we just zoom?  Does </a:t>
            </a:r>
            <a:r>
              <a:rPr lang="en-US" dirty="0" err="1" smtClean="0"/>
              <a:t>thE</a:t>
            </a:r>
            <a:r>
              <a:rPr lang="en-US" dirty="0" smtClean="0"/>
              <a:t> INTERNET change CITIES, LOCALIZATION AND globalization?</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Equality/Inequality of Service and Opportunity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How has Access?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To What?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How Fast?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8116" y="1957805"/>
            <a:ext cx="2997200" cy="2717800"/>
          </a:xfrm>
          <a:prstGeom prst="rect">
            <a:avLst/>
          </a:prstGeom>
        </p:spPr>
      </p:pic>
    </p:spTree>
    <p:extLst>
      <p:ext uri="{BB962C8B-B14F-4D97-AF65-F5344CB8AC3E}">
        <p14:creationId xmlns:p14="http://schemas.microsoft.com/office/powerpoint/2010/main" val="20740375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9179" y="2706688"/>
            <a:ext cx="3541712" cy="3541712"/>
          </a:xfrm>
        </p:spPr>
      </p:pic>
      <p:pic>
        <p:nvPicPr>
          <p:cNvPr id="4" name="Picture 3"/>
          <p:cNvPicPr>
            <a:picLocks noChangeAspect="1"/>
          </p:cNvPicPr>
          <p:nvPr/>
        </p:nvPicPr>
        <p:blipFill>
          <a:blip r:embed="rId3"/>
          <a:stretch>
            <a:fillRect/>
          </a:stretch>
        </p:blipFill>
        <p:spPr>
          <a:xfrm>
            <a:off x="0" y="0"/>
            <a:ext cx="12192000" cy="685800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7948" y="3384884"/>
            <a:ext cx="3473116" cy="3473116"/>
          </a:xfrm>
          <a:prstGeom prst="rect">
            <a:avLst/>
          </a:prstGeom>
        </p:spPr>
      </p:pic>
    </p:spTree>
    <p:extLst>
      <p:ext uri="{BB962C8B-B14F-4D97-AF65-F5344CB8AC3E}">
        <p14:creationId xmlns:p14="http://schemas.microsoft.com/office/powerpoint/2010/main" val="10765891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27558" y="3857625"/>
            <a:ext cx="5719010" cy="2717800"/>
          </a:xfrm>
        </p:spPr>
      </p:pic>
      <p:pic>
        <p:nvPicPr>
          <p:cNvPr id="1026" name="Picture 2" descr="https://cdn.theatlantic.com/thumbor/ywpF7IDW6snYV2emFeqeHOarEII=/0x197:3784x2326/720x405/media/img/mt/2016/01/08_image/orig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0842"/>
            <a:ext cx="6858000" cy="41869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46412" y="5620434"/>
            <a:ext cx="6096000" cy="646331"/>
          </a:xfrm>
          <a:prstGeom prst="rect">
            <a:avLst/>
          </a:prstGeom>
        </p:spPr>
        <p:txBody>
          <a:bodyPr>
            <a:spAutoFit/>
          </a:bodyPr>
          <a:lstStyle/>
          <a:p>
            <a:r>
              <a:rPr lang="en-US" dirty="0"/>
              <a:t>https://</a:t>
            </a:r>
            <a:r>
              <a:rPr lang="en-US" dirty="0" err="1"/>
              <a:t>www.theatlantic.com</a:t>
            </a:r>
            <a:r>
              <a:rPr lang="en-US" dirty="0"/>
              <a:t>/technology/archive/2016/01/amazon-web-services-data-center/423147/</a:t>
            </a:r>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9958" y="4010025"/>
            <a:ext cx="5719010" cy="2717800"/>
          </a:xfrm>
          <a:prstGeom prst="rect">
            <a:avLst/>
          </a:prstGeom>
        </p:spPr>
      </p:pic>
    </p:spTree>
    <p:extLst>
      <p:ext uri="{BB962C8B-B14F-4D97-AF65-F5344CB8AC3E}">
        <p14:creationId xmlns:p14="http://schemas.microsoft.com/office/powerpoint/2010/main" val="13896626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GLOBALIZATION AND INEQUALITY?</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How has Globalization Created Opportunities and Scarcities?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Ideas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Goods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Human Experience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How are these divided?</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What else moves?</a:t>
            </a:r>
          </a:p>
        </p:txBody>
      </p:sp>
    </p:spTree>
    <p:extLst>
      <p:ext uri="{BB962C8B-B14F-4D97-AF65-F5344CB8AC3E}">
        <p14:creationId xmlns:p14="http://schemas.microsoft.com/office/powerpoint/2010/main" val="8078574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865" y="265592"/>
            <a:ext cx="9905998" cy="1478570"/>
          </a:xfrm>
        </p:spPr>
        <p:txBody>
          <a:bodyPr>
            <a:normAutofit/>
          </a:bodyPr>
          <a:lstStyle/>
          <a:p>
            <a:r>
              <a:rPr lang="en-US" sz="2000" dirty="0"/>
              <a:t>Nine out of ten residents of the favelas in Rio de Janeiro, under the age of 30, access the World Wide Web. The majority access the Internet on a computer from home and prioritize social media, such as Facebook, when online</a:t>
            </a:r>
            <a:r>
              <a:rPr lang="en-US" dirty="0" smtClean="0"/>
              <a:t>. </a:t>
            </a:r>
            <a:r>
              <a:rPr lang="en-US" sz="2000" i="1" dirty="0"/>
              <a:t>https://</a:t>
            </a:r>
            <a:r>
              <a:rPr lang="en-US" sz="2000" i="1" dirty="0" err="1"/>
              <a:t>www.rioonwatch.org</a:t>
            </a:r>
            <a:r>
              <a:rPr lang="en-US" sz="2000" i="1" dirty="0"/>
              <a:t>/?p=6847</a:t>
            </a:r>
          </a:p>
        </p:txBody>
      </p:sp>
      <p:sp>
        <p:nvSpPr>
          <p:cNvPr id="3" name="Content Placeholder 2"/>
          <p:cNvSpPr>
            <a:spLocks noGrp="1"/>
          </p:cNvSpPr>
          <p:nvPr>
            <p:ph idx="1"/>
          </p:nvPr>
        </p:nvSpPr>
        <p:spPr/>
        <p:txBody>
          <a:bodyPr/>
          <a:lstStyle/>
          <a:p>
            <a:r>
              <a:rPr lang="en-US" dirty="0"/>
              <a:t> </a:t>
            </a:r>
          </a:p>
        </p:txBody>
      </p:sp>
      <p:pic>
        <p:nvPicPr>
          <p:cNvPr id="4" name="Picture 3"/>
          <p:cNvPicPr>
            <a:picLocks noChangeAspect="1"/>
          </p:cNvPicPr>
          <p:nvPr/>
        </p:nvPicPr>
        <p:blipFill>
          <a:blip r:embed="rId3"/>
          <a:stretch>
            <a:fillRect/>
          </a:stretch>
        </p:blipFill>
        <p:spPr>
          <a:xfrm>
            <a:off x="806784" y="2425825"/>
            <a:ext cx="5192963" cy="318903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9347" y="2566737"/>
            <a:ext cx="4195175" cy="3224464"/>
          </a:xfrm>
          <a:prstGeom prst="rect">
            <a:avLst/>
          </a:prstGeom>
        </p:spPr>
      </p:pic>
    </p:spTree>
    <p:extLst>
      <p:ext uri="{BB962C8B-B14F-4D97-AF65-F5344CB8AC3E}">
        <p14:creationId xmlns:p14="http://schemas.microsoft.com/office/powerpoint/2010/main" val="13473763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WHAT HAVE FAVELA</a:t>
            </a:r>
            <a:r>
              <a:rPr lang="en-US" dirty="0"/>
              <a:t> </a:t>
            </a:r>
            <a:r>
              <a:rPr lang="en-US" dirty="0" smtClean="0"/>
              <a:t>RESIDNETS SEEN OF THE WORLD?</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Goods,</a:t>
            </a:r>
            <a:r>
              <a:rPr lang="en-US" dirty="0"/>
              <a:t> </a:t>
            </a:r>
            <a:r>
              <a:rPr lang="en-US" dirty="0" smtClean="0"/>
              <a:t>Race, Consumption,</a:t>
            </a:r>
            <a:r>
              <a:rPr lang="en-US" dirty="0"/>
              <a:t> </a:t>
            </a:r>
            <a:r>
              <a:rPr lang="en-US" dirty="0" smtClean="0"/>
              <a:t>Public Health, Power</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How can we be empathetic?</a:t>
            </a:r>
          </a:p>
        </p:txBody>
      </p:sp>
    </p:spTree>
    <p:extLst>
      <p:ext uri="{BB962C8B-B14F-4D97-AF65-F5344CB8AC3E}">
        <p14:creationId xmlns:p14="http://schemas.microsoft.com/office/powerpoint/2010/main" val="14087177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458" y="618518"/>
            <a:ext cx="9905999" cy="1478570"/>
          </a:xfrm>
        </p:spPr>
        <p:txBody>
          <a:bodyPr/>
          <a:lstStyle/>
          <a:p>
            <a:r>
              <a:rPr lang="en-US" dirty="0" smtClean="0"/>
              <a:t>Labor and waste in an internet </a:t>
            </a:r>
            <a:r>
              <a:rPr lang="en-US" dirty="0" err="1" smtClean="0"/>
              <a:t>agE</a:t>
            </a:r>
            <a:r>
              <a:rPr lang="en-US" dirty="0" smtClean="0"/>
              <a:t>: GLOBAL INEQUALITIES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878328" y="2525316"/>
            <a:ext cx="4459037" cy="2990056"/>
          </a:xfrm>
          <a:prstGeom prst="rect">
            <a:avLst/>
          </a:prstGeom>
        </p:spPr>
      </p:pic>
      <p:pic>
        <p:nvPicPr>
          <p:cNvPr id="5" name="Picture 4"/>
          <p:cNvPicPr>
            <a:picLocks noChangeAspect="1"/>
          </p:cNvPicPr>
          <p:nvPr/>
        </p:nvPicPr>
        <p:blipFill>
          <a:blip r:embed="rId3"/>
          <a:stretch>
            <a:fillRect/>
          </a:stretch>
        </p:blipFill>
        <p:spPr>
          <a:xfrm>
            <a:off x="851458" y="2660650"/>
            <a:ext cx="4729999" cy="3282950"/>
          </a:xfrm>
          <a:prstGeom prst="rect">
            <a:avLst/>
          </a:prstGeom>
        </p:spPr>
      </p:pic>
    </p:spTree>
    <p:extLst>
      <p:ext uri="{BB962C8B-B14F-4D97-AF65-F5344CB8AC3E}">
        <p14:creationId xmlns:p14="http://schemas.microsoft.com/office/powerpoint/2010/main" val="12664867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OF PRESENTATIONS</a:t>
            </a:r>
            <a:endParaRPr lang="en-US" dirty="0"/>
          </a:p>
        </p:txBody>
      </p:sp>
      <p:sp>
        <p:nvSpPr>
          <p:cNvPr id="3" name="Content Placeholder 2"/>
          <p:cNvSpPr>
            <a:spLocks noGrp="1"/>
          </p:cNvSpPr>
          <p:nvPr>
            <p:ph idx="1"/>
          </p:nvPr>
        </p:nvSpPr>
        <p:spPr/>
        <p:txBody>
          <a:bodyPr>
            <a:normAutofit fontScale="25000" lnSpcReduction="20000"/>
          </a:bodyPr>
          <a:lstStyle/>
          <a:p>
            <a:pPr fontAlgn="base"/>
            <a:r>
              <a:rPr lang="en-US" sz="11200" dirty="0" smtClean="0"/>
              <a:t>M November 9 CENTER: Race </a:t>
            </a:r>
            <a:r>
              <a:rPr lang="en-US" sz="11200" dirty="0"/>
              <a:t>St. Meeting </a:t>
            </a:r>
            <a:r>
              <a:rPr lang="en-US" sz="11200" dirty="0" err="1" smtClean="0"/>
              <a:t>Hous</a:t>
            </a:r>
            <a:r>
              <a:rPr lang="en-US" sz="11200" dirty="0" smtClean="0"/>
              <a:t>, Mother Bethe, Bassett’s, </a:t>
            </a:r>
            <a:r>
              <a:rPr lang="en-US" sz="11200" dirty="0" smtClean="0"/>
              <a:t>Trocadero</a:t>
            </a:r>
            <a:endParaRPr lang="en-US" sz="11200" dirty="0"/>
          </a:p>
          <a:p>
            <a:pPr fontAlgn="base"/>
            <a:r>
              <a:rPr lang="en-US" sz="11200" dirty="0" err="1" smtClean="0"/>
              <a:t>Th</a:t>
            </a:r>
            <a:r>
              <a:rPr lang="en-US" sz="11200" dirty="0" smtClean="0"/>
              <a:t> Nov </a:t>
            </a:r>
            <a:r>
              <a:rPr lang="en-US" sz="11200" dirty="0" smtClean="0"/>
              <a:t>12 SOUTH: Spark’s Shot Tower, Geno’s, </a:t>
            </a:r>
            <a:r>
              <a:rPr lang="en-US" sz="11200" dirty="0" err="1" smtClean="0"/>
              <a:t>Hoa</a:t>
            </a:r>
            <a:r>
              <a:rPr lang="en-US" sz="11200" dirty="0" smtClean="0"/>
              <a:t> </a:t>
            </a:r>
            <a:r>
              <a:rPr lang="en-US" sz="11200" dirty="0" err="1" smtClean="0"/>
              <a:t>Binh</a:t>
            </a:r>
            <a:r>
              <a:rPr lang="en-US" sz="11200" dirty="0" smtClean="0"/>
              <a:t>, Wing Phat</a:t>
            </a:r>
          </a:p>
          <a:p>
            <a:pPr fontAlgn="base"/>
            <a:r>
              <a:rPr lang="en-US" sz="11200" dirty="0" smtClean="0"/>
              <a:t>M Nov </a:t>
            </a:r>
            <a:r>
              <a:rPr lang="en-US" sz="11200" dirty="0" smtClean="0"/>
              <a:t>16WESTWARD </a:t>
            </a:r>
            <a:r>
              <a:rPr lang="en-US" sz="11200" dirty="0" smtClean="0"/>
              <a:t>Boyd Theater,  Tandoor Restaurant, Bushfire, </a:t>
            </a:r>
            <a:r>
              <a:rPr lang="en-US" sz="11200" dirty="0" err="1" smtClean="0"/>
              <a:t>Eglise</a:t>
            </a:r>
            <a:r>
              <a:rPr lang="en-US" sz="11200" dirty="0" smtClean="0"/>
              <a:t> de </a:t>
            </a:r>
            <a:r>
              <a:rPr lang="en-US" sz="11200" dirty="0" err="1" smtClean="0"/>
              <a:t>Dieu</a:t>
            </a:r>
            <a:endParaRPr lang="en-US" sz="11200" dirty="0" smtClean="0"/>
          </a:p>
          <a:p>
            <a:pPr fontAlgn="base"/>
            <a:r>
              <a:rPr lang="en-US" sz="11200" dirty="0" err="1" smtClean="0"/>
              <a:t>Th</a:t>
            </a:r>
            <a:r>
              <a:rPr lang="en-US" sz="11200" dirty="0" smtClean="0"/>
              <a:t> Nov 19 </a:t>
            </a:r>
            <a:r>
              <a:rPr lang="en-US" sz="11200" dirty="0" smtClean="0"/>
              <a:t>Finishing/Discussion OR MOVED BACK</a:t>
            </a:r>
            <a:endParaRPr lang="en-US" sz="11200" dirty="0"/>
          </a:p>
          <a:p>
            <a:endParaRPr lang="en-US" dirty="0"/>
          </a:p>
        </p:txBody>
      </p:sp>
    </p:spTree>
    <p:extLst>
      <p:ext uri="{BB962C8B-B14F-4D97-AF65-F5344CB8AC3E}">
        <p14:creationId xmlns:p14="http://schemas.microsoft.com/office/powerpoint/2010/main" val="18548475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UNGRADED</a:t>
            </a:r>
            <a:r>
              <a:rPr lang="en-US" dirty="0" smtClean="0"/>
              <a:t> PRESENTATIONS SHOULD BE DONE AS POWERPOINTS 10 Minutes</a:t>
            </a:r>
            <a:endParaRPr lang="en-US" dirty="0"/>
          </a:p>
        </p:txBody>
      </p:sp>
      <p:sp>
        <p:nvSpPr>
          <p:cNvPr id="3" name="Content Placeholder 2"/>
          <p:cNvSpPr>
            <a:spLocks noGrp="1"/>
          </p:cNvSpPr>
          <p:nvPr>
            <p:ph idx="1"/>
          </p:nvPr>
        </p:nvSpPr>
        <p:spPr>
          <a:xfrm>
            <a:off x="1141412" y="2249486"/>
            <a:ext cx="9905999" cy="4391945"/>
          </a:xfrm>
        </p:spPr>
        <p:txBody>
          <a:bodyPr>
            <a:normAutofit fontScale="92500" lnSpcReduction="10000"/>
          </a:bodyPr>
          <a:lstStyle/>
          <a:p>
            <a:r>
              <a:rPr lang="en-US" dirty="0" smtClean="0"/>
              <a:t>(1) SHOWING AND DISCUSSING THE SITE: visual materials, interviews, news</a:t>
            </a:r>
          </a:p>
          <a:p>
            <a:endParaRPr lang="en-US" dirty="0"/>
          </a:p>
          <a:p>
            <a:r>
              <a:rPr lang="en-US" dirty="0" smtClean="0"/>
              <a:t>(2) SETTING IT INTO N’HOOD CONTEXT What is the neighborhood like? Does the site fit in it or have links beyond it? </a:t>
            </a:r>
            <a:endParaRPr lang="en-US" dirty="0"/>
          </a:p>
          <a:p>
            <a:endParaRPr lang="en-US" dirty="0"/>
          </a:p>
          <a:p>
            <a:r>
              <a:rPr lang="en-US" dirty="0" smtClean="0"/>
              <a:t>(3) CENSUS MATERIALS AND CHANGE OVER TIME (including first project)</a:t>
            </a:r>
          </a:p>
          <a:p>
            <a:endParaRPr lang="en-US" dirty="0"/>
          </a:p>
          <a:p>
            <a:r>
              <a:rPr lang="en-US" dirty="0" smtClean="0"/>
              <a:t>5 minutes questions and comments; written comments follow from fac.</a:t>
            </a:r>
          </a:p>
          <a:p>
            <a:r>
              <a:rPr lang="en-US" dirty="0" smtClean="0"/>
              <a:t>GROUP WRITTEN PROJECT (MOODLE) DUE NOVEMBER 25 5PM</a:t>
            </a:r>
          </a:p>
          <a:p>
            <a:endParaRPr lang="en-US" dirty="0"/>
          </a:p>
          <a:p>
            <a:endParaRPr lang="en-US" dirty="0"/>
          </a:p>
          <a:p>
            <a:endParaRPr lang="en-US" dirty="0"/>
          </a:p>
        </p:txBody>
      </p:sp>
    </p:spTree>
    <p:extLst>
      <p:ext uri="{BB962C8B-B14F-4D97-AF65-F5344CB8AC3E}">
        <p14:creationId xmlns:p14="http://schemas.microsoft.com/office/powerpoint/2010/main" val="18172628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3 </a:t>
            </a:r>
            <a:r>
              <a:rPr lang="mr-IN" dirty="0" smtClean="0"/>
              <a:t>–</a:t>
            </a:r>
            <a:r>
              <a:rPr lang="en-US" dirty="0" smtClean="0"/>
              <a:t>Due December 10+ (Last day of classes)</a:t>
            </a:r>
            <a:endParaRPr lang="en-US" dirty="0"/>
          </a:p>
        </p:txBody>
      </p:sp>
      <p:sp>
        <p:nvSpPr>
          <p:cNvPr id="3" name="Content Placeholder 2"/>
          <p:cNvSpPr>
            <a:spLocks noGrp="1"/>
          </p:cNvSpPr>
          <p:nvPr>
            <p:ph idx="1"/>
          </p:nvPr>
        </p:nvSpPr>
        <p:spPr/>
        <p:txBody>
          <a:bodyPr>
            <a:normAutofit fontScale="92500"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Take </a:t>
            </a:r>
            <a:r>
              <a:rPr lang="en-US" dirty="0" smtClean="0"/>
              <a:t>A SINGLE</a:t>
            </a:r>
            <a:r>
              <a:rPr lang="en-US" dirty="0" smtClean="0"/>
              <a:t> </a:t>
            </a:r>
            <a:r>
              <a:rPr lang="en-US" dirty="0" smtClean="0"/>
              <a:t>issue from the course and examine it through your hometown. We will also allow you to do research and writing on Philadelphia issues if that is important to you.</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Use specific readings on class, race, education, police, environment, transportation (remember Favela as smart contrast)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Use analytic tools as well </a:t>
            </a:r>
            <a:r>
              <a:rPr lang="mr-IN" dirty="0" smtClean="0"/>
              <a:t>–</a:t>
            </a:r>
            <a:r>
              <a:rPr lang="en-US" dirty="0" smtClean="0"/>
              <a:t>census, </a:t>
            </a:r>
            <a:r>
              <a:rPr lang="en-US" dirty="0" err="1" smtClean="0"/>
              <a:t>arcGis</a:t>
            </a:r>
            <a:r>
              <a:rPr lang="en-US" dirty="0" smtClean="0"/>
              <a:t>, visual and textual readings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Post Topic on Moodle by November 12 so we can comment</a:t>
            </a:r>
            <a:endParaRPr lang="en-US" dirty="0"/>
          </a:p>
        </p:txBody>
      </p:sp>
    </p:spTree>
    <p:extLst>
      <p:ext uri="{BB962C8B-B14F-4D97-AF65-F5344CB8AC3E}">
        <p14:creationId xmlns:p14="http://schemas.microsoft.com/office/powerpoint/2010/main" val="4676028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VIRTUALMAJOR INFORMATION SESSION NOV 11?</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More information will be forthcoming.  Courses for next semester </a:t>
            </a:r>
            <a:r>
              <a:rPr lang="en-US" dirty="0" smtClean="0"/>
              <a:t>will be</a:t>
            </a:r>
            <a:r>
              <a:rPr lang="en-US" dirty="0" smtClean="0"/>
              <a:t> posted</a:t>
            </a:r>
            <a:r>
              <a:rPr lang="en-US" dirty="0" smtClean="0"/>
              <a:t>.</a:t>
            </a:r>
            <a:endParaRPr lang="en-US" dirty="0"/>
          </a:p>
        </p:txBody>
      </p:sp>
    </p:spTree>
    <p:extLst>
      <p:ext uri="{BB962C8B-B14F-4D97-AF65-F5344CB8AC3E}">
        <p14:creationId xmlns:p14="http://schemas.microsoft.com/office/powerpoint/2010/main" val="10946151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descr="0b60a2be972cec4421111e465fde2d78.jpg"/>
          <p:cNvPicPr>
            <a:picLocks noChangeAspect="1" noChangeArrowheads="1"/>
          </p:cNvPicPr>
          <p:nvPr/>
        </p:nvPicPr>
        <p:blipFill>
          <a:blip r:embed="rId2">
            <a:extLst>
              <a:ext uri="{28A0092B-C50C-407E-A947-70E740481C1C}">
                <a14:useLocalDpi xmlns:a14="http://schemas.microsoft.com/office/drawing/2010/main" val="0"/>
              </a:ext>
            </a:extLst>
          </a:blip>
          <a:srcRect t="14159" b="14159"/>
          <a:stretch>
            <a:fillRect/>
          </a:stretch>
        </p:blipFill>
        <p:spPr>
          <a:xfrm>
            <a:off x="76200" y="-151364"/>
            <a:ext cx="12115800" cy="6856964"/>
          </a:xfrm>
          <a:prstGeom prst="rect">
            <a:avLst/>
          </a:prstGeom>
        </p:spPr>
      </p:pic>
    </p:spTree>
    <p:extLst>
      <p:ext uri="{BB962C8B-B14F-4D97-AF65-F5344CB8AC3E}">
        <p14:creationId xmlns:p14="http://schemas.microsoft.com/office/powerpoint/2010/main" val="2068642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Cities are both intensely local and intensely global: the global paradox OF FLOWS (CASTELLS MEETS PERLMAN AND AUDIRAC)</a:t>
            </a:r>
            <a:endParaRPr lang="en-US" dirty="0"/>
          </a:p>
        </p:txBody>
      </p:sp>
      <p:sp>
        <p:nvSpPr>
          <p:cNvPr id="3" name="Content Placeholder 2"/>
          <p:cNvSpPr>
            <a:spLocks noGrp="1"/>
          </p:cNvSpPr>
          <p:nvPr>
            <p:ph idx="1"/>
          </p:nvPr>
        </p:nvSpPr>
        <p:spPr/>
        <p:txBody>
          <a:bodyPr>
            <a:normAutofit fontScale="8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Cities are centers of human mobility (Burgess) but do not control laws of flows (immigration) or wider socio-cultural divisions of people.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Cities are centers for finance and capital flows but do not </a:t>
            </a:r>
            <a:r>
              <a:rPr lang="en-US" dirty="0" err="1" smtClean="0"/>
              <a:t>contro</a:t>
            </a:r>
            <a:r>
              <a:rPr lang="en-US" dirty="0" smtClean="0"/>
              <a:t> </a:t>
            </a:r>
            <a:r>
              <a:rPr lang="en-US" dirty="0" err="1" smtClean="0"/>
              <a:t>lbanks</a:t>
            </a:r>
            <a:r>
              <a:rPr lang="en-US" dirty="0" smtClean="0"/>
              <a:t> or  </a:t>
            </a:r>
            <a:r>
              <a:rPr lang="en-US" dirty="0" smtClean="0"/>
              <a:t>national trade policies/tariffs.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Cities are centers for flows of ideas but do not control national and cultural firewalls .</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Cities are deeply divided so the experiences of global flows are refracted by class, race, gender and space </a:t>
            </a:r>
            <a:r>
              <a:rPr lang="mr-IN" dirty="0" smtClean="0"/>
              <a:t>–</a:t>
            </a:r>
            <a:r>
              <a:rPr lang="en-US" dirty="0" smtClean="0"/>
              <a:t>which may also challenge these divisions.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We live simultaneously in the space of flows and in the everydayness of the local as Castells notes.  LET US CONSIDER SOME HISTORIES OF CONNECTION, TRANSPORTATION AND COMMUNICATION</a:t>
            </a:r>
            <a:endParaRPr lang="en-US" dirty="0"/>
          </a:p>
        </p:txBody>
      </p:sp>
    </p:spTree>
    <p:extLst>
      <p:ext uri="{BB962C8B-B14F-4D97-AF65-F5344CB8AC3E}">
        <p14:creationId xmlns:p14="http://schemas.microsoft.com/office/powerpoint/2010/main" val="194111193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Template>
  <TotalTime>3218</TotalTime>
  <Words>1109</Words>
  <Application>Microsoft Macintosh PowerPoint</Application>
  <PresentationFormat>Widescreen</PresentationFormat>
  <Paragraphs>112</Paragraphs>
  <Slides>39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Calibri</vt:lpstr>
      <vt:lpstr>Mangal</vt:lpstr>
      <vt:lpstr>Trebuchet MS</vt:lpstr>
      <vt:lpstr>Tw Cen MT</vt:lpstr>
      <vt:lpstr>Arial</vt:lpstr>
      <vt:lpstr>Circuit</vt:lpstr>
      <vt:lpstr>GLOBALIZATION/CONNECTION: A WORLD OF FLOWS</vt:lpstr>
      <vt:lpstr>Dealing With CURRENT EVENTS</vt:lpstr>
      <vt:lpstr>MAPPING THE REST OF THE TERM: GROUP PROJECTS</vt:lpstr>
      <vt:lpstr>SCHEDULE OF PRESENTATIONS</vt:lpstr>
      <vt:lpstr>UNGRADED PRESENTATIONS SHOULD BE DONE AS POWERPOINTS 10 Minutes</vt:lpstr>
      <vt:lpstr>PROJECT 3 –Due December 10+ (Last day of classes)</vt:lpstr>
      <vt:lpstr>VIRTUALMAJOR INFORMATION SESSION NOV 11?</vt:lpstr>
      <vt:lpstr>PowerPoint Presentation</vt:lpstr>
      <vt:lpstr>Cities are both intensely local and intensely global: the global paradox OF FLOWS (CASTELLS MEETS PERLMAN AND AUDIRAC)</vt:lpstr>
      <vt:lpstr>WallS and gateS: What Is moved and kept out?</vt:lpstr>
      <vt:lpstr>And yet culture moveD: BUDDHISM 5th century BCE to 7th century CE (Japan)</vt:lpstr>
      <vt:lpstr>CHRISTIANITY (1st Century CE-)  MiSSIONARIES AND CONQUeRORS</vt:lpstr>
      <vt:lpstr>ISLAM AND CHRISTIANITY</vt:lpstr>
      <vt:lpstr>AND SO DID DISEASE: BUBONIC PLAGUE</vt:lpstr>
      <vt:lpstr>MODERN portS: LONDON AND PHILADELPHIA AS COLONIAL CONNECTIONS</vt:lpstr>
      <vt:lpstr>What moved? HOW? BUILDING INEQUALITY</vt:lpstr>
      <vt:lpstr>19TH C. Train stationS: CAPITALISM REBUILDS THE CTIY</vt:lpstr>
      <vt:lpstr> </vt:lpstr>
      <vt:lpstr>Moving Information</vt:lpstr>
      <vt:lpstr>WHEN DOES INFORMATION TRAVEL FASTER THAN OthER GOODS: Submarine Telegraph cables</vt:lpstr>
      <vt:lpstr>Sending and receiving messages</vt:lpstr>
      <vt:lpstr>WHO HOLDS POWER AND HOW?</vt:lpstr>
      <vt:lpstr>LOCAL SYSTEMS AND GLOBAL SYSTEMS </vt:lpstr>
      <vt:lpstr>airportS</vt:lpstr>
      <vt:lpstr>PowerPoint Presentation</vt:lpstr>
      <vt:lpstr>PowerPoint Presentation</vt:lpstr>
      <vt:lpstr>CAN AIRPORTS LOOK DIFFERENT?</vt:lpstr>
      <vt:lpstr>HONG KONG: the airport as icon and site of protest</vt:lpstr>
      <vt:lpstr>PowerPoint Presentation</vt:lpstr>
      <vt:lpstr>PowerPoint Presentation</vt:lpstr>
      <vt:lpstr>Final Notes on aiports and connections</vt:lpstr>
      <vt:lpstr>PowerPoint Presentation</vt:lpstr>
      <vt:lpstr>Or will we just zoom?  Does thE INTERNET change CITIES, LOCALIZATION AND globalization?</vt:lpstr>
      <vt:lpstr>PowerPoint Presentation</vt:lpstr>
      <vt:lpstr>PowerPoint Presentation</vt:lpstr>
      <vt:lpstr>GLOBALIZATION AND INEQUALITY?</vt:lpstr>
      <vt:lpstr>Nine out of ten residents of the favelas in Rio de Janeiro, under the age of 30, access the World Wide Web. The majority access the Internet on a computer from home and prioritize social media, such as Facebook, when online. https://www.rioonwatch.org/?p=6847</vt:lpstr>
      <vt:lpstr>AND WHAT HAVE FAVELA RESIDNETS SEEN OF THE WORLD?</vt:lpstr>
      <vt:lpstr>Labor and waste in an internet agE: GLOBAL INEQUALITIES</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25</cp:revision>
  <dcterms:created xsi:type="dcterms:W3CDTF">2020-10-30T14:09:00Z</dcterms:created>
  <dcterms:modified xsi:type="dcterms:W3CDTF">2020-11-03T00:31:58Z</dcterms:modified>
</cp:coreProperties>
</file>