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37"/>
  </p:normalViewPr>
  <p:slideViewPr>
    <p:cSldViewPr snapToGrid="0" snapToObjects="1">
      <p:cViewPr>
        <p:scale>
          <a:sx n="121" d="100"/>
          <a:sy n="121" d="100"/>
        </p:scale>
        <p:origin x="20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0D3C-F8C4-3142-A9B3-615A17511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91DEF-5FCA-6049-8F02-BD8AD7AEE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BA4C2-03D7-194F-A81A-D289E5935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A7D5F-F8B7-6A42-AAD1-299FC90C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68F63-17FA-8543-93BD-0277B91D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ACB5-605F-9C43-9F74-2E66ABE8F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664E-59CF-7F47-BF03-6C3AA4FFD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F2469-F98C-464C-A2A8-F208C3DE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1F004-ADFD-CC4A-847B-08138371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3CE84-6CE9-E748-8F7A-E9756863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231CB0-E8EA-744A-9078-A6E03EEC2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A9190-FB1F-F744-901A-0DAEE7FDC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14656-5184-354E-AF5D-3099FBF4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FE096-D642-6749-9D5E-E3AF80D5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1C5B5-C178-3F4E-9F7E-22E3FBBA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5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D640-EF6F-0A45-BFB0-E288C845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E51DB-609A-014D-B596-7736F5AD9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DE4B1-FA9E-324F-A2F4-875090B96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3500B-A622-A14A-B19C-58060A44A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364D1-E068-D64C-BB93-3DD50E5B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5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75E30-722F-A140-B81B-F44E737E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E9AB7-3B2B-BF4D-B50A-7AA6AD03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F5199-5759-FE47-BDBE-767492F5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DB20-4D40-2147-A500-05CC74EF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C4EE3-0A50-DE42-BB5B-EBAB8799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2AD8-0F3E-A647-9A69-1737C5AD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7DC7-F22E-4C44-A77F-11F096EEC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E2BE8-3275-D648-9EBB-57ADF2575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E631E-CFA9-9441-85D3-E4869B63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4BE7A-95FE-4344-AE8F-F8F037D4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DAFF3-7CA0-924D-90F2-BE224227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4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BB6FC-A36D-0E43-8373-429ABB87B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4FC2B-6270-2248-850F-432E9075A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C945E-8656-7E41-B400-137138EA7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BA42D-CF86-4C4C-BEE2-6F684B6CE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AE610-C785-6E4E-B052-FF687E4A4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EC189F-4292-A148-82BD-3034F88D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14297-5C01-6846-A511-802F9D24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48FD33-DC5C-1248-97E5-D7A182CE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0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6833-DFEF-A64D-9218-6E0C4362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44FA1-D0E4-164C-8202-AE745477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3F0AB-104E-1846-BA1E-6CDAF250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FE321-3A4A-E748-B063-49AE9A53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2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EA3A8-23CB-BE48-B493-00A79FDC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515E03-25E6-9640-AC62-F7F6D3EC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B5767-74A4-1641-8D4E-FAA9A8DCE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B7B5-7B45-464C-A3B3-FDD1F0CF4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B41C8-3CFE-4F47-AE13-7D81CEB14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D17D2-143C-4141-B8CF-52C7816C9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BBD0D-9AA0-594C-A4CA-EA97190B5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6C349-B42F-AB46-ADA1-F6C117DA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90957-F48E-E44A-9D3B-B68745C8C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2F760-00C4-1145-8128-C5A7DF80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DAA2C7-1EED-014A-B018-EBC1DAD490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A0E88-7D18-E94E-9159-1772577A8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D3B94-EB76-7A47-97BD-9128C843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7CF47-B435-5340-8FF5-A3EBED71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E1A14-C6D8-5141-A069-155B0480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12805F-A413-6245-9F37-B0237D77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2E49E-F10C-FF49-BCBB-448C827A3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0000D-AA24-074C-8CAE-E945DF0C5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285B9-B08D-0743-9EEF-BB9E0200BD87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F8C3A-6E61-7446-BD41-C0B889DA7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22189-8018-594A-9BA2-1945E6E6C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44E3B-9ECB-B442-B3C1-0A66E4C4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B712CC-7B65-2242-B748-11547B64B565}"/>
              </a:ext>
            </a:extLst>
          </p:cNvPr>
          <p:cNvSpPr txBox="1"/>
          <p:nvPr/>
        </p:nvSpPr>
        <p:spPr>
          <a:xfrm>
            <a:off x="646771" y="702527"/>
            <a:ext cx="108055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10. November </a:t>
            </a:r>
          </a:p>
          <a:p>
            <a:endParaRPr lang="en-US" sz="2400" dirty="0"/>
          </a:p>
          <a:p>
            <a:r>
              <a:rPr lang="en-US" sz="2400" dirty="0"/>
              <a:t>-AKK </a:t>
            </a:r>
            <a:r>
              <a:rPr lang="en-US" sz="2400" dirty="0" err="1"/>
              <a:t>Wiederholung</a:t>
            </a:r>
            <a:r>
              <a:rPr lang="en-US" sz="2400" dirty="0"/>
              <a:t> </a:t>
            </a:r>
          </a:p>
          <a:p>
            <a:r>
              <a:rPr lang="en-US" sz="2400" dirty="0"/>
              <a:t>-AKK </a:t>
            </a:r>
            <a:r>
              <a:rPr lang="en-US" sz="2400" dirty="0" err="1"/>
              <a:t>Präpositionen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Einführung</a:t>
            </a:r>
            <a:r>
              <a:rPr lang="en-US" sz="2400" dirty="0"/>
              <a:t> </a:t>
            </a:r>
            <a:r>
              <a:rPr lang="en-US" sz="2400" dirty="0" err="1"/>
              <a:t>zu</a:t>
            </a:r>
            <a:r>
              <a:rPr lang="en-US" sz="2400" dirty="0"/>
              <a:t> Pepe </a:t>
            </a:r>
            <a:r>
              <a:rPr lang="en-US" sz="2400" dirty="0" err="1"/>
              <a:t>Danquarts</a:t>
            </a:r>
            <a:r>
              <a:rPr lang="en-US" sz="2400" dirty="0"/>
              <a:t> </a:t>
            </a:r>
            <a:r>
              <a:rPr lang="en-US" sz="2400" i="1" dirty="0" err="1"/>
              <a:t>Schwarzfahrer</a:t>
            </a:r>
            <a:r>
              <a:rPr lang="en-US" sz="2400" i="1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</a:t>
            </a:r>
          </a:p>
          <a:p>
            <a:r>
              <a:rPr lang="en-US" sz="2400" dirty="0"/>
              <a:t>MindTap: 80, 81, 82, 83 </a:t>
            </a:r>
          </a:p>
          <a:p>
            <a:r>
              <a:rPr lang="en-US" sz="2400" dirty="0" err="1"/>
              <a:t>Schwarzfahrer</a:t>
            </a:r>
            <a:r>
              <a:rPr lang="en-US" sz="2400" dirty="0"/>
              <a:t> </a:t>
            </a:r>
            <a:r>
              <a:rPr lang="en-US" sz="2400" dirty="0" err="1"/>
              <a:t>Arbeitsblatt</a:t>
            </a:r>
            <a:r>
              <a:rPr lang="en-US" sz="2400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B78E46-F330-1E41-83E6-8CAA02FC8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7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42"/>
    </mc:Choice>
    <mc:Fallback>
      <p:transition spd="slow" advTm="59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16DE11-0246-C544-94C0-3AA7961248AE}"/>
              </a:ext>
            </a:extLst>
          </p:cNvPr>
          <p:cNvSpPr txBox="1"/>
          <p:nvPr/>
        </p:nvSpPr>
        <p:spPr>
          <a:xfrm>
            <a:off x="535259" y="635620"/>
            <a:ext cx="110731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AKK </a:t>
            </a:r>
            <a:r>
              <a:rPr lang="en-US" sz="2800" dirty="0" err="1"/>
              <a:t>Wiederholung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der </a:t>
            </a:r>
            <a:r>
              <a:rPr lang="en-US" sz="2800" dirty="0" err="1"/>
              <a:t>Fahrausweis</a:t>
            </a:r>
            <a:r>
              <a:rPr lang="en-US" sz="2800" dirty="0"/>
              <a:t> </a:t>
            </a:r>
          </a:p>
          <a:p>
            <a:r>
              <a:rPr lang="en-US" sz="2800" dirty="0"/>
              <a:t>Er </a:t>
            </a:r>
            <a:r>
              <a:rPr lang="en-US" sz="2800" dirty="0" err="1"/>
              <a:t>kauft</a:t>
            </a:r>
            <a:r>
              <a:rPr lang="en-US" sz="2800" dirty="0"/>
              <a:t> den/</a:t>
            </a:r>
            <a:r>
              <a:rPr lang="en-US" sz="2800" dirty="0" err="1"/>
              <a:t>einen</a:t>
            </a:r>
            <a:r>
              <a:rPr lang="en-US" sz="2800" dirty="0"/>
              <a:t> </a:t>
            </a:r>
            <a:r>
              <a:rPr lang="en-US" sz="2800" dirty="0" err="1"/>
              <a:t>Fahrausweis</a:t>
            </a:r>
            <a:r>
              <a:rPr lang="en-US" sz="2800" dirty="0"/>
              <a:t>. 	</a:t>
            </a:r>
          </a:p>
          <a:p>
            <a:r>
              <a:rPr lang="en-US" sz="2800" dirty="0"/>
              <a:t>S       V         DO</a:t>
            </a:r>
          </a:p>
          <a:p>
            <a:endParaRPr lang="en-US" sz="2800" dirty="0"/>
          </a:p>
          <a:p>
            <a:r>
              <a:rPr lang="en-US" sz="2800" dirty="0"/>
              <a:t>die Zeitung </a:t>
            </a:r>
          </a:p>
          <a:p>
            <a:r>
              <a:rPr lang="en-US" sz="2800" dirty="0"/>
              <a:t>Er </a:t>
            </a:r>
            <a:r>
              <a:rPr lang="en-US" sz="2800" dirty="0" err="1"/>
              <a:t>bringt</a:t>
            </a:r>
            <a:r>
              <a:rPr lang="en-US" sz="2800" dirty="0"/>
              <a:t> die/</a:t>
            </a:r>
            <a:r>
              <a:rPr lang="en-US" sz="2800" dirty="0" err="1"/>
              <a:t>eine</a:t>
            </a:r>
            <a:r>
              <a:rPr lang="en-US" sz="2800" dirty="0"/>
              <a:t> Zeitung </a:t>
            </a:r>
            <a:r>
              <a:rPr lang="en-US" sz="2800" dirty="0" err="1"/>
              <a:t>mit</a:t>
            </a:r>
            <a:r>
              <a:rPr lang="en-US" sz="2800" dirty="0"/>
              <a:t>. </a:t>
            </a:r>
          </a:p>
          <a:p>
            <a:r>
              <a:rPr lang="en-US" sz="2800" dirty="0"/>
              <a:t>S      V         DO </a:t>
            </a:r>
          </a:p>
          <a:p>
            <a:endParaRPr lang="en-US" sz="2800" dirty="0"/>
          </a:p>
          <a:p>
            <a:r>
              <a:rPr lang="en-US" sz="2800" dirty="0"/>
              <a:t>das Buch </a:t>
            </a:r>
          </a:p>
          <a:p>
            <a:r>
              <a:rPr lang="en-US" sz="2800" dirty="0"/>
              <a:t>Sie </a:t>
            </a:r>
            <a:r>
              <a:rPr lang="en-US" sz="2800" dirty="0" err="1"/>
              <a:t>liest</a:t>
            </a:r>
            <a:r>
              <a:rPr lang="en-US" sz="2800" dirty="0"/>
              <a:t> das/</a:t>
            </a:r>
            <a:r>
              <a:rPr lang="en-US" sz="2800" dirty="0" err="1"/>
              <a:t>ein</a:t>
            </a:r>
            <a:r>
              <a:rPr lang="en-US" sz="2800" dirty="0"/>
              <a:t> Buch. </a:t>
            </a:r>
          </a:p>
          <a:p>
            <a:r>
              <a:rPr lang="en-US" sz="2800" dirty="0"/>
              <a:t>S       V      DO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D0904-4E36-7844-8A25-5623518537FB}"/>
              </a:ext>
            </a:extLst>
          </p:cNvPr>
          <p:cNvSpPr txBox="1"/>
          <p:nvPr/>
        </p:nvSpPr>
        <p:spPr>
          <a:xfrm>
            <a:off x="6506737" y="1795347"/>
            <a:ext cx="48321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Er </a:t>
            </a:r>
            <a:r>
              <a:rPr lang="en-US" sz="2800" dirty="0" err="1"/>
              <a:t>kauft</a:t>
            </a:r>
            <a:r>
              <a:rPr lang="en-US" sz="2800" dirty="0"/>
              <a:t> </a:t>
            </a:r>
            <a:r>
              <a:rPr lang="en-US" sz="2800" dirty="0" err="1"/>
              <a:t>ihn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Er </a:t>
            </a:r>
            <a:r>
              <a:rPr lang="en-US" sz="2800" dirty="0" err="1"/>
              <a:t>bringt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Sie </a:t>
            </a:r>
            <a:r>
              <a:rPr lang="en-US" sz="2800" dirty="0" err="1"/>
              <a:t>liest</a:t>
            </a:r>
            <a:r>
              <a:rPr lang="en-US" sz="2800" dirty="0"/>
              <a:t> es.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6F3AF4-B8FC-FC41-8824-F5B843C7DE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6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89"/>
    </mc:Choice>
    <mc:Fallback>
      <p:transition spd="slow" advTm="14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CFB2D7-D0F3-3541-A85D-BB0E347C5241}"/>
              </a:ext>
            </a:extLst>
          </p:cNvPr>
          <p:cNvSpPr txBox="1"/>
          <p:nvPr/>
        </p:nvSpPr>
        <p:spPr>
          <a:xfrm>
            <a:off x="935549" y="1351316"/>
            <a:ext cx="79772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Bus </a:t>
            </a:r>
            <a:r>
              <a:rPr lang="en-US" sz="2400" dirty="0" err="1"/>
              <a:t>fährt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durch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Stadt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Sie </a:t>
            </a:r>
            <a:r>
              <a:rPr lang="en-US" sz="2400" dirty="0" err="1"/>
              <a:t>fährt</a:t>
            </a:r>
            <a:r>
              <a:rPr lang="en-US" sz="2400" dirty="0"/>
              <a:t> den Bus </a:t>
            </a:r>
            <a:r>
              <a:rPr lang="en-US" sz="2400" b="1" dirty="0" err="1">
                <a:highlight>
                  <a:srgbClr val="00FF00"/>
                </a:highlight>
              </a:rPr>
              <a:t>für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</a:t>
            </a:r>
            <a:r>
              <a:rPr lang="en-US" sz="2400" dirty="0" err="1">
                <a:highlight>
                  <a:srgbClr val="FFFF00"/>
                </a:highlight>
              </a:rPr>
              <a:t>Fahrgäste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Die </a:t>
            </a:r>
            <a:r>
              <a:rPr lang="en-US" sz="2400" dirty="0" err="1"/>
              <a:t>Fahrgäste</a:t>
            </a:r>
            <a:r>
              <a:rPr lang="en-US" sz="2400" dirty="0"/>
              <a:t> </a:t>
            </a:r>
            <a:r>
              <a:rPr lang="en-US" sz="2400" dirty="0" err="1"/>
              <a:t>sitzen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b="1" dirty="0">
                <a:highlight>
                  <a:srgbClr val="00FF00"/>
                </a:highlight>
              </a:rPr>
              <a:t>um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den Mann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Der Bus </a:t>
            </a:r>
            <a:r>
              <a:rPr lang="en-US" sz="2400" dirty="0" err="1"/>
              <a:t>fährt</a:t>
            </a:r>
            <a:r>
              <a:rPr lang="en-US" sz="2400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ohne</a:t>
            </a:r>
            <a:r>
              <a:rPr lang="en-US" sz="2400" b="1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den Mann </a:t>
            </a:r>
            <a:r>
              <a:rPr lang="en-US" sz="2400" dirty="0" err="1"/>
              <a:t>weg</a:t>
            </a:r>
            <a:r>
              <a:rPr lang="en-US" sz="2400" dirty="0"/>
              <a:t>.</a:t>
            </a:r>
          </a:p>
          <a:p>
            <a:r>
              <a:rPr lang="en-US" sz="2400" dirty="0"/>
              <a:t>Die </a:t>
            </a:r>
            <a:r>
              <a:rPr lang="en-US" sz="2400" dirty="0" err="1"/>
              <a:t>Fahrgäste</a:t>
            </a:r>
            <a:r>
              <a:rPr lang="en-US" sz="2400" dirty="0"/>
              <a:t> </a:t>
            </a:r>
            <a:r>
              <a:rPr lang="en-US" sz="2400" dirty="0" err="1"/>
              <a:t>fahren</a:t>
            </a:r>
            <a:r>
              <a:rPr lang="en-US" sz="2400" dirty="0"/>
              <a:t> </a:t>
            </a:r>
            <a:r>
              <a:rPr lang="en-US" sz="2400" dirty="0" err="1"/>
              <a:t>nicht</a:t>
            </a:r>
            <a:r>
              <a:rPr lang="en-US" sz="2400" b="1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ohne</a:t>
            </a:r>
            <a:r>
              <a:rPr lang="en-US" sz="2400" b="1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</a:t>
            </a:r>
            <a:r>
              <a:rPr lang="en-US" sz="2400" dirty="0" err="1">
                <a:highlight>
                  <a:srgbClr val="FFFF00"/>
                </a:highlight>
              </a:rPr>
              <a:t>Fahrausweise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sz="2400" dirty="0"/>
          </a:p>
          <a:p>
            <a:r>
              <a:rPr lang="en-US" sz="2400" dirty="0"/>
              <a:t>Der Film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gegen</a:t>
            </a:r>
            <a:r>
              <a:rPr lang="en-US" sz="2400" dirty="0">
                <a:highlight>
                  <a:srgbClr val="FFFF00"/>
                </a:highlight>
              </a:rPr>
              <a:t> den </a:t>
            </a:r>
            <a:r>
              <a:rPr lang="en-US" sz="2400" dirty="0" err="1">
                <a:highlight>
                  <a:srgbClr val="FFFF00"/>
                </a:highlight>
              </a:rPr>
              <a:t>Rassismus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E72AF-64F5-6E4F-92F3-E939CBDC16FA}"/>
              </a:ext>
            </a:extLst>
          </p:cNvPr>
          <p:cNvSpPr txBox="1"/>
          <p:nvPr/>
        </p:nvSpPr>
        <p:spPr>
          <a:xfrm>
            <a:off x="3972910" y="147144"/>
            <a:ext cx="806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Präpositionen</a:t>
            </a:r>
            <a:r>
              <a:rPr lang="en-US" sz="2400" dirty="0"/>
              <a:t>/ the Prepositions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47AFA-5D19-B64B-A3E7-1150187BA1B6}"/>
              </a:ext>
            </a:extLst>
          </p:cNvPr>
          <p:cNvSpPr txBox="1"/>
          <p:nvPr/>
        </p:nvSpPr>
        <p:spPr>
          <a:xfrm>
            <a:off x="1203434" y="608809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Relationship between nouns  </a:t>
            </a:r>
            <a:r>
              <a:rPr lang="en-US" dirty="0">
                <a:sym typeface="Wingdings" pitchFamily="2" charset="2"/>
              </a:rPr>
              <a:t> die </a:t>
            </a:r>
            <a:r>
              <a:rPr lang="en-US" dirty="0" err="1">
                <a:sym typeface="Wingdings" pitchFamily="2" charset="2"/>
              </a:rPr>
              <a:t>Präposition</a:t>
            </a:r>
            <a:r>
              <a:rPr lang="en-US" dirty="0">
                <a:sym typeface="Wingdings" pitchFamily="2" charset="2"/>
              </a:rPr>
              <a:t>, the preposition </a:t>
            </a:r>
          </a:p>
          <a:p>
            <a:pPr algn="ctr"/>
            <a:r>
              <a:rPr lang="en-US" dirty="0">
                <a:sym typeface="Wingdings" pitchFamily="2" charset="2"/>
              </a:rPr>
              <a:t> The bus drives </a:t>
            </a:r>
            <a:r>
              <a:rPr lang="en-US" b="1" dirty="0">
                <a:highlight>
                  <a:srgbClr val="00FF00"/>
                </a:highlight>
                <a:sym typeface="Wingdings" pitchFamily="2" charset="2"/>
              </a:rPr>
              <a:t>through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 the city. 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074" name="Picture 2" descr="Ausstieg Rechts (2015) - IMDb">
            <a:extLst>
              <a:ext uri="{FF2B5EF4-FFF2-40B4-BE49-F238E27FC236}">
                <a16:creationId xmlns:a16="http://schemas.microsoft.com/office/drawing/2014/main" id="{DD4D84FC-0964-BD42-AA7C-A3086E14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927" y="1699003"/>
            <a:ext cx="3216730" cy="45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D24D339-0C50-0F40-9B3B-D6E5552213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23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213"/>
    </mc:Choice>
    <mc:Fallback>
      <p:transition spd="slow" advTm="19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1B774-EDF9-1E43-A55F-DF470973A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317" y="279400"/>
            <a:ext cx="4978400" cy="6299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7CC781-A057-8040-9826-855CEF76B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9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83"/>
    </mc:Choice>
    <mc:Fallback>
      <p:transition spd="slow" advTm="6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93EC6-D23F-4843-A7AD-52674179C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49" y="679998"/>
            <a:ext cx="5331372" cy="56472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Man kann </a:t>
            </a:r>
            <a:r>
              <a:rPr lang="de-DE" sz="1800" dirty="0">
                <a:highlight>
                  <a:srgbClr val="00FF00"/>
                </a:highlight>
              </a:rPr>
              <a:t>um </a:t>
            </a:r>
            <a:r>
              <a:rPr lang="de-DE" sz="1800" dirty="0"/>
              <a:t>die Stadt mit der S-Bahn fahren.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Man darf nicht </a:t>
            </a:r>
            <a:r>
              <a:rPr lang="de-DE" sz="1800" dirty="0">
                <a:highlight>
                  <a:srgbClr val="00FF00"/>
                </a:highlight>
              </a:rPr>
              <a:t>ohne</a:t>
            </a:r>
            <a:r>
              <a:rPr lang="de-DE" sz="1800" dirty="0"/>
              <a:t> einen Fahrausweis (eine Karte) reisen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Eltern müssen Fahrausweise </a:t>
            </a:r>
            <a:r>
              <a:rPr lang="de-DE" sz="1800" dirty="0">
                <a:highlight>
                  <a:srgbClr val="00FF00"/>
                </a:highlight>
              </a:rPr>
              <a:t>für</a:t>
            </a:r>
            <a:r>
              <a:rPr lang="de-DE" sz="1800" dirty="0"/>
              <a:t> ihre Kinder kaufen.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Ein Kontrolleur geht </a:t>
            </a:r>
            <a:r>
              <a:rPr lang="de-DE" sz="1800" dirty="0">
                <a:highlight>
                  <a:srgbClr val="00FF00"/>
                </a:highlight>
              </a:rPr>
              <a:t>durch</a:t>
            </a:r>
            <a:r>
              <a:rPr lang="de-DE" sz="1800" dirty="0"/>
              <a:t> den Wagen [</a:t>
            </a:r>
            <a:r>
              <a:rPr lang="de-DE" sz="1800" dirty="0" err="1"/>
              <a:t>car</a:t>
            </a:r>
            <a:r>
              <a:rPr lang="de-DE" sz="1800" dirty="0"/>
              <a:t>]  und kontrolliert Fahrausweise.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Es gibt [</a:t>
            </a:r>
            <a:r>
              <a:rPr lang="de-DE" sz="1800" dirty="0" err="1"/>
              <a:t>there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] keine Sitzplätze im Zug. Wir stehen </a:t>
            </a:r>
            <a:r>
              <a:rPr lang="de-DE" sz="1800" dirty="0">
                <a:highlight>
                  <a:srgbClr val="00FF00"/>
                </a:highlight>
              </a:rPr>
              <a:t>gegen</a:t>
            </a:r>
            <a:r>
              <a:rPr lang="de-DE" sz="1800" dirty="0"/>
              <a:t> die Wand [wall].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der Sitzplatz/die Sitzplätze </a:t>
            </a:r>
          </a:p>
          <a:p>
            <a:pPr marL="0" indent="0">
              <a:buNone/>
            </a:pPr>
            <a:r>
              <a:rPr lang="de-DE" sz="1800" dirty="0"/>
              <a:t>der Platz/die Plätze</a:t>
            </a:r>
          </a:p>
        </p:txBody>
      </p:sp>
      <p:pic>
        <p:nvPicPr>
          <p:cNvPr id="2050" name="Picture 2" descr="Transit Map / Line Map for download | S-Bahn Berlin GmbH">
            <a:extLst>
              <a:ext uri="{FF2B5EF4-FFF2-40B4-BE49-F238E27FC236}">
                <a16:creationId xmlns:a16="http://schemas.microsoft.com/office/drawing/2014/main" id="{FCE403EC-512B-F64F-B059-6F5A39C9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9998"/>
            <a:ext cx="5927834" cy="31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2F5102-94DB-1B4A-8086-C63C362A080E}"/>
              </a:ext>
            </a:extLst>
          </p:cNvPr>
          <p:cNvSpPr txBox="1"/>
          <p:nvPr/>
        </p:nvSpPr>
        <p:spPr>
          <a:xfrm>
            <a:off x="2364828" y="315310"/>
            <a:ext cx="658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durch</a:t>
            </a:r>
            <a:r>
              <a:rPr lang="en-US" sz="2400" dirty="0"/>
              <a:t> Berlin </a:t>
            </a:r>
            <a:r>
              <a:rPr lang="en-US" sz="2400" dirty="0" err="1"/>
              <a:t>reisen</a:t>
            </a:r>
            <a:r>
              <a:rPr lang="en-US" sz="2400" dirty="0"/>
              <a:t>….</a:t>
            </a:r>
          </a:p>
        </p:txBody>
      </p:sp>
      <p:pic>
        <p:nvPicPr>
          <p:cNvPr id="2052" name="Picture 4" descr="Gerichtsverfahren in Berlin: Kontrolleur zerriss Ticket und Berlinpass -  Berlin - Tagesspiegel">
            <a:extLst>
              <a:ext uri="{FF2B5EF4-FFF2-40B4-BE49-F238E27FC236}">
                <a16:creationId xmlns:a16="http://schemas.microsoft.com/office/drawing/2014/main" id="{E8191EE3-AEFE-4443-84B1-E0264027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16" y="3782077"/>
            <a:ext cx="3329918" cy="22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ooklyn Subway Trains Actually Less Crowded Than They Appear - Gothamist">
            <a:extLst>
              <a:ext uri="{FF2B5EF4-FFF2-40B4-BE49-F238E27FC236}">
                <a16:creationId xmlns:a16="http://schemas.microsoft.com/office/drawing/2014/main" id="{B4334B85-2F26-504C-B294-785E5AC2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58" y="3782077"/>
            <a:ext cx="2635558" cy="22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603C75-D778-4C44-9C57-06B1BABA05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52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423"/>
    </mc:Choice>
    <mc:Fallback>
      <p:transition spd="slow" advTm="19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7478D5-9516-DC4D-901A-EBCB58B58E22}"/>
              </a:ext>
            </a:extLst>
          </p:cNvPr>
          <p:cNvSpPr txBox="1"/>
          <p:nvPr/>
        </p:nvSpPr>
        <p:spPr>
          <a:xfrm>
            <a:off x="1839951" y="111512"/>
            <a:ext cx="819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Pepe </a:t>
            </a:r>
            <a:r>
              <a:rPr lang="en-US" sz="3200" dirty="0" err="1"/>
              <a:t>Danquarts</a:t>
            </a:r>
            <a:r>
              <a:rPr lang="en-US" sz="3200" dirty="0"/>
              <a:t> </a:t>
            </a:r>
            <a:r>
              <a:rPr lang="en-US" sz="3200" i="1" dirty="0" err="1"/>
              <a:t>Schwarzfahrer</a:t>
            </a:r>
            <a:r>
              <a:rPr lang="en-US" sz="3200" i="1" dirty="0"/>
              <a:t> </a:t>
            </a:r>
            <a:r>
              <a:rPr lang="en-US" sz="3200" dirty="0"/>
              <a:t>(1992)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18A75-8C49-8148-8931-8EE02359B7B8}"/>
              </a:ext>
            </a:extLst>
          </p:cNvPr>
          <p:cNvSpPr txBox="1"/>
          <p:nvPr/>
        </p:nvSpPr>
        <p:spPr>
          <a:xfrm>
            <a:off x="355718" y="837178"/>
            <a:ext cx="729526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der </a:t>
            </a:r>
            <a:r>
              <a:rPr lang="en-US" sz="2000" dirty="0" err="1"/>
              <a:t>Standort</a:t>
            </a:r>
            <a:r>
              <a:rPr lang="en-US" sz="2000" dirty="0"/>
              <a:t>: Berlin </a:t>
            </a:r>
          </a:p>
          <a:p>
            <a:endParaRPr lang="en-US" sz="2000" dirty="0"/>
          </a:p>
          <a:p>
            <a:r>
              <a:rPr lang="en-US" sz="2000" dirty="0">
                <a:highlight>
                  <a:srgbClr val="00FF00"/>
                </a:highlight>
              </a:rPr>
              <a:t>Die </a:t>
            </a:r>
            <a:r>
              <a:rPr lang="en-US" sz="2000" dirty="0" err="1">
                <a:highlight>
                  <a:srgbClr val="00FF00"/>
                </a:highlight>
              </a:rPr>
              <a:t>Geschichte</a:t>
            </a:r>
            <a:r>
              <a:rPr lang="en-US" sz="2000" dirty="0">
                <a:highlight>
                  <a:srgbClr val="00FF00"/>
                </a:highlight>
              </a:rPr>
              <a:t> </a:t>
            </a:r>
          </a:p>
          <a:p>
            <a:r>
              <a:rPr lang="en-US" sz="2000" dirty="0"/>
              <a:t>-Der </a:t>
            </a:r>
            <a:r>
              <a:rPr lang="en-US" sz="2000" dirty="0" err="1"/>
              <a:t>Mauerfall</a:t>
            </a:r>
            <a:r>
              <a:rPr lang="en-US" sz="2000" dirty="0"/>
              <a:t> (1989) </a:t>
            </a:r>
          </a:p>
          <a:p>
            <a:endParaRPr lang="en-US" sz="2000" dirty="0"/>
          </a:p>
          <a:p>
            <a:r>
              <a:rPr lang="en-US" sz="2000" dirty="0"/>
              <a:t>-Die Deutsche </a:t>
            </a:r>
            <a:r>
              <a:rPr lang="en-US" sz="2000" dirty="0" err="1"/>
              <a:t>Wiedervereinigung</a:t>
            </a:r>
            <a:r>
              <a:rPr lang="en-US" sz="2000" dirty="0"/>
              <a:t> (1990)</a:t>
            </a:r>
          </a:p>
          <a:p>
            <a:endParaRPr lang="en-US" sz="2000" dirty="0"/>
          </a:p>
          <a:p>
            <a:r>
              <a:rPr lang="en-US" sz="2000" dirty="0"/>
              <a:t>-Deutsche </a:t>
            </a:r>
            <a:r>
              <a:rPr lang="en-US" sz="2000" dirty="0" err="1"/>
              <a:t>Demokratische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(DDR) – </a:t>
            </a:r>
            <a:r>
              <a:rPr lang="en-US" sz="2000" dirty="0" err="1"/>
              <a:t>viele</a:t>
            </a:r>
            <a:r>
              <a:rPr lang="en-US" sz="2000" dirty="0"/>
              <a:t> Gastarbeiter in </a:t>
            </a:r>
            <a:r>
              <a:rPr lang="en-US" sz="2000" dirty="0" err="1"/>
              <a:t>Ostdeutschland</a:t>
            </a:r>
            <a:r>
              <a:rPr lang="en-US" sz="2000" dirty="0"/>
              <a:t>  </a:t>
            </a:r>
          </a:p>
          <a:p>
            <a:endParaRPr lang="en-US" sz="2000" dirty="0"/>
          </a:p>
          <a:p>
            <a:r>
              <a:rPr lang="en-US" sz="2000" dirty="0"/>
              <a:t>-</a:t>
            </a:r>
            <a:r>
              <a:rPr lang="en-US" sz="2000" dirty="0" err="1"/>
              <a:t>Amadeu</a:t>
            </a:r>
            <a:r>
              <a:rPr lang="en-US" sz="2000" dirty="0"/>
              <a:t> Antonio </a:t>
            </a:r>
            <a:r>
              <a:rPr lang="en-US" sz="2000" dirty="0" err="1"/>
              <a:t>aus</a:t>
            </a:r>
            <a:r>
              <a:rPr lang="en-US" sz="2000" dirty="0"/>
              <a:t> Angola </a:t>
            </a:r>
            <a:r>
              <a:rPr lang="en-US" sz="2000" dirty="0" err="1"/>
              <a:t>ermordet</a:t>
            </a:r>
            <a:r>
              <a:rPr lang="en-US" sz="2000" dirty="0"/>
              <a:t> (1990)-  [May </a:t>
            </a:r>
            <a:r>
              <a:rPr lang="en-US" sz="2000" dirty="0" err="1"/>
              <a:t>Ayim</a:t>
            </a:r>
            <a:r>
              <a:rPr lang="en-US" sz="2000" dirty="0"/>
              <a:t> </a:t>
            </a:r>
            <a:r>
              <a:rPr lang="en-US" sz="2000" dirty="0" err="1"/>
              <a:t>Gedicht</a:t>
            </a:r>
            <a:r>
              <a:rPr lang="en-US" sz="2000" dirty="0"/>
              <a:t>, “</a:t>
            </a:r>
            <a:r>
              <a:rPr lang="en-US" sz="2000" dirty="0" err="1"/>
              <a:t>deutschland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herbst</a:t>
            </a:r>
            <a:r>
              <a:rPr lang="en-US" sz="2000" dirty="0"/>
              <a:t>” ]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Preise</a:t>
            </a:r>
            <a:r>
              <a:rPr lang="en-US" sz="2000" dirty="0"/>
              <a:t>: Oscar [Bester </a:t>
            </a:r>
            <a:r>
              <a:rPr lang="en-US" sz="2000" dirty="0" err="1"/>
              <a:t>Kurzfilm</a:t>
            </a:r>
            <a:r>
              <a:rPr lang="en-US" sz="2000" dirty="0"/>
              <a:t>]</a:t>
            </a:r>
          </a:p>
          <a:p>
            <a:endParaRPr lang="en-US" sz="2000" dirty="0"/>
          </a:p>
          <a:p>
            <a:r>
              <a:rPr lang="en-US" sz="2000" dirty="0" err="1"/>
              <a:t>Verglichen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i="1" dirty="0" err="1"/>
              <a:t>Ausstieg</a:t>
            </a:r>
            <a:r>
              <a:rPr lang="en-US" sz="2000" i="1" dirty="0"/>
              <a:t> </a:t>
            </a:r>
            <a:r>
              <a:rPr lang="en-US" sz="2000" i="1" dirty="0" err="1"/>
              <a:t>Rechts</a:t>
            </a:r>
            <a:r>
              <a:rPr lang="en-US" sz="2000" i="1" dirty="0"/>
              <a:t> </a:t>
            </a:r>
            <a:r>
              <a:rPr lang="en-US" sz="2000" dirty="0"/>
              <a:t>(2015)  </a:t>
            </a:r>
          </a:p>
          <a:p>
            <a:endParaRPr lang="en-US" sz="2000" dirty="0"/>
          </a:p>
          <a:p>
            <a:r>
              <a:rPr lang="en-US" sz="2000" dirty="0"/>
              <a:t>Racism, racist slurs/ der </a:t>
            </a:r>
            <a:r>
              <a:rPr lang="en-US" sz="2000" dirty="0" err="1"/>
              <a:t>Rassismus</a:t>
            </a:r>
            <a:r>
              <a:rPr lang="en-US" sz="2000" dirty="0"/>
              <a:t>, die </a:t>
            </a:r>
            <a:r>
              <a:rPr lang="en-US" sz="2000" dirty="0" err="1"/>
              <a:t>rassistischen</a:t>
            </a:r>
            <a:r>
              <a:rPr lang="en-US" sz="2000" dirty="0"/>
              <a:t> </a:t>
            </a:r>
            <a:r>
              <a:rPr lang="en-US" sz="2000" dirty="0" err="1"/>
              <a:t>Beleidungen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E5F20E7E-6644-C84A-BFAD-DECD4B1A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606" y="837178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0 years after the Berlin Wall fell, post-Cold War gains are under threat -  Los Angeles Times">
            <a:extLst>
              <a:ext uri="{FF2B5EF4-FFF2-40B4-BE49-F238E27FC236}">
                <a16:creationId xmlns:a16="http://schemas.microsoft.com/office/drawing/2014/main" id="{DF2DEFB8-3382-9341-8AC6-9600EA9B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82" y="696287"/>
            <a:ext cx="2040540" cy="136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CAB7A-9902-8842-8647-898DE17622A2}"/>
              </a:ext>
            </a:extLst>
          </p:cNvPr>
          <p:cNvSpPr txBox="1"/>
          <p:nvPr/>
        </p:nvSpPr>
        <p:spPr>
          <a:xfrm>
            <a:off x="8376745" y="6285186"/>
            <a:ext cx="327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Filmplakat</a:t>
            </a:r>
            <a:r>
              <a:rPr lang="en-US" dirty="0"/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2D5BB1-C0A9-294D-A73A-0C779F1387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4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738"/>
    </mc:Choice>
    <mc:Fallback>
      <p:transition spd="slow" advTm="25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3.8|26|14.3|3.5|11.3|13.7|16.7|2|8.7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8|17.3|30.1|9.3|21.8|46.7|39.7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0.8|13.7|13.4|79.6|3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7.7|4.2|1.3|6.3|10.6|61.1|50.9|6.1|5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305</Words>
  <Application>Microsoft Macintosh PowerPoint</Application>
  <PresentationFormat>Widescreen</PresentationFormat>
  <Paragraphs>90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11</cp:revision>
  <dcterms:created xsi:type="dcterms:W3CDTF">2020-11-10T01:28:40Z</dcterms:created>
  <dcterms:modified xsi:type="dcterms:W3CDTF">2020-11-10T14:56:51Z</dcterms:modified>
</cp:coreProperties>
</file>