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57" r:id="rId4"/>
    <p:sldId id="272" r:id="rId5"/>
    <p:sldId id="268" r:id="rId6"/>
    <p:sldId id="273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1"/>
    <p:restoredTop sz="94670"/>
  </p:normalViewPr>
  <p:slideViewPr>
    <p:cSldViewPr snapToGrid="0" snapToObjects="1">
      <p:cViewPr varScale="1">
        <p:scale>
          <a:sx n="90" d="100"/>
          <a:sy n="90" d="100"/>
        </p:scale>
        <p:origin x="23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12A28-CB46-2F44-AACD-0103CECDD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37142-96E5-F648-ADEF-8AAB21E81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2A1CC-CCC4-3649-8042-40218C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BCB81-977B-BD40-8521-08DA0279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62BE0-BB5B-3741-A4A0-CCD398CD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5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CCB4E-7DDA-114D-A8CB-2D1477C40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69B925-C3BD-8547-BEF7-660F916FA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3F100-923D-7C45-95E9-BC3A8F732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AFF06-365B-9F45-A0F7-7496DBBE9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3805-9A06-3742-8764-B8258BF5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1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9626C6-F078-7548-930F-67AE308DF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DA053-85F7-D746-B764-FC36C1582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A9-1CF4-9F4A-8378-0F0E087D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F50BE-C772-554B-BA8B-B053E1B5A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2E9D5-6026-5B41-BCA6-B656E680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6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BFFF-6679-A045-B359-3F53FEBA6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4E659-F0F2-6843-9405-44FEF76EA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C4245-1521-5846-8982-C641706B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6AAED-4C17-EF44-883B-547BF8D31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D573A-2E16-564C-BA20-0A94494D0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9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1F0F4-D689-2D47-ABE7-1C8069ACF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A292E-417E-CF4D-BB30-82B6E849E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DB6D9-F87A-3648-B075-64A1DF789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739BD-7C22-CD4E-B485-E467DD1CB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DDD0C-5D3E-8149-89DF-D7084A39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1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433DB-5C68-FB40-8918-840D9572A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AB33C-5A31-3145-9B7A-D8179E1FE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58E94-4AA7-B044-BC15-A6CFF3124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4AB3A-D46F-5B4E-A3D1-FEBCCAA0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0EABC-85C0-144C-B5C8-E62C93D6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661D1-D5F0-4E4E-A92B-4CCA86BD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2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17DE0-FE0A-B64A-B0D6-10AE06942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EBD52-8993-E64E-8DB2-103E3EDD3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89480-471E-AE42-B82A-E532884AF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C2F7FD-86DB-FC47-B43A-DC3903607C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27EB89-6ADC-FF4F-8CC0-0EE3EAF961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33CF38-C941-FD42-8B0F-7088BF01B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440982-512F-2447-A9A7-C814F2B6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6A19CA-650A-A346-9585-B1960B2E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0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66C00-9D00-9044-8327-DA626AB3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7D52-2099-1344-A2F4-5D5F3E02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EF366-9439-D348-BBCD-67FCA3A3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569B9-9EEB-C842-A658-D0FF4C28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7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D4E55F-128D-614C-B554-726B41F83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2913EE-0901-5445-8ADE-A4B8C87E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C4047-0545-E945-B6EB-12FFA08D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1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84941-51B8-1446-AD38-1658FB6C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4BAE7-6333-B74F-BEAE-357AE56B7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8B385-284B-8A49-88CB-73ABAD343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372CB-48C7-474A-BF4B-073F57CD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92F59-09C9-3B48-BE1A-8A9C38A32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3AE1-C938-C942-8003-DC1E8151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0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80E7-54A8-264C-8F56-4912FCAE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3796C7-B882-344E-9CAF-022ABB14E1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90AA7-75F5-2743-AB52-28C6BCE3E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CB854-E875-B14C-8952-0534D569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C98CB-25E9-DC4A-9BD4-E77C3020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5D2B7-C437-7C4E-8896-793D9DB1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8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6EF97D-5912-E44A-A67E-7E29A5A01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B3C95-E6B7-9640-BA4F-4DEC98A48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95E9-9CB1-B842-B431-9746E2D2E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ECF27-BCCB-3047-94D3-EDA4A987BCA4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37CFF-F5A0-2D4D-9FDF-A01DB7BD5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4D3CF-4086-5B4D-BEF0-B34598FF1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FD1B0-1428-C548-9F0A-2233FC63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9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7.tif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169910-8B9E-F14F-884D-E12C7DFE349B}"/>
              </a:ext>
            </a:extLst>
          </p:cNvPr>
          <p:cNvSpPr txBox="1"/>
          <p:nvPr/>
        </p:nvSpPr>
        <p:spPr>
          <a:xfrm>
            <a:off x="579863" y="669073"/>
            <a:ext cx="113853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12. November </a:t>
            </a:r>
          </a:p>
          <a:p>
            <a:endParaRPr lang="de-DE" sz="2800" dirty="0"/>
          </a:p>
          <a:p>
            <a:r>
              <a:rPr lang="de-DE" sz="2800" dirty="0"/>
              <a:t>[Schwarzfahrer und Ausstieg Rechts]</a:t>
            </a:r>
          </a:p>
          <a:p>
            <a:r>
              <a:rPr lang="de-DE" sz="2800" dirty="0"/>
              <a:t>-Wiederholung: AKK Pronomen </a:t>
            </a:r>
          </a:p>
          <a:p>
            <a:r>
              <a:rPr lang="de-DE" sz="2800" dirty="0"/>
              <a:t>-Wiederholung: Possessivadjektive </a:t>
            </a:r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HA: </a:t>
            </a:r>
          </a:p>
          <a:p>
            <a:r>
              <a:rPr lang="de-DE" sz="2800" dirty="0" err="1"/>
              <a:t>Ethnic</a:t>
            </a:r>
            <a:r>
              <a:rPr lang="de-DE" sz="2800" dirty="0"/>
              <a:t> </a:t>
            </a:r>
            <a:r>
              <a:rPr lang="de-DE" sz="2800" dirty="0" err="1"/>
              <a:t>Profiling</a:t>
            </a:r>
            <a:r>
              <a:rPr lang="de-DE" sz="2800" dirty="0"/>
              <a:t> in Öffentlichen Verkehrsmitteln </a:t>
            </a:r>
            <a:r>
              <a:rPr lang="de-DE" sz="2800" dirty="0" err="1"/>
              <a:t>Lesetext</a:t>
            </a:r>
            <a:r>
              <a:rPr lang="de-DE" sz="2800" dirty="0"/>
              <a:t> </a:t>
            </a:r>
          </a:p>
          <a:p>
            <a:r>
              <a:rPr lang="de-DE" sz="2800" dirty="0"/>
              <a:t>Handout: Grammatik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62FC9B-D147-0546-AEEF-039331781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2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00"/>
    </mc:Choice>
    <mc:Fallback>
      <p:transition spd="slow" advTm="5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405926-300C-AF48-845B-481B412F1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287" y="1401762"/>
            <a:ext cx="8940800" cy="3797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C9CBE8-BB0D-2144-9668-2A0E205DF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4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1"/>
    </mc:Choice>
    <mc:Fallback>
      <p:transition spd="slow" advTm="7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BC159A-BB74-A342-84C8-68276D13C968}"/>
              </a:ext>
            </a:extLst>
          </p:cNvPr>
          <p:cNvSpPr txBox="1"/>
          <p:nvPr/>
        </p:nvSpPr>
        <p:spPr>
          <a:xfrm>
            <a:off x="517003" y="302359"/>
            <a:ext cx="582664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Der </a:t>
            </a:r>
            <a:r>
              <a:rPr lang="en-US" sz="2800" dirty="0" err="1"/>
              <a:t>Fahrgast</a:t>
            </a:r>
            <a:r>
              <a:rPr lang="en-US" sz="2800" dirty="0"/>
              <a:t> hat den </a:t>
            </a:r>
            <a:r>
              <a:rPr lang="en-US" sz="2800" dirty="0" err="1"/>
              <a:t>Fahrschein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Der </a:t>
            </a:r>
            <a:r>
              <a:rPr lang="en-US" sz="2800" dirty="0" err="1"/>
              <a:t>Fahrgast</a:t>
            </a:r>
            <a:r>
              <a:rPr lang="en-US" sz="2800" dirty="0"/>
              <a:t> hat </a:t>
            </a:r>
            <a:r>
              <a:rPr lang="en-US" sz="2800" dirty="0" err="1">
                <a:highlight>
                  <a:srgbClr val="FFFF00"/>
                </a:highlight>
              </a:rPr>
              <a:t>ihn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Die Frau  </a:t>
            </a:r>
            <a:r>
              <a:rPr lang="en-US" sz="2800" dirty="0" err="1"/>
              <a:t>nimmt</a:t>
            </a:r>
            <a:r>
              <a:rPr lang="en-US" sz="2800" dirty="0"/>
              <a:t> die </a:t>
            </a:r>
            <a:r>
              <a:rPr lang="en-US" sz="2800" dirty="0" err="1"/>
              <a:t>Tasche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Die Frau </a:t>
            </a:r>
            <a:r>
              <a:rPr lang="en-US" sz="2800" dirty="0" err="1"/>
              <a:t>nimmt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sie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Der </a:t>
            </a:r>
            <a:r>
              <a:rPr lang="en-US" sz="2800" dirty="0" err="1"/>
              <a:t>Junge</a:t>
            </a:r>
            <a:r>
              <a:rPr lang="en-US" sz="2800" dirty="0"/>
              <a:t> hat </a:t>
            </a:r>
            <a:r>
              <a:rPr lang="en-US" sz="2800" dirty="0" err="1"/>
              <a:t>ein</a:t>
            </a:r>
            <a:r>
              <a:rPr lang="en-US" sz="2800" dirty="0"/>
              <a:t> Handy. </a:t>
            </a:r>
          </a:p>
          <a:p>
            <a:endParaRPr lang="en-US" sz="2800" dirty="0"/>
          </a:p>
          <a:p>
            <a:r>
              <a:rPr lang="en-US" sz="2800" dirty="0"/>
              <a:t>Der </a:t>
            </a:r>
            <a:r>
              <a:rPr lang="en-US" sz="2800" dirty="0" err="1"/>
              <a:t>Junge</a:t>
            </a:r>
            <a:r>
              <a:rPr lang="en-US" sz="2800" dirty="0"/>
              <a:t> hat </a:t>
            </a:r>
            <a:r>
              <a:rPr lang="en-US" sz="2800" dirty="0">
                <a:highlight>
                  <a:srgbClr val="FFFF00"/>
                </a:highlight>
              </a:rPr>
              <a:t>es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Die Leute </a:t>
            </a:r>
            <a:r>
              <a:rPr lang="en-US" sz="2800" dirty="0" err="1"/>
              <a:t>lesen</a:t>
            </a:r>
            <a:r>
              <a:rPr lang="en-US" sz="2800" dirty="0"/>
              <a:t> die </a:t>
            </a:r>
            <a:r>
              <a:rPr lang="en-US" sz="2800" dirty="0" err="1"/>
              <a:t>Bücher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Die Leute </a:t>
            </a:r>
            <a:r>
              <a:rPr lang="en-US" sz="2800" dirty="0" err="1"/>
              <a:t>lesen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sie</a:t>
            </a:r>
            <a:r>
              <a:rPr lang="en-US" sz="2800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46383-FBF1-0949-A0DC-E09ECBD08DE3}"/>
              </a:ext>
            </a:extLst>
          </p:cNvPr>
          <p:cNvSpPr txBox="1"/>
          <p:nvPr/>
        </p:nvSpPr>
        <p:spPr>
          <a:xfrm>
            <a:off x="6760097" y="312063"/>
            <a:ext cx="49149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1ste Person: ICH ,,Ich will </a:t>
            </a:r>
            <a:r>
              <a:rPr lang="en-US" sz="2800" dirty="0" err="1"/>
              <a:t>keine</a:t>
            </a:r>
            <a:r>
              <a:rPr lang="en-US" sz="2800" dirty="0"/>
              <a:t> </a:t>
            </a:r>
            <a:r>
              <a:rPr lang="en-US" sz="2800" dirty="0" err="1"/>
              <a:t>Störung</a:t>
            </a:r>
            <a:r>
              <a:rPr lang="en-US" sz="2800" dirty="0"/>
              <a:t>. Du </a:t>
            </a:r>
            <a:r>
              <a:rPr lang="en-US" sz="2800" dirty="0" err="1"/>
              <a:t>störst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mich</a:t>
            </a:r>
            <a:r>
              <a:rPr lang="en-US" sz="2800" dirty="0" err="1"/>
              <a:t>.</a:t>
            </a:r>
            <a:r>
              <a:rPr lang="en-US" sz="2800" dirty="0"/>
              <a:t>”  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2te Person: DU  ,,Ich </a:t>
            </a:r>
            <a:r>
              <a:rPr lang="en-US" sz="2800" dirty="0" err="1"/>
              <a:t>sehe</a:t>
            </a:r>
            <a:r>
              <a:rPr lang="en-US" sz="2800" dirty="0"/>
              <a:t> </a:t>
            </a:r>
            <a:r>
              <a:rPr lang="en-US" sz="2800" dirty="0">
                <a:highlight>
                  <a:srgbClr val="FFFF00"/>
                </a:highlight>
              </a:rPr>
              <a:t>dich</a:t>
            </a:r>
            <a:r>
              <a:rPr lang="en-US" sz="2800" dirty="0"/>
              <a:t>.”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2te Person PL: IHR ,,</a:t>
            </a:r>
            <a:r>
              <a:rPr lang="en-US" sz="2800" dirty="0" err="1"/>
              <a:t>Ihr</a:t>
            </a:r>
            <a:r>
              <a:rPr lang="en-US" sz="2800" dirty="0"/>
              <a:t> </a:t>
            </a:r>
            <a:r>
              <a:rPr lang="en-US" sz="2800" dirty="0" err="1"/>
              <a:t>redet</a:t>
            </a:r>
            <a:r>
              <a:rPr lang="en-US" sz="2800" dirty="0"/>
              <a:t>. Die </a:t>
            </a:r>
            <a:r>
              <a:rPr lang="en-US" sz="2800" dirty="0" err="1"/>
              <a:t>Fahrgäste</a:t>
            </a:r>
            <a:r>
              <a:rPr lang="en-US" sz="2800" dirty="0"/>
              <a:t> </a:t>
            </a:r>
            <a:r>
              <a:rPr lang="en-US" sz="2800" dirty="0" err="1"/>
              <a:t>ignorieren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euch</a:t>
            </a:r>
            <a:r>
              <a:rPr lang="en-US" sz="2800" dirty="0"/>
              <a:t>. “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2te Person: SIE ,,Sie </a:t>
            </a:r>
            <a:r>
              <a:rPr lang="en-US" sz="2800" dirty="0" err="1"/>
              <a:t>reden</a:t>
            </a:r>
            <a:r>
              <a:rPr lang="en-US" sz="2800" dirty="0"/>
              <a:t> und </a:t>
            </a:r>
            <a:r>
              <a:rPr lang="en-US" sz="2800" dirty="0" err="1"/>
              <a:t>beleidigen</a:t>
            </a:r>
            <a:r>
              <a:rPr lang="en-US" sz="2800" dirty="0"/>
              <a:t> den Mann.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hören</a:t>
            </a:r>
            <a:r>
              <a:rPr lang="en-US" sz="2800" dirty="0"/>
              <a:t> </a:t>
            </a:r>
            <a:r>
              <a:rPr lang="en-US" sz="2800" dirty="0">
                <a:highlight>
                  <a:srgbClr val="FFFF00"/>
                </a:highlight>
              </a:rPr>
              <a:t>Sie</a:t>
            </a:r>
            <a:r>
              <a:rPr lang="en-US" sz="2800" dirty="0"/>
              <a:t>.”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0FDC24-3579-004B-AB73-2A203A1630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52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32"/>
    </mc:Choice>
    <mc:Fallback>
      <p:transition spd="slow" advTm="230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E910-25C3-E842-8AEC-62D56F0E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6426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99545-587D-A84A-9DA1-2B2DD7818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89" y="1753434"/>
            <a:ext cx="10515600" cy="48519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ich: Mein </a:t>
            </a:r>
            <a:r>
              <a:rPr lang="en-US" dirty="0" err="1"/>
              <a:t>Farhschein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neu.          	 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meinen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du: Dein </a:t>
            </a:r>
            <a:r>
              <a:rPr lang="en-US" dirty="0" err="1"/>
              <a:t>Fahrschein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neu.            	 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deinen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er: Sein </a:t>
            </a:r>
            <a:r>
              <a:rPr lang="en-US" dirty="0" err="1"/>
              <a:t>Fahrschein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neu.              	 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seinen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/>
              <a:t>sie</a:t>
            </a:r>
            <a:r>
              <a:rPr lang="en-US" dirty="0"/>
              <a:t>: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neu.               	 Ich </a:t>
            </a:r>
            <a:r>
              <a:rPr lang="en-US" dirty="0" err="1"/>
              <a:t>habe</a:t>
            </a:r>
            <a:r>
              <a:rPr lang="en-US" dirty="0"/>
              <a:t>  </a:t>
            </a:r>
            <a:r>
              <a:rPr lang="en-US" dirty="0" err="1"/>
              <a:t>ihren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es:  Sein </a:t>
            </a:r>
            <a:r>
              <a:rPr lang="en-US" dirty="0" err="1"/>
              <a:t>Farhrschein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neu.            	 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seinen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xier</a:t>
            </a:r>
            <a:r>
              <a:rPr lang="en-US" dirty="0"/>
              <a:t>: </a:t>
            </a:r>
            <a:r>
              <a:rPr lang="en-US" dirty="0" err="1"/>
              <a:t>Xies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neu.            	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xiesen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/>
              <a:t>wir</a:t>
            </a:r>
            <a:r>
              <a:rPr lang="en-US" dirty="0"/>
              <a:t>: Unser </a:t>
            </a:r>
            <a:r>
              <a:rPr lang="en-US" dirty="0" err="1"/>
              <a:t>Fahrschein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neu.          	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unseren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ihr</a:t>
            </a:r>
            <a:r>
              <a:rPr lang="en-US" dirty="0"/>
              <a:t>: </a:t>
            </a:r>
            <a:r>
              <a:rPr lang="en-US" dirty="0" err="1"/>
              <a:t>Euer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neu. 	          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euren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Sie: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neu.	           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I</a:t>
            </a:r>
            <a:r>
              <a:rPr lang="en-US" dirty="0" err="1"/>
              <a:t>hren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sie</a:t>
            </a:r>
            <a:r>
              <a:rPr lang="en-US" dirty="0"/>
              <a:t>: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neu. 		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i</a:t>
            </a:r>
            <a:r>
              <a:rPr lang="en-US" dirty="0" err="1"/>
              <a:t>hren</a:t>
            </a:r>
            <a:r>
              <a:rPr lang="en-US" dirty="0"/>
              <a:t> </a:t>
            </a:r>
            <a:r>
              <a:rPr lang="en-US" dirty="0" err="1"/>
              <a:t>Fahrschein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550C3-BAA1-0140-8C9D-E6FCC2E5E6AA}"/>
              </a:ext>
            </a:extLst>
          </p:cNvPr>
          <p:cNvSpPr txBox="1"/>
          <p:nvPr/>
        </p:nvSpPr>
        <p:spPr>
          <a:xfrm>
            <a:off x="1046747" y="890337"/>
            <a:ext cx="2827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NOM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D45FDA-C852-7347-AA6F-DACEAAAED8DD}"/>
              </a:ext>
            </a:extLst>
          </p:cNvPr>
          <p:cNvSpPr txBox="1"/>
          <p:nvPr/>
        </p:nvSpPr>
        <p:spPr>
          <a:xfrm>
            <a:off x="5751095" y="890337"/>
            <a:ext cx="221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AKK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94C2071-68E0-4D47-85CB-CAE513531E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51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54"/>
    </mc:Choice>
    <mc:Fallback>
      <p:transition spd="slow" advTm="138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6203-EA13-0647-8955-9F7692E4C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3022"/>
          </a:xfrm>
        </p:spPr>
        <p:txBody>
          <a:bodyPr>
            <a:normAutofit fontScale="90000"/>
          </a:bodyPr>
          <a:lstStyle/>
          <a:p>
            <a:r>
              <a:rPr lang="en-US" sz="3600" b="1" dirty="0" err="1"/>
              <a:t>Possessivadjektive</a:t>
            </a:r>
            <a:r>
              <a:rPr lang="en-US" sz="3600" b="1" dirty="0"/>
              <a:t> (AKK)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38CBD7B-D263-9747-975A-8CF5E60B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327715"/>
              </p:ext>
            </p:extLst>
          </p:nvPr>
        </p:nvGraphicFramePr>
        <p:xfrm>
          <a:off x="1216120" y="818148"/>
          <a:ext cx="962936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5872">
                  <a:extLst>
                    <a:ext uri="{9D8B030D-6E8A-4147-A177-3AD203B41FA5}">
                      <a16:colId xmlns:a16="http://schemas.microsoft.com/office/drawing/2014/main" val="1526321995"/>
                    </a:ext>
                  </a:extLst>
                </a:gridCol>
                <a:gridCol w="1925872">
                  <a:extLst>
                    <a:ext uri="{9D8B030D-6E8A-4147-A177-3AD203B41FA5}">
                      <a16:colId xmlns:a16="http://schemas.microsoft.com/office/drawing/2014/main" val="1698407204"/>
                    </a:ext>
                  </a:extLst>
                </a:gridCol>
                <a:gridCol w="1925872">
                  <a:extLst>
                    <a:ext uri="{9D8B030D-6E8A-4147-A177-3AD203B41FA5}">
                      <a16:colId xmlns:a16="http://schemas.microsoft.com/office/drawing/2014/main" val="652669126"/>
                    </a:ext>
                  </a:extLst>
                </a:gridCol>
                <a:gridCol w="1925872">
                  <a:extLst>
                    <a:ext uri="{9D8B030D-6E8A-4147-A177-3AD203B41FA5}">
                      <a16:colId xmlns:a16="http://schemas.microsoft.com/office/drawing/2014/main" val="1745647122"/>
                    </a:ext>
                  </a:extLst>
                </a:gridCol>
                <a:gridCol w="1925872">
                  <a:extLst>
                    <a:ext uri="{9D8B030D-6E8A-4147-A177-3AD203B41FA5}">
                      <a16:colId xmlns:a16="http://schemas.microsoft.com/office/drawing/2014/main" val="2686214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noProof="0"/>
                        <a:t>Pronomen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Maskulin</a:t>
                      </a:r>
                    </a:p>
                    <a:p>
                      <a:r>
                        <a:rPr lang="de-DE" noProof="0"/>
                        <a:t>einen/keinen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Feminin</a:t>
                      </a:r>
                    </a:p>
                    <a:p>
                      <a:r>
                        <a:rPr lang="de-DE" noProof="0"/>
                        <a:t>ein/kein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Neutum</a:t>
                      </a:r>
                    </a:p>
                    <a:p>
                      <a:r>
                        <a:rPr lang="de-DE" noProof="0"/>
                        <a:t>eine/keine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PL</a:t>
                      </a:r>
                    </a:p>
                    <a:p>
                      <a:r>
                        <a:rPr lang="de-DE" noProof="0" dirty="0"/>
                        <a:t>---/keine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594374"/>
                  </a:ext>
                </a:extLst>
              </a:tr>
              <a:tr h="515670">
                <a:tc>
                  <a:txBody>
                    <a:bodyPr/>
                    <a:lstStyle/>
                    <a:p>
                      <a:r>
                        <a:rPr lang="de-DE" noProof="0"/>
                        <a:t>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mein</a:t>
                      </a:r>
                      <a:r>
                        <a:rPr lang="de-DE" b="1" noProof="0"/>
                        <a:t>en</a:t>
                      </a:r>
                      <a:r>
                        <a:rPr lang="de-DE" noProof="0"/>
                        <a:t> Fahrschein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mein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Jahreskarte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mein Buch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mein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Fahrscheine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934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/>
                        <a:t>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dein</a:t>
                      </a:r>
                      <a:r>
                        <a:rPr lang="de-DE" b="1" noProof="0"/>
                        <a:t>en</a:t>
                      </a:r>
                      <a:r>
                        <a:rPr lang="de-DE" noProof="0"/>
                        <a:t> Fahrschein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dein</a:t>
                      </a:r>
                      <a:r>
                        <a:rPr lang="de-DE" b="1" noProof="0"/>
                        <a:t>e </a:t>
                      </a:r>
                      <a:r>
                        <a:rPr lang="de-DE" noProof="0"/>
                        <a:t>Jahreskarte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dein Buch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dein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Fahrscheine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257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/>
                        <a:t>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sein</a:t>
                      </a:r>
                      <a:r>
                        <a:rPr lang="de-DE" b="1" noProof="0"/>
                        <a:t>en </a:t>
                      </a:r>
                      <a:r>
                        <a:rPr lang="de-DE" noProof="0"/>
                        <a:t>Fahrschein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sein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Jahreskarte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sein Buch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sein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Fahrscheine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96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/>
                        <a:t>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ihr</a:t>
                      </a:r>
                      <a:r>
                        <a:rPr lang="de-DE" b="1" noProof="0"/>
                        <a:t>en</a:t>
                      </a:r>
                      <a:r>
                        <a:rPr lang="de-DE" noProof="0"/>
                        <a:t> Fahrschein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ihr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Jahreskarte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ihr Buch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ihr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Fahrscheine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301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/>
                        <a:t>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sein</a:t>
                      </a:r>
                      <a:r>
                        <a:rPr lang="de-DE" b="1" noProof="0"/>
                        <a:t>en</a:t>
                      </a:r>
                      <a:r>
                        <a:rPr lang="de-DE" noProof="0"/>
                        <a:t> Fahrschein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sein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Jahreskarte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sein Buch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sein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Fahrscheine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271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/>
                        <a:t>xier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xies</a:t>
                      </a:r>
                      <a:r>
                        <a:rPr lang="de-DE" b="1" noProof="0"/>
                        <a:t>en</a:t>
                      </a:r>
                      <a:r>
                        <a:rPr lang="de-DE" noProof="0"/>
                        <a:t> Fahrschein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xies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Jahreskarte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xie</a:t>
                      </a:r>
                      <a:r>
                        <a:rPr lang="de-DE" b="0" noProof="0"/>
                        <a:t>s</a:t>
                      </a:r>
                      <a:r>
                        <a:rPr lang="de-DE" noProof="0"/>
                        <a:t> Buch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xies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 Fahrscheine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537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/>
                        <a:t>wir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unser</a:t>
                      </a:r>
                      <a:r>
                        <a:rPr lang="de-DE" b="1" noProof="0"/>
                        <a:t>en</a:t>
                      </a:r>
                      <a:r>
                        <a:rPr lang="de-DE" noProof="0"/>
                        <a:t> Fahrschein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unser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Jahreskarte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unser Buch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unser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Fahrscheine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583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/>
                        <a:t>ihr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eur</a:t>
                      </a:r>
                      <a:r>
                        <a:rPr lang="de-DE" b="1" noProof="0"/>
                        <a:t>en</a:t>
                      </a:r>
                      <a:r>
                        <a:rPr lang="de-DE" noProof="0"/>
                        <a:t> Fahrschein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u="sng" noProof="0"/>
                        <a:t>eure</a:t>
                      </a:r>
                      <a:r>
                        <a:rPr lang="de-DE" noProof="0"/>
                        <a:t> Jahreskarte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u="sng" noProof="0"/>
                        <a:t>euer Buch</a:t>
                      </a:r>
                      <a:endParaRPr lang="de-D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u="sng" noProof="0"/>
                        <a:t>eure</a:t>
                      </a:r>
                      <a:r>
                        <a:rPr lang="de-DE" noProof="0"/>
                        <a:t> Fahrscheine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347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/>
                        <a:t>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Ihr</a:t>
                      </a:r>
                      <a:r>
                        <a:rPr lang="de-DE" b="1" noProof="0"/>
                        <a:t>en</a:t>
                      </a:r>
                      <a:r>
                        <a:rPr lang="de-DE" noProof="0"/>
                        <a:t> Fahrschein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Ihr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Jahreskarte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Ihr Buch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Ihr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Fahrscheine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80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/>
                        <a:t>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ihr</a:t>
                      </a:r>
                      <a:r>
                        <a:rPr lang="de-DE" b="1" noProof="0"/>
                        <a:t>en </a:t>
                      </a:r>
                      <a:r>
                        <a:rPr lang="de-DE" noProof="0"/>
                        <a:t>Fahrschein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ihr</a:t>
                      </a:r>
                      <a:r>
                        <a:rPr lang="de-DE" b="1" noProof="0"/>
                        <a:t>e</a:t>
                      </a:r>
                      <a:r>
                        <a:rPr lang="de-DE" noProof="0"/>
                        <a:t> Jahreskate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ihr Buch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ihr</a:t>
                      </a:r>
                      <a:r>
                        <a:rPr lang="de-DE" b="1" noProof="0" dirty="0"/>
                        <a:t>e</a:t>
                      </a:r>
                      <a:r>
                        <a:rPr lang="de-DE" noProof="0" dirty="0"/>
                        <a:t> Fahrscheine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212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046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A6C2947-9E4A-2444-B002-BDBEB8D680FF}"/>
              </a:ext>
            </a:extLst>
          </p:cNvPr>
          <p:cNvSpPr txBox="1"/>
          <p:nvPr/>
        </p:nvSpPr>
        <p:spPr>
          <a:xfrm>
            <a:off x="5987310" y="68417"/>
            <a:ext cx="6713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Ich </a:t>
            </a:r>
            <a:r>
              <a:rPr lang="en-US" sz="2800" dirty="0" err="1"/>
              <a:t>sehe</a:t>
            </a:r>
            <a:r>
              <a:rPr lang="en-US" sz="2800" dirty="0"/>
              <a:t>…..Ich </a:t>
            </a:r>
            <a:r>
              <a:rPr lang="en-US" sz="2800" dirty="0" err="1"/>
              <a:t>habe</a:t>
            </a:r>
            <a:r>
              <a:rPr lang="en-US" sz="2800" dirty="0"/>
              <a:t>…..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D9C46A-56B1-004E-BAB2-A1223B27A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62"/>
    </mc:Choice>
    <mc:Fallback>
      <p:transition spd="slow" advTm="40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5BAB35-96CC-274A-9624-471DC626E7D5}"/>
              </a:ext>
            </a:extLst>
          </p:cNvPr>
          <p:cNvSpPr txBox="1"/>
          <p:nvPr/>
        </p:nvSpPr>
        <p:spPr>
          <a:xfrm>
            <a:off x="657225" y="514350"/>
            <a:ext cx="1067276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In beiden Filmen haben die Fahrgäste Vorurteilen. Ihre Beleidigungen sind rassistisch und schlimm.  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2800" dirty="0"/>
              <a:t>Aber wie sind die Busfahrerin in </a:t>
            </a:r>
            <a:r>
              <a:rPr lang="de-DE" sz="2800" i="1" dirty="0"/>
              <a:t>Ausstieg Rechts </a:t>
            </a:r>
            <a:r>
              <a:rPr lang="de-DE" sz="2800" dirty="0"/>
              <a:t>und der Kontrolleur in </a:t>
            </a:r>
            <a:r>
              <a:rPr lang="de-DE" sz="2800" i="1" dirty="0"/>
              <a:t>Schwarzfahrer? </a:t>
            </a:r>
          </a:p>
          <a:p>
            <a:endParaRPr lang="en-US" sz="3200" i="1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47F7F-6048-F641-A2CE-2577CB452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946" y="1469896"/>
            <a:ext cx="2236788" cy="1895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47789-C765-5941-9E16-8B71105BC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675" y="1469896"/>
            <a:ext cx="1774825" cy="1957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1C722-15D2-7643-AEBD-2FFD0684C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001" y="4364388"/>
            <a:ext cx="2721499" cy="1876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F22887-2C51-2E43-965A-6A7FB6098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946" y="4141218"/>
            <a:ext cx="3414713" cy="228733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1B65258-54AA-D54A-B17F-E2CEEC88A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7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33"/>
    </mc:Choice>
    <mc:Fallback>
      <p:transition spd="slow" advTm="5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056092-C819-0B43-AD0F-6C143C0F2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42" y="376139"/>
            <a:ext cx="10760529" cy="4255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6D896-DDB7-AF43-82F0-87988F4EBD03}"/>
              </a:ext>
            </a:extLst>
          </p:cNvPr>
          <p:cNvSpPr txBox="1"/>
          <p:nvPr/>
        </p:nvSpPr>
        <p:spPr>
          <a:xfrm>
            <a:off x="1008289" y="4549676"/>
            <a:ext cx="6270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Wie </a:t>
            </a:r>
            <a:r>
              <a:rPr lang="de-DE" sz="2400" dirty="0" err="1"/>
              <a:t>heisst</a:t>
            </a:r>
            <a:r>
              <a:rPr lang="de-DE" sz="2400" dirty="0"/>
              <a:t> die Zeitung? </a:t>
            </a:r>
          </a:p>
          <a:p>
            <a:endParaRPr lang="de-DE" sz="2400" dirty="0"/>
          </a:p>
          <a:p>
            <a:r>
              <a:rPr lang="de-DE" sz="2400" dirty="0"/>
              <a:t>Woher kommt die Zeitung? Die Zeitung kommt aus… </a:t>
            </a:r>
          </a:p>
          <a:p>
            <a:endParaRPr lang="de-DE" sz="2400" dirty="0"/>
          </a:p>
          <a:p>
            <a:r>
              <a:rPr lang="de-DE" sz="2400" dirty="0"/>
              <a:t>Wie alt ist der Artikel?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8902A1-E1FB-0B48-9E92-6050E72BC3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4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22"/>
    </mc:Choice>
    <mc:Fallback>
      <p:transition spd="slow" advTm="7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6.6|22.6|16.3|63.4|21.6|10.7|4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0.8|7.1|39|0.3|0.4|0.4|0.4|0.6|8|4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7.3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433</Words>
  <Application>Microsoft Macintosh PowerPoint</Application>
  <PresentationFormat>Widescreen</PresentationFormat>
  <Paragraphs>120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Possessivadjektive (AKK)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7</cp:revision>
  <dcterms:created xsi:type="dcterms:W3CDTF">2020-11-11T14:52:07Z</dcterms:created>
  <dcterms:modified xsi:type="dcterms:W3CDTF">2020-11-12T12:59:05Z</dcterms:modified>
</cp:coreProperties>
</file>