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76"/>
  </p:notesMasterIdLst>
  <p:sldIdLst>
    <p:sldId id="256" r:id="rId2"/>
    <p:sldId id="335" r:id="rId3"/>
    <p:sldId id="379" r:id="rId4"/>
    <p:sldId id="380" r:id="rId5"/>
    <p:sldId id="382" r:id="rId6"/>
    <p:sldId id="336" r:id="rId7"/>
    <p:sldId id="346" r:id="rId8"/>
    <p:sldId id="337" r:id="rId9"/>
    <p:sldId id="343" r:id="rId10"/>
    <p:sldId id="344" r:id="rId11"/>
    <p:sldId id="381" r:id="rId12"/>
    <p:sldId id="378" r:id="rId13"/>
    <p:sldId id="286" r:id="rId14"/>
    <p:sldId id="326" r:id="rId15"/>
    <p:sldId id="288" r:id="rId16"/>
    <p:sldId id="331" r:id="rId17"/>
    <p:sldId id="377" r:id="rId18"/>
    <p:sldId id="293" r:id="rId19"/>
    <p:sldId id="294" r:id="rId20"/>
    <p:sldId id="295" r:id="rId21"/>
    <p:sldId id="356" r:id="rId22"/>
    <p:sldId id="297" r:id="rId23"/>
    <p:sldId id="298" r:id="rId24"/>
    <p:sldId id="299" r:id="rId25"/>
    <p:sldId id="257" r:id="rId26"/>
    <p:sldId id="259" r:id="rId27"/>
    <p:sldId id="347" r:id="rId28"/>
    <p:sldId id="339" r:id="rId29"/>
    <p:sldId id="338" r:id="rId30"/>
    <p:sldId id="359" r:id="rId31"/>
    <p:sldId id="334" r:id="rId32"/>
    <p:sldId id="280" r:id="rId33"/>
    <p:sldId id="270" r:id="rId34"/>
    <p:sldId id="373" r:id="rId35"/>
    <p:sldId id="273" r:id="rId36"/>
    <p:sldId id="350" r:id="rId37"/>
    <p:sldId id="353" r:id="rId38"/>
    <p:sldId id="362" r:id="rId39"/>
    <p:sldId id="327" r:id="rId40"/>
    <p:sldId id="357" r:id="rId41"/>
    <p:sldId id="352" r:id="rId42"/>
    <p:sldId id="271" r:id="rId43"/>
    <p:sldId id="355" r:id="rId44"/>
    <p:sldId id="358" r:id="rId45"/>
    <p:sldId id="368" r:id="rId46"/>
    <p:sldId id="361" r:id="rId47"/>
    <p:sldId id="360" r:id="rId48"/>
    <p:sldId id="349" r:id="rId49"/>
    <p:sldId id="306" r:id="rId50"/>
    <p:sldId id="307" r:id="rId51"/>
    <p:sldId id="308" r:id="rId52"/>
    <p:sldId id="310" r:id="rId53"/>
    <p:sldId id="311" r:id="rId54"/>
    <p:sldId id="312" r:id="rId55"/>
    <p:sldId id="364" r:id="rId56"/>
    <p:sldId id="367" r:id="rId57"/>
    <p:sldId id="369" r:id="rId58"/>
    <p:sldId id="371" r:id="rId59"/>
    <p:sldId id="372" r:id="rId60"/>
    <p:sldId id="374" r:id="rId61"/>
    <p:sldId id="370" r:id="rId62"/>
    <p:sldId id="375" r:id="rId63"/>
    <p:sldId id="376" r:id="rId64"/>
    <p:sldId id="363" r:id="rId65"/>
    <p:sldId id="315" r:id="rId66"/>
    <p:sldId id="316" r:id="rId67"/>
    <p:sldId id="317" r:id="rId68"/>
    <p:sldId id="318" r:id="rId69"/>
    <p:sldId id="365" r:id="rId70"/>
    <p:sldId id="366" r:id="rId71"/>
    <p:sldId id="319" r:id="rId72"/>
    <p:sldId id="320" r:id="rId73"/>
    <p:sldId id="321" r:id="rId74"/>
    <p:sldId id="345"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94"/>
    <p:restoredTop sz="94627"/>
  </p:normalViewPr>
  <p:slideViewPr>
    <p:cSldViewPr snapToGrid="0" snapToObjects="1">
      <p:cViewPr>
        <p:scale>
          <a:sx n="114" d="100"/>
          <a:sy n="114" d="100"/>
        </p:scale>
        <p:origin x="1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BA2575-1FFE-A142-B999-904EC6B1C3D7}" type="datetimeFigureOut">
              <a:rPr lang="en-US" smtClean="0"/>
              <a:t>11/14/20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EE866-858C-4F4B-A8A6-E77E8968A73E}" type="slidenum">
              <a:rPr lang="en-US" smtClean="0"/>
              <a:t>‹#›</a:t>
            </a:fld>
            <a:endParaRPr lang="en-US"/>
          </a:p>
        </p:txBody>
      </p:sp>
    </p:spTree>
    <p:extLst>
      <p:ext uri="{BB962C8B-B14F-4D97-AF65-F5344CB8AC3E}">
        <p14:creationId xmlns:p14="http://schemas.microsoft.com/office/powerpoint/2010/main" val="203604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BEB480-B6A7-A240-B065-E7FBA46DBE5B}" type="datetimeFigureOut">
              <a:rPr lang="en-US" smtClean="0"/>
              <a:t>11/14/20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CF5BC-8558-2645-85A7-5B2ED5095EB1}"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FBEB480-B6A7-A240-B065-E7FBA46DBE5B}" type="datetimeFigureOut">
              <a:rPr lang="en-US" smtClean="0"/>
              <a:t>11/14/20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FBEB480-B6A7-A240-B065-E7FBA46DBE5B}" type="datetimeFigureOut">
              <a:rPr lang="en-US" smtClean="0"/>
              <a:t>11/14/20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24300"/>
            <a:ext cx="10972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xmlns="" id="{129743E4-C3AB-4359-8BF7-112F326FE8C3}"/>
              </a:ext>
            </a:extLst>
          </p:cNvPr>
          <p:cNvSpPr>
            <a:spLocks noGrp="1" noChangeArrowheads="1"/>
          </p:cNvSpPr>
          <p:nvPr>
            <p:ph type="dt" sz="half" idx="10"/>
          </p:nvPr>
        </p:nvSpPr>
        <p:spPr>
          <a:ln/>
        </p:spPr>
        <p:txBody>
          <a:bodyPr/>
          <a:lstStyle>
            <a:lvl1pPr>
              <a:defRPr/>
            </a:lvl1pPr>
          </a:lstStyle>
          <a:p>
            <a:endParaRPr lang="en-US" altLang="en-US"/>
          </a:p>
        </p:txBody>
      </p:sp>
      <p:sp>
        <p:nvSpPr>
          <p:cNvPr id="7" name="Rectangle 8">
            <a:extLst>
              <a:ext uri="{FF2B5EF4-FFF2-40B4-BE49-F238E27FC236}">
                <a16:creationId xmlns:a16="http://schemas.microsoft.com/office/drawing/2014/main" xmlns="" id="{84271927-B227-46C6-A967-4EB9090DAE15}"/>
              </a:ext>
            </a:extLst>
          </p:cNvPr>
          <p:cNvSpPr>
            <a:spLocks noGrp="1" noChangeArrowheads="1"/>
          </p:cNvSpPr>
          <p:nvPr>
            <p:ph type="ftr" sz="quarter" idx="11"/>
          </p:nvPr>
        </p:nvSpPr>
        <p:spPr>
          <a:ln/>
        </p:spPr>
        <p:txBody>
          <a:bodyPr/>
          <a:lstStyle>
            <a:lvl1pPr>
              <a:defRPr/>
            </a:lvl1pPr>
          </a:lstStyle>
          <a:p>
            <a:endParaRPr lang="en-US" altLang="en-US"/>
          </a:p>
        </p:txBody>
      </p:sp>
      <p:sp>
        <p:nvSpPr>
          <p:cNvPr id="8" name="Rectangle 9">
            <a:extLst>
              <a:ext uri="{FF2B5EF4-FFF2-40B4-BE49-F238E27FC236}">
                <a16:creationId xmlns:a16="http://schemas.microsoft.com/office/drawing/2014/main" xmlns="" id="{58C1F5F6-AEDC-4685-8CB2-3E9975085E8D}"/>
              </a:ext>
            </a:extLst>
          </p:cNvPr>
          <p:cNvSpPr>
            <a:spLocks noGrp="1" noChangeArrowheads="1"/>
          </p:cNvSpPr>
          <p:nvPr>
            <p:ph type="sldNum" sz="quarter" idx="12"/>
          </p:nvPr>
        </p:nvSpPr>
        <p:spPr>
          <a:ln/>
        </p:spPr>
        <p:txBody>
          <a:bodyPr/>
          <a:lstStyle>
            <a:lvl1pPr>
              <a:defRPr/>
            </a:lvl1pPr>
          </a:lstStyle>
          <a:p>
            <a:fld id="{9DE70E07-7728-483C-BBD0-F8EB2E253E92}" type="slidenum">
              <a:rPr lang="en-US" altLang="en-US"/>
              <a:pPr/>
              <a:t>‹#›</a:t>
            </a:fld>
            <a:endParaRPr lang="en-US" altLang="en-US"/>
          </a:p>
        </p:txBody>
      </p:sp>
    </p:spTree>
    <p:extLst>
      <p:ext uri="{BB962C8B-B14F-4D97-AF65-F5344CB8AC3E}">
        <p14:creationId xmlns:p14="http://schemas.microsoft.com/office/powerpoint/2010/main" val="969971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243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24300"/>
            <a:ext cx="5384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BA19A1A7-61A0-D947-AB26-8BE420A3965C}" type="slidenum">
              <a:rPr lang="en-US" altLang="en-US"/>
              <a:pPr/>
              <a:t>‹#›</a:t>
            </a:fld>
            <a:endParaRPr lang="en-US" altLang="en-US"/>
          </a:p>
        </p:txBody>
      </p:sp>
    </p:spTree>
    <p:extLst>
      <p:ext uri="{BB962C8B-B14F-4D97-AF65-F5344CB8AC3E}">
        <p14:creationId xmlns:p14="http://schemas.microsoft.com/office/powerpoint/2010/main" val="36056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xmlns="" id="{56D33C76-B944-4F82-8785-CA50B3607813}"/>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8">
            <a:extLst>
              <a:ext uri="{FF2B5EF4-FFF2-40B4-BE49-F238E27FC236}">
                <a16:creationId xmlns:a16="http://schemas.microsoft.com/office/drawing/2014/main" xmlns="" id="{7402F463-6D2C-46E4-AAF1-BCEDA83C550C}"/>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9">
            <a:extLst>
              <a:ext uri="{FF2B5EF4-FFF2-40B4-BE49-F238E27FC236}">
                <a16:creationId xmlns:a16="http://schemas.microsoft.com/office/drawing/2014/main" xmlns="" id="{D50E2DC6-3231-41B7-8C00-E1FC1646CBEE}"/>
              </a:ext>
            </a:extLst>
          </p:cNvPr>
          <p:cNvSpPr>
            <a:spLocks noGrp="1" noChangeArrowheads="1"/>
          </p:cNvSpPr>
          <p:nvPr>
            <p:ph type="sldNum" sz="quarter" idx="12"/>
          </p:nvPr>
        </p:nvSpPr>
        <p:spPr>
          <a:ln/>
        </p:spPr>
        <p:txBody>
          <a:bodyPr/>
          <a:lstStyle>
            <a:lvl1pPr>
              <a:defRPr/>
            </a:lvl1pPr>
          </a:lstStyle>
          <a:p>
            <a:fld id="{C0933037-0F15-4745-BE15-D8DC9E961C43}" type="slidenum">
              <a:rPr lang="en-US" altLang="en-US"/>
              <a:pPr/>
              <a:t>‹#›</a:t>
            </a:fld>
            <a:endParaRPr lang="en-US" altLang="en-US"/>
          </a:p>
        </p:txBody>
      </p:sp>
    </p:spTree>
    <p:extLst>
      <p:ext uri="{BB962C8B-B14F-4D97-AF65-F5344CB8AC3E}">
        <p14:creationId xmlns:p14="http://schemas.microsoft.com/office/powerpoint/2010/main" val="189513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BEB480-B6A7-A240-B065-E7FBA46DBE5B}" type="datetimeFigureOut">
              <a:rPr lang="en-US" smtClean="0"/>
              <a:t>11/14/20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BEB480-B6A7-A240-B065-E7FBA46DBE5B}" type="datetimeFigureOut">
              <a:rPr lang="en-US" smtClean="0"/>
              <a:t>11/14/20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AFBEB480-B6A7-A240-B065-E7FBA46DBE5B}" type="datetimeFigureOut">
              <a:rPr lang="en-US" smtClean="0"/>
              <a:t>11/14/20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BEB480-B6A7-A240-B065-E7FBA46DBE5B}" type="datetimeFigureOut">
              <a:rPr lang="en-US" smtClean="0"/>
              <a:t>11/14/20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2CF5BC-8558-2645-85A7-5B2ED5095EB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2.png"/><Relationship Id="rId23" Type="http://schemas.openxmlformats.org/officeDocument/2006/relationships/image" Target="../media/image3.png"/><Relationship Id="rId24" Type="http://schemas.openxmlformats.org/officeDocument/2006/relationships/image" Target="../media/image4.png"/><Relationship Id="rId25"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FBEB480-B6A7-A240-B065-E7FBA46DBE5B}" type="datetimeFigureOut">
              <a:rPr lang="en-US" smtClean="0"/>
              <a:t>11/14/20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42CF5BC-8558-2645-85A7-5B2ED5095EB1}" type="slidenum">
              <a:rPr lang="en-US" smtClean="0"/>
              <a:t>‹#›</a:t>
            </a:fld>
            <a:endParaRPr lang="en-US"/>
          </a:p>
        </p:txBody>
      </p:sp>
    </p:spTree>
    <p:extLst>
      <p:ext uri="{BB962C8B-B14F-4D97-AF65-F5344CB8AC3E}">
        <p14:creationId xmlns:p14="http://schemas.microsoft.com/office/powerpoint/2010/main" val="904488081"/>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 Id="rId3"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jpg"/><Relationship Id="rId8"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g"/><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 Id="rId3"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 Id="rId3" Type="http://schemas.openxmlformats.org/officeDocument/2006/relationships/image" Target="../media/image3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 Id="rId3"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 Id="rId3"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 Id="rId3" Type="http://schemas.openxmlformats.org/officeDocument/2006/relationships/image" Target="../media/image4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png"/><Relationship Id="rId1" Type="http://schemas.openxmlformats.org/officeDocument/2006/relationships/slideLayout" Target="../slideLayouts/slideLayout19.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19.xml"/><Relationship Id="rId2" Type="http://schemas.openxmlformats.org/officeDocument/2006/relationships/image" Target="../media/image6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image" Target="../media/image48.jp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57.jpeg"/><Relationship Id="rId5" Type="http://schemas.openxmlformats.org/officeDocument/2006/relationships/image" Target="../media/image66.png"/><Relationship Id="rId1" Type="http://schemas.openxmlformats.org/officeDocument/2006/relationships/slideLayout" Target="../slideLayouts/slideLayout19.xml"/><Relationship Id="rId2"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19.xml"/><Relationship Id="rId2" Type="http://schemas.openxmlformats.org/officeDocument/2006/relationships/image" Target="../media/image67.jp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jpg"/><Relationship Id="rId3" Type="http://schemas.openxmlformats.org/officeDocument/2006/relationships/image" Target="../media/image7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54.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hyperlink" Target="http://images.google.com.hk/imgres?imgurl=http://www.1d-photo.org/fili.php?pv=10994645910&amp;ph=Aubert&amp;imgrefurl=http://www.1d-photo.org/previsu.php?RollID=b_def/109946&amp;FrameID=10994645910&amp;h=620&amp;w=397&amp;sz=50&amp;hl=en&amp;start=1&amp;tbnid=oIGFViNbcu93QM:&amp;tbnh=136&amp;tbnw=87&amp;prev=/images?q=Paris+chinois+Popincourt&amp;svnum=10&amp;hl=en&amp;sa=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2.jpeg"/><Relationship Id="rId3" Type="http://schemas.openxmlformats.org/officeDocument/2006/relationships/image" Target="../media/image9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g"/><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9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g"/><Relationship Id="rId1" Type="http://schemas.openxmlformats.org/officeDocument/2006/relationships/slideLayout" Target="../slideLayouts/slideLayout2.xml"/><Relationship Id="rId2" Type="http://schemas.openxmlformats.org/officeDocument/2006/relationships/image" Target="../media/image10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4.xml"/><Relationship Id="rId2" Type="http://schemas.openxmlformats.org/officeDocument/2006/relationships/image" Target="../media/image107.jpe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4.xml"/><Relationship Id="rId2" Type="http://schemas.openxmlformats.org/officeDocument/2006/relationships/image" Target="../media/image1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5.jpg"/><Relationship Id="rId3" Type="http://schemas.openxmlformats.org/officeDocument/2006/relationships/image" Target="../media/image116.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7.jpeg"/><Relationship Id="rId3" Type="http://schemas.openxmlformats.org/officeDocument/2006/relationships/image" Target="../media/image11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 Id="rId3" Type="http://schemas.openxmlformats.org/officeDocument/2006/relationships/image" Target="../media/image12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1.jpeg"/><Relationship Id="rId3" Type="http://schemas.openxmlformats.org/officeDocument/2006/relationships/image" Target="../media/image122.jpeg"/></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mthEKl0LMpA" TargetMode="External"/><Relationship Id="rId4" Type="http://schemas.openxmlformats.org/officeDocument/2006/relationships/hyperlink" Target="https://www.youtube.com/watch?v=IEtG4vfxLJA" TargetMode="External"/><Relationship Id="rId1" Type="http://schemas.openxmlformats.org/officeDocument/2006/relationships/slideLayout" Target="../slideLayouts/slideLayout2.xml"/><Relationship Id="rId2" Type="http://schemas.openxmlformats.org/officeDocument/2006/relationships/hyperlink" Target="https://www.youtube.com/watch?v=Wmw9Y6OPI0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738" y="1137911"/>
            <a:ext cx="8053127" cy="5003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71" y="4483864"/>
            <a:ext cx="1463040" cy="21945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622" y="356310"/>
            <a:ext cx="3635981" cy="4851780"/>
          </a:xfrm>
          <a:prstGeom prst="rect">
            <a:avLst/>
          </a:prstGeom>
        </p:spPr>
      </p:pic>
      <p:sp>
        <p:nvSpPr>
          <p:cNvPr id="8" name="Rectangle 7"/>
          <p:cNvSpPr/>
          <p:nvPr/>
        </p:nvSpPr>
        <p:spPr>
          <a:xfrm>
            <a:off x="3189436" y="6225401"/>
            <a:ext cx="5852884"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=-V-dsK4behw</a:t>
            </a:r>
          </a:p>
        </p:txBody>
      </p:sp>
    </p:spTree>
    <p:extLst>
      <p:ext uri="{BB962C8B-B14F-4D97-AF65-F5344CB8AC3E}">
        <p14:creationId xmlns:p14="http://schemas.microsoft.com/office/powerpoint/2010/main" val="1891106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4914" y="452718"/>
            <a:ext cx="5842294" cy="1400530"/>
          </a:xfrm>
        </p:spPr>
        <p:txBody>
          <a:bodyPr/>
          <a:lstStyle/>
          <a:p>
            <a:r>
              <a:rPr lang="en-US" dirty="0"/>
              <a:t> </a:t>
            </a:r>
            <a:r>
              <a:rPr lang="en-US" dirty="0" smtClean="0"/>
              <a:t>Thailand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0798" y="2385413"/>
            <a:ext cx="5092511" cy="285180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 y="1152983"/>
            <a:ext cx="2324100" cy="3492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7207" y="1152983"/>
            <a:ext cx="2552183" cy="3220234"/>
          </a:xfrm>
          <a:prstGeom prst="rect">
            <a:avLst/>
          </a:prstGeom>
        </p:spPr>
      </p:pic>
      <p:sp>
        <p:nvSpPr>
          <p:cNvPr id="7" name="Rectangle 6"/>
          <p:cNvSpPr/>
          <p:nvPr/>
        </p:nvSpPr>
        <p:spPr>
          <a:xfrm>
            <a:off x="526234" y="5217319"/>
            <a:ext cx="2878160" cy="369332"/>
          </a:xfrm>
          <a:prstGeom prst="rect">
            <a:avLst/>
          </a:prstGeom>
        </p:spPr>
        <p:txBody>
          <a:bodyPr wrap="none">
            <a:spAutoFit/>
          </a:bodyPr>
          <a:lstStyle/>
          <a:p>
            <a:pPr algn="ctr" fontAlgn="base"/>
            <a:r>
              <a:rPr lang="en-US" b="1" dirty="0">
                <a:solidFill>
                  <a:srgbClr val="FFFF00"/>
                </a:solidFill>
                <a:latin typeface="GTSectraDisplay" charset="0"/>
              </a:rPr>
              <a:t>King </a:t>
            </a:r>
            <a:r>
              <a:rPr lang="en-US" b="1" dirty="0" err="1">
                <a:solidFill>
                  <a:srgbClr val="FFFF00"/>
                </a:solidFill>
                <a:latin typeface="GTSectraDisplay" charset="0"/>
              </a:rPr>
              <a:t>Maha</a:t>
            </a:r>
            <a:r>
              <a:rPr lang="en-US" b="1" dirty="0">
                <a:solidFill>
                  <a:srgbClr val="FFFF00"/>
                </a:solidFill>
                <a:latin typeface="GTSectraDisplay" charset="0"/>
              </a:rPr>
              <a:t> Vajiralongkorn</a:t>
            </a:r>
            <a:endParaRPr lang="en-US" b="1" dirty="0">
              <a:solidFill>
                <a:srgbClr val="FFFF00"/>
              </a:solidFill>
              <a:effectLst/>
              <a:latin typeface="GTSectraDisplay" charset="0"/>
            </a:endParaRPr>
          </a:p>
        </p:txBody>
      </p:sp>
      <p:sp>
        <p:nvSpPr>
          <p:cNvPr id="8" name="Rectangle 7"/>
          <p:cNvSpPr/>
          <p:nvPr/>
        </p:nvSpPr>
        <p:spPr>
          <a:xfrm>
            <a:off x="9244701" y="4704150"/>
            <a:ext cx="2351926" cy="369332"/>
          </a:xfrm>
          <a:prstGeom prst="rect">
            <a:avLst/>
          </a:prstGeom>
        </p:spPr>
        <p:txBody>
          <a:bodyPr wrap="none">
            <a:spAutoFit/>
          </a:bodyPr>
          <a:lstStyle/>
          <a:p>
            <a:r>
              <a:rPr lang="en-US" b="1" dirty="0">
                <a:solidFill>
                  <a:srgbClr val="FFFF00"/>
                </a:solidFill>
                <a:latin typeface="Arial" charset="0"/>
              </a:rPr>
              <a:t>Thaksin </a:t>
            </a:r>
            <a:r>
              <a:rPr lang="en-US" b="1" dirty="0" err="1">
                <a:solidFill>
                  <a:srgbClr val="FFFF00"/>
                </a:solidFill>
                <a:latin typeface="Arial" charset="0"/>
              </a:rPr>
              <a:t>Shinawatra</a:t>
            </a:r>
            <a:endParaRPr lang="en-US" dirty="0">
              <a:solidFill>
                <a:srgbClr val="FFFF00"/>
              </a:solidFill>
            </a:endParaRPr>
          </a:p>
        </p:txBody>
      </p:sp>
    </p:spTree>
    <p:extLst>
      <p:ext uri="{BB962C8B-B14F-4D97-AF65-F5344CB8AC3E}">
        <p14:creationId xmlns:p14="http://schemas.microsoft.com/office/powerpoint/2010/main" val="142265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China: Lou Jing 2009</a:t>
            </a:r>
            <a:br>
              <a:rPr lang="en-US" dirty="0"/>
            </a:br>
            <a:r>
              <a:rPr lang="en-US" dirty="0"/>
              <a:t>https://</a:t>
            </a:r>
            <a:r>
              <a:rPr lang="en-US" dirty="0" err="1"/>
              <a:t>www.theguardian.com</a:t>
            </a:r>
            <a:r>
              <a:rPr lang="en-US" dirty="0"/>
              <a:t>/world/2009/</a:t>
            </a:r>
            <a:r>
              <a:rPr lang="en-US" dirty="0" err="1"/>
              <a:t>nov</a:t>
            </a:r>
            <a:r>
              <a:rPr lang="en-US" dirty="0"/>
              <a:t>/01/</a:t>
            </a:r>
            <a:r>
              <a:rPr lang="en-US" dirty="0" err="1"/>
              <a:t>lou</a:t>
            </a:r>
            <a:r>
              <a:rPr lang="en-US" dirty="0"/>
              <a:t>-</a:t>
            </a:r>
            <a:r>
              <a:rPr lang="en-US" dirty="0" err="1"/>
              <a:t>jing</a:t>
            </a:r>
            <a:r>
              <a:rPr lang="en-US" dirty="0"/>
              <a:t>-</a:t>
            </a:r>
            <a:r>
              <a:rPr lang="en-US" dirty="0" err="1"/>
              <a:t>chinese</a:t>
            </a:r>
            <a:r>
              <a:rPr lang="en-US" dirty="0"/>
              <a:t>-talent-show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0341" y="2662238"/>
            <a:ext cx="5594349" cy="4195762"/>
          </a:xfrm>
          <a:prstGeom prst="rect">
            <a:avLst/>
          </a:prstGeom>
        </p:spPr>
      </p:pic>
    </p:spTree>
    <p:extLst>
      <p:ext uri="{BB962C8B-B14F-4D97-AF65-F5344CB8AC3E}">
        <p14:creationId xmlns:p14="http://schemas.microsoft.com/office/powerpoint/2010/main" val="1777145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570538" y="4144169"/>
            <a:ext cx="12700" cy="12700"/>
          </a:xfrm>
          <a:prstGeom prst="rect">
            <a:avLst/>
          </a:prstGeom>
        </p:spPr>
      </p:pic>
      <p:pic>
        <p:nvPicPr>
          <p:cNvPr id="5" name="Picture 4"/>
          <p:cNvPicPr>
            <a:picLocks noChangeAspect="1"/>
          </p:cNvPicPr>
          <p:nvPr/>
        </p:nvPicPr>
        <p:blipFill>
          <a:blip r:embed="rId3"/>
          <a:stretch>
            <a:fillRect/>
          </a:stretch>
        </p:blipFill>
        <p:spPr>
          <a:xfrm>
            <a:off x="2642480" y="755373"/>
            <a:ext cx="6309130" cy="5859605"/>
          </a:xfrm>
          <a:prstGeom prst="rect">
            <a:avLst/>
          </a:prstGeom>
        </p:spPr>
      </p:pic>
    </p:spTree>
    <p:extLst>
      <p:ext uri="{BB962C8B-B14F-4D97-AF65-F5344CB8AC3E}">
        <p14:creationId xmlns:p14="http://schemas.microsoft.com/office/powerpoint/2010/main" val="832853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83030"/>
          </a:xfrm>
        </p:spPr>
        <p:txBody>
          <a:bodyPr/>
          <a:lstStyle/>
          <a:p>
            <a:r>
              <a:rPr lang="en-US" smtClean="0"/>
              <a:t>Research </a:t>
            </a:r>
            <a:r>
              <a:rPr lang="en-US" dirty="0" smtClean="0"/>
              <a:t>as a Sort of Life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067" y="1561148"/>
            <a:ext cx="2362200" cy="34417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34" y="3120569"/>
            <a:ext cx="2792343" cy="35179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238" y="1853248"/>
            <a:ext cx="2540000" cy="2540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9631" y="1561148"/>
            <a:ext cx="2713613" cy="40909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6422" y="1853248"/>
            <a:ext cx="1854200" cy="2857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9986" y="3420746"/>
            <a:ext cx="1828800" cy="246026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2238" y="1079967"/>
            <a:ext cx="3696403" cy="5558502"/>
          </a:xfrm>
          <a:prstGeom prst="rect">
            <a:avLst/>
          </a:prstGeom>
        </p:spPr>
      </p:pic>
    </p:spTree>
    <p:extLst>
      <p:ext uri="{BB962C8B-B14F-4D97-AF65-F5344CB8AC3E}">
        <p14:creationId xmlns:p14="http://schemas.microsoft.com/office/powerpoint/2010/main" val="1970176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88788-9B5A-4DDB-B870-6CC6CDA6552B}"/>
              </a:ext>
            </a:extLst>
          </p:cNvPr>
          <p:cNvSpPr>
            <a:spLocks noGrp="1"/>
          </p:cNvSpPr>
          <p:nvPr>
            <p:ph type="title"/>
          </p:nvPr>
        </p:nvSpPr>
        <p:spPr/>
        <p:txBody>
          <a:bodyPr/>
          <a:lstStyle/>
          <a:p>
            <a:pPr>
              <a:defRPr/>
            </a:pPr>
            <a:r>
              <a:rPr lang="en-US"/>
              <a:t>My Histories</a:t>
            </a:r>
          </a:p>
        </p:txBody>
      </p:sp>
      <p:pic>
        <p:nvPicPr>
          <p:cNvPr id="75778" name="Picture 4">
            <a:extLst>
              <a:ext uri="{FF2B5EF4-FFF2-40B4-BE49-F238E27FC236}">
                <a16:creationId xmlns:a16="http://schemas.microsoft.com/office/drawing/2014/main" xmlns="" id="{077C52D0-B8AC-4787-8DA7-DC7ED38A54B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l="7500" r="7500"/>
          <a:stretch>
            <a:fillRect/>
          </a:stretch>
        </p:blipFill>
        <p:spPr>
          <a:xfrm>
            <a:off x="3996583" y="3505201"/>
            <a:ext cx="5105400" cy="3141663"/>
          </a:xfrm>
        </p:spPr>
      </p:pic>
      <p:sp>
        <p:nvSpPr>
          <p:cNvPr id="3" name="Text Placeholder 2">
            <a:extLst>
              <a:ext uri="{FF2B5EF4-FFF2-40B4-BE49-F238E27FC236}">
                <a16:creationId xmlns:a16="http://schemas.microsoft.com/office/drawing/2014/main" xmlns="" id="{9620B74E-D566-414B-ADA9-2DE85FE52CB6}"/>
              </a:ext>
            </a:extLst>
          </p:cNvPr>
          <p:cNvSpPr>
            <a:spLocks noGrp="1"/>
          </p:cNvSpPr>
          <p:nvPr>
            <p:ph type="body" sz="half" idx="2"/>
          </p:nvPr>
        </p:nvSpPr>
        <p:spPr/>
        <p:txBody>
          <a:bodyPr/>
          <a:lstStyle/>
          <a:p>
            <a:endParaRPr lang="en-US" altLang="en-US"/>
          </a:p>
        </p:txBody>
      </p:sp>
      <p:pic>
        <p:nvPicPr>
          <p:cNvPr id="75780" name="Picture 2">
            <a:extLst>
              <a:ext uri="{FF2B5EF4-FFF2-40B4-BE49-F238E27FC236}">
                <a16:creationId xmlns:a16="http://schemas.microsoft.com/office/drawing/2014/main" xmlns="" id="{6EFA3518-BE1B-433E-AB90-9D6267312A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4953" y="2351089"/>
            <a:ext cx="28575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3">
            <a:extLst>
              <a:ext uri="{FF2B5EF4-FFF2-40B4-BE49-F238E27FC236}">
                <a16:creationId xmlns:a16="http://schemas.microsoft.com/office/drawing/2014/main" xmlns="" id="{244B1CA8-BBAC-4504-8595-57D8F67B20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4386" y="240195"/>
            <a:ext cx="5029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ED693DBB-9982-4C18-A7AF-A072429F3B0F}"/>
              </a:ext>
            </a:extLst>
          </p:cNvPr>
          <p:cNvSpPr>
            <a:spLocks noChangeArrowheads="1"/>
          </p:cNvSpPr>
          <p:nvPr/>
        </p:nvSpPr>
        <p:spPr bwMode="auto">
          <a:xfrm>
            <a:off x="1676400" y="533400"/>
            <a:ext cx="3048000" cy="1676400"/>
          </a:xfrm>
          <a:prstGeom prst="rect">
            <a:avLst/>
          </a:prstGeom>
          <a:gradFill rotWithShape="1">
            <a:gsLst>
              <a:gs pos="0">
                <a:srgbClr val="FF1700"/>
              </a:gs>
              <a:gs pos="20000">
                <a:srgbClr val="FF1B00"/>
              </a:gs>
              <a:gs pos="100000">
                <a:srgbClr val="DA1100"/>
              </a:gs>
            </a:gsLst>
            <a:lin ang="5400000"/>
          </a:gradFill>
          <a:ln w="9525">
            <a:solidFill>
              <a:srgbClr val="FF2E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en-US" dirty="0" smtClean="0">
                <a:solidFill>
                  <a:schemeClr val="lt1"/>
                </a:solidFill>
              </a:rPr>
              <a:t>In terms of Cities</a:t>
            </a:r>
            <a:r>
              <a:rPr lang="is-IS" dirty="0" smtClean="0">
                <a:solidFill>
                  <a:schemeClr val="lt1"/>
                </a:solidFill>
              </a:rPr>
              <a:t>….</a:t>
            </a:r>
            <a:endParaRPr lang="en-US" dirty="0">
              <a:solidFill>
                <a:schemeClr val="lt1"/>
              </a:solidFill>
            </a:endParaRPr>
          </a:p>
        </p:txBody>
      </p:sp>
      <p:pic>
        <p:nvPicPr>
          <p:cNvPr id="8"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886" y="3643699"/>
            <a:ext cx="3498931" cy="2864666"/>
          </a:xfrm>
          <a:prstGeom prst="rect">
            <a:avLst/>
          </a:prstGeom>
        </p:spPr>
      </p:pic>
    </p:spTree>
    <p:extLst>
      <p:ext uri="{BB962C8B-B14F-4D97-AF65-F5344CB8AC3E}">
        <p14:creationId xmlns:p14="http://schemas.microsoft.com/office/powerpoint/2010/main" val="224043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Chinatowns: From Experience to Questions</a:t>
            </a:r>
            <a:r>
              <a:rPr lang="is-IS"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1126" y="2052638"/>
            <a:ext cx="8391524" cy="4195762"/>
          </a:xfrm>
        </p:spPr>
      </p:pic>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526" y="2205038"/>
            <a:ext cx="8391524" cy="4195762"/>
          </a:xfrm>
          <a:prstGeom prst="rect">
            <a:avLst/>
          </a:prstGeom>
        </p:spPr>
      </p:pic>
    </p:spTree>
    <p:extLst>
      <p:ext uri="{BB962C8B-B14F-4D97-AF65-F5344CB8AC3E}">
        <p14:creationId xmlns:p14="http://schemas.microsoft.com/office/powerpoint/2010/main" val="1730343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URBAN CONFLICT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DIVISIONS OF RACE, CLASS, STATUS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indent="0" defTabSz="914400">
              <a:spcBef>
                <a:spcPts val="0"/>
              </a:spcBef>
              <a:buClrTx/>
              <a:buSzTx/>
              <a:buNone/>
            </a:pPr>
            <a:r>
              <a:rPr lang="en-US" dirty="0"/>
              <a:t>URBAN IMAGINARIES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COMPARATIVE URBANISMS AS REFLECTION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Text Placeholder 3"/>
          <p:cNvSpPr>
            <a:spLocks noGrp="1"/>
          </p:cNvSpPr>
          <p:nvPr>
            <p:ph type="body" sz="half" idx="2"/>
          </p:nvPr>
        </p:nvSpPr>
        <p:spPr/>
        <p:txBody>
          <a:bodyPr/>
          <a:lstStyle/>
          <a:p>
            <a:endParaRPr lang="en-US" dirty="0"/>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75409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Images of Distinctive </a:t>
            </a:r>
            <a:br>
              <a:rPr lang="en-US" dirty="0" smtClean="0"/>
            </a:br>
            <a:r>
              <a:rPr lang="en-US" dirty="0" smtClean="0"/>
              <a:t>Places: Philadelphia</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1184" y="2423751"/>
            <a:ext cx="6799917" cy="3464926"/>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174" y="769909"/>
            <a:ext cx="3572099" cy="5486428"/>
          </a:xfrm>
          <a:prstGeom prst="rect">
            <a:avLst/>
          </a:prstGeom>
        </p:spPr>
      </p:pic>
      <p:sp>
        <p:nvSpPr>
          <p:cNvPr id="8" name="Content Placeholder 7"/>
          <p:cNvSpPr>
            <a:spLocks noGrp="1"/>
          </p:cNvSpPr>
          <p:nvPr>
            <p:ph sz="half" idx="2"/>
          </p:nvPr>
        </p:nvSpPr>
        <p:spPr/>
        <p:txBody>
          <a:bodyPr/>
          <a:lstStyle/>
          <a:p>
            <a:endParaRPr lang="en-US" dirty="0"/>
          </a:p>
        </p:txBody>
      </p:sp>
    </p:spTree>
    <p:extLst>
      <p:ext uri="{BB962C8B-B14F-4D97-AF65-F5344CB8AC3E}">
        <p14:creationId xmlns:p14="http://schemas.microsoft.com/office/powerpoint/2010/main" val="711528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6A5383-55A9-40D1-B880-A45EC32356FA}"/>
              </a:ext>
            </a:extLst>
          </p:cNvPr>
          <p:cNvSpPr>
            <a:spLocks noGrp="1"/>
          </p:cNvSpPr>
          <p:nvPr>
            <p:ph type="title"/>
          </p:nvPr>
        </p:nvSpPr>
        <p:spPr/>
        <p:txBody>
          <a:bodyPr/>
          <a:lstStyle/>
          <a:p>
            <a:pPr>
              <a:defRPr/>
            </a:pPr>
            <a:endParaRPr lang="en-US" dirty="0"/>
          </a:p>
        </p:txBody>
      </p:sp>
      <p:sp>
        <p:nvSpPr>
          <p:cNvPr id="3" name="Content Placeholder 2">
            <a:extLst>
              <a:ext uri="{FF2B5EF4-FFF2-40B4-BE49-F238E27FC236}">
                <a16:creationId xmlns:a16="http://schemas.microsoft.com/office/drawing/2014/main" xmlns="" id="{4ED0C20A-D23C-4E33-A0E3-DE640732A587}"/>
              </a:ext>
            </a:extLst>
          </p:cNvPr>
          <p:cNvSpPr>
            <a:spLocks noGrp="1"/>
          </p:cNvSpPr>
          <p:nvPr>
            <p:ph sz="quarter" idx="4294967295"/>
          </p:nvPr>
        </p:nvSpPr>
        <p:spPr>
          <a:xfrm>
            <a:off x="2667000" y="731839"/>
            <a:ext cx="6400800" cy="3475037"/>
          </a:xfrm>
        </p:spPr>
        <p:txBody>
          <a:bodyPr/>
          <a:lstStyle/>
          <a:p>
            <a:endParaRPr lang="en-US" altLang="en-US" dirty="0"/>
          </a:p>
        </p:txBody>
      </p:sp>
      <p:sp>
        <p:nvSpPr>
          <p:cNvPr id="68612" name="TextBox 3">
            <a:extLst>
              <a:ext uri="{FF2B5EF4-FFF2-40B4-BE49-F238E27FC236}">
                <a16:creationId xmlns:a16="http://schemas.microsoft.com/office/drawing/2014/main" xmlns="" id="{4798CD9B-E8D5-437B-9535-C93D548C7201}"/>
              </a:ext>
            </a:extLst>
          </p:cNvPr>
          <p:cNvSpPr txBox="1">
            <a:spLocks noChangeArrowheads="1"/>
          </p:cNvSpPr>
          <p:nvPr/>
        </p:nvSpPr>
        <p:spPr bwMode="auto">
          <a:xfrm>
            <a:off x="6610350" y="609600"/>
            <a:ext cx="48615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en-US" altLang="en-US" sz="2800" b="1" dirty="0" smtClean="0">
                <a:solidFill>
                  <a:srgbClr val="FF0000"/>
                </a:solidFill>
                <a:latin typeface="Aharoni"/>
                <a:ea typeface="Aharoni"/>
                <a:cs typeface="Aharoni"/>
              </a:rPr>
              <a:t>CHOLON, HO CHI MINH CITY</a:t>
            </a:r>
          </a:p>
          <a:p>
            <a:pPr eaLnBrk="1" hangingPunct="1"/>
            <a:r>
              <a:rPr lang="en-US" altLang="en-US" sz="2800" b="1" dirty="0" smtClean="0">
                <a:solidFill>
                  <a:srgbClr val="FF0000"/>
                </a:solidFill>
                <a:latin typeface="Aharoni"/>
                <a:ea typeface="Aharoni"/>
                <a:cs typeface="Aharoni"/>
              </a:rPr>
              <a:t>VIETNAM</a:t>
            </a:r>
            <a:endParaRPr lang="en-US" altLang="en-US" sz="2800" b="1" dirty="0">
              <a:solidFill>
                <a:srgbClr val="FF0000"/>
              </a:solidFill>
              <a:latin typeface="Aharoni"/>
              <a:ea typeface="Aharoni"/>
              <a:cs typeface="Aharoni"/>
            </a:endParaRPr>
          </a:p>
        </p:txBody>
      </p:sp>
      <p:pic>
        <p:nvPicPr>
          <p:cNvPr id="4" name="Picture 3"/>
          <p:cNvPicPr>
            <a:picLocks noChangeAspect="1"/>
          </p:cNvPicPr>
          <p:nvPr/>
        </p:nvPicPr>
        <p:blipFill>
          <a:blip r:embed="rId2"/>
          <a:stretch>
            <a:fillRect/>
          </a:stretch>
        </p:blipFill>
        <p:spPr>
          <a:xfrm>
            <a:off x="502934" y="1563707"/>
            <a:ext cx="6502400" cy="4876800"/>
          </a:xfrm>
          <a:prstGeom prst="rect">
            <a:avLst/>
          </a:prstGeom>
        </p:spPr>
      </p:pic>
      <p:pic>
        <p:nvPicPr>
          <p:cNvPr id="5" name="Picture 4"/>
          <p:cNvPicPr>
            <a:picLocks noChangeAspect="1"/>
          </p:cNvPicPr>
          <p:nvPr/>
        </p:nvPicPr>
        <p:blipFill>
          <a:blip r:embed="rId3"/>
          <a:stretch>
            <a:fillRect/>
          </a:stretch>
        </p:blipFill>
        <p:spPr>
          <a:xfrm>
            <a:off x="7952767" y="3303587"/>
            <a:ext cx="3492500" cy="2324100"/>
          </a:xfrm>
          <a:prstGeom prst="rect">
            <a:avLst/>
          </a:prstGeom>
        </p:spPr>
      </p:pic>
    </p:spTree>
    <p:extLst>
      <p:ext uri="{BB962C8B-B14F-4D97-AF65-F5344CB8AC3E}">
        <p14:creationId xmlns:p14="http://schemas.microsoft.com/office/powerpoint/2010/main" val="135693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BC58A0-04FE-4E6C-A916-AE285549F539}"/>
              </a:ext>
            </a:extLst>
          </p:cNvPr>
          <p:cNvSpPr>
            <a:spLocks noGrp="1"/>
          </p:cNvSpPr>
          <p:nvPr>
            <p:ph type="title"/>
          </p:nvPr>
        </p:nvSpPr>
        <p:spPr/>
        <p:txBody>
          <a:bodyPr/>
          <a:lstStyle/>
          <a:p>
            <a:pPr>
              <a:defRPr/>
            </a:pPr>
            <a:r>
              <a:rPr lang="en-US" dirty="0"/>
              <a:t>Dubai</a:t>
            </a:r>
          </a:p>
        </p:txBody>
      </p:sp>
      <p:sp>
        <p:nvSpPr>
          <p:cNvPr id="3" name="Content Placeholder 2">
            <a:extLst>
              <a:ext uri="{FF2B5EF4-FFF2-40B4-BE49-F238E27FC236}">
                <a16:creationId xmlns:a16="http://schemas.microsoft.com/office/drawing/2014/main" xmlns="" id="{050B668A-7CF8-40D5-BB1B-1B9CC3A05C4F}"/>
              </a:ext>
            </a:extLst>
          </p:cNvPr>
          <p:cNvSpPr>
            <a:spLocks noGrp="1"/>
          </p:cNvSpPr>
          <p:nvPr>
            <p:ph sz="quarter" idx="4294967295"/>
          </p:nvPr>
        </p:nvSpPr>
        <p:spPr>
          <a:xfrm>
            <a:off x="2667000" y="731839"/>
            <a:ext cx="6400800" cy="3475037"/>
          </a:xfrm>
        </p:spPr>
        <p:txBody>
          <a:bodyPr/>
          <a:lstStyle/>
          <a:p>
            <a:pPr marL="44450" indent="0">
              <a:buNone/>
            </a:pPr>
            <a:endParaRPr lang="en-US" altLang="en-US"/>
          </a:p>
        </p:txBody>
      </p:sp>
      <p:pic>
        <p:nvPicPr>
          <p:cNvPr id="69635" name="Picture 2">
            <a:extLst>
              <a:ext uri="{FF2B5EF4-FFF2-40B4-BE49-F238E27FC236}">
                <a16:creationId xmlns:a16="http://schemas.microsoft.com/office/drawing/2014/main" xmlns="" id="{F9A148DD-B688-43D2-9BDA-E52F06C829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62650" y="1382713"/>
            <a:ext cx="43815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3">
            <a:extLst>
              <a:ext uri="{FF2B5EF4-FFF2-40B4-BE49-F238E27FC236}">
                <a16:creationId xmlns:a16="http://schemas.microsoft.com/office/drawing/2014/main" xmlns="" id="{269E6341-8652-44D3-B2A1-0E2765238A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3286126"/>
            <a:ext cx="55626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190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you been to a Chinatown?</a:t>
            </a:r>
            <a:endParaRPr lang="en-US" dirty="0"/>
          </a:p>
        </p:txBody>
      </p:sp>
      <p:sp>
        <p:nvSpPr>
          <p:cNvPr id="3" name="Content Placeholder 2"/>
          <p:cNvSpPr>
            <a:spLocks noGrp="1"/>
          </p:cNvSpPr>
          <p:nvPr>
            <p:ph idx="1"/>
          </p:nvPr>
        </p:nvSpPr>
        <p:spPr/>
        <p:txBody>
          <a:bodyPr/>
          <a:lstStyle/>
          <a:p>
            <a:r>
              <a:rPr lang="en-US" dirty="0" smtClean="0"/>
              <a:t>How did you know that</a:t>
            </a:r>
            <a:endParaRPr lang="en-US" dirty="0"/>
          </a:p>
        </p:txBody>
      </p:sp>
      <p:sp>
        <p:nvSpPr>
          <p:cNvPr id="4" name="Rectangle 3"/>
          <p:cNvSpPr/>
          <p:nvPr/>
        </p:nvSpPr>
        <p:spPr>
          <a:xfrm>
            <a:off x="3048000" y="3105835"/>
            <a:ext cx="6096000" cy="646331"/>
          </a:xfrm>
          <a:prstGeom prst="rect">
            <a:avLst/>
          </a:prstGeom>
        </p:spPr>
        <p:txBody>
          <a:bodyPr>
            <a:spAutoFit/>
          </a:bodyPr>
          <a:lstStyle/>
          <a:p>
            <a:r>
              <a:rPr lang="en-US" dirty="0"/>
              <a:t>https://</a:t>
            </a:r>
            <a:r>
              <a:rPr lang="en-US" dirty="0" err="1"/>
              <a:t>video.foxnews.com</a:t>
            </a:r>
            <a:r>
              <a:rPr lang="en-US" dirty="0"/>
              <a:t>/v/5154040766001#sp=show-clips</a:t>
            </a:r>
          </a:p>
        </p:txBody>
      </p:sp>
    </p:spTree>
    <p:extLst>
      <p:ext uri="{BB962C8B-B14F-4D97-AF65-F5344CB8AC3E}">
        <p14:creationId xmlns:p14="http://schemas.microsoft.com/office/powerpoint/2010/main" val="2915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C51E3D-AEF3-454D-8EB9-CD295A041AAC}"/>
              </a:ext>
            </a:extLst>
          </p:cNvPr>
          <p:cNvSpPr>
            <a:spLocks noGrp="1"/>
          </p:cNvSpPr>
          <p:nvPr>
            <p:ph type="title"/>
          </p:nvPr>
        </p:nvSpPr>
        <p:spPr/>
        <p:txBody>
          <a:bodyPr/>
          <a:lstStyle/>
          <a:p>
            <a:pPr>
              <a:defRPr/>
            </a:pPr>
            <a:r>
              <a:rPr lang="en-US" dirty="0"/>
              <a:t>Johannesburg</a:t>
            </a:r>
          </a:p>
        </p:txBody>
      </p:sp>
      <p:sp>
        <p:nvSpPr>
          <p:cNvPr id="3" name="Content Placeholder 2">
            <a:extLst>
              <a:ext uri="{FF2B5EF4-FFF2-40B4-BE49-F238E27FC236}">
                <a16:creationId xmlns:a16="http://schemas.microsoft.com/office/drawing/2014/main" xmlns="" id="{2EAC1605-65B2-40A9-9272-DC7AE0DC3E44}"/>
              </a:ext>
            </a:extLst>
          </p:cNvPr>
          <p:cNvSpPr>
            <a:spLocks noGrp="1"/>
          </p:cNvSpPr>
          <p:nvPr>
            <p:ph sz="quarter" idx="4294967295"/>
          </p:nvPr>
        </p:nvSpPr>
        <p:spPr>
          <a:xfrm>
            <a:off x="2667000" y="731839"/>
            <a:ext cx="6400800" cy="3475037"/>
          </a:xfrm>
        </p:spPr>
        <p:txBody>
          <a:bodyPr/>
          <a:lstStyle/>
          <a:p>
            <a:pPr marL="45720" indent="0">
              <a:buNone/>
              <a:defRPr/>
            </a:pPr>
            <a:r>
              <a:rPr lang="en-US" dirty="0"/>
              <a:t>JOHANNESBURG, SOUTH AFRICA</a:t>
            </a:r>
          </a:p>
        </p:txBody>
      </p:sp>
      <p:pic>
        <p:nvPicPr>
          <p:cNvPr id="70659" name="Picture 2">
            <a:extLst>
              <a:ext uri="{FF2B5EF4-FFF2-40B4-BE49-F238E27FC236}">
                <a16:creationId xmlns:a16="http://schemas.microsoft.com/office/drawing/2014/main" xmlns="" id="{EF41AF87-090B-47B8-8F52-F1645374220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1752600"/>
            <a:ext cx="868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893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BUENOS AIRES, ARGENTINA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1688" y="3242469"/>
            <a:ext cx="4470400" cy="18161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656155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F01ACB-188C-423C-B28C-DDCD24E086AD}"/>
              </a:ext>
            </a:extLst>
          </p:cNvPr>
          <p:cNvSpPr>
            <a:spLocks noGrp="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xmlns="" id="{0C57FEA8-5E7D-436D-B4CE-AAA8379E8B8A}"/>
              </a:ext>
            </a:extLst>
          </p:cNvPr>
          <p:cNvSpPr>
            <a:spLocks noGrp="1"/>
          </p:cNvSpPr>
          <p:nvPr>
            <p:ph sz="quarter" idx="4294967295"/>
          </p:nvPr>
        </p:nvSpPr>
        <p:spPr>
          <a:xfrm>
            <a:off x="2667000" y="731839"/>
            <a:ext cx="6400800" cy="3475037"/>
          </a:xfrm>
        </p:spPr>
        <p:txBody>
          <a:bodyPr/>
          <a:lstStyle/>
          <a:p>
            <a:pPr marL="45720" indent="0">
              <a:buNone/>
              <a:defRPr/>
            </a:pPr>
            <a:r>
              <a:rPr lang="en-US" dirty="0"/>
              <a:t>SYDNEY, AUSTRALIA</a:t>
            </a:r>
          </a:p>
        </p:txBody>
      </p:sp>
      <p:pic>
        <p:nvPicPr>
          <p:cNvPr id="72707" name="Picture 2">
            <a:extLst>
              <a:ext uri="{FF2B5EF4-FFF2-40B4-BE49-F238E27FC236}">
                <a16:creationId xmlns:a16="http://schemas.microsoft.com/office/drawing/2014/main" xmlns="" id="{04D78DDD-B7E2-44CE-98EA-BAC72C10F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524000"/>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3">
            <a:extLst>
              <a:ext uri="{FF2B5EF4-FFF2-40B4-BE49-F238E27FC236}">
                <a16:creationId xmlns:a16="http://schemas.microsoft.com/office/drawing/2014/main" xmlns="" id="{A8A9A312-EA76-44EC-8F76-2519B4768DA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2081214"/>
            <a:ext cx="33909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499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PARIS, FRANCE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1287229"/>
            <a:ext cx="10336696" cy="5570771"/>
          </a:xfrm>
        </p:spPr>
      </p:pic>
    </p:spTree>
    <p:extLst>
      <p:ext uri="{BB962C8B-B14F-4D97-AF65-F5344CB8AC3E}">
        <p14:creationId xmlns:p14="http://schemas.microsoft.com/office/powerpoint/2010/main" val="83191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612656-E85A-48D4-9E2D-349CCF847FB7}"/>
              </a:ext>
            </a:extLst>
          </p:cNvPr>
          <p:cNvSpPr>
            <a:spLocks noGrp="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xmlns="" id="{8C8BA611-6439-4EAA-AA22-1D92CA171F7A}"/>
              </a:ext>
            </a:extLst>
          </p:cNvPr>
          <p:cNvSpPr>
            <a:spLocks noGrp="1"/>
          </p:cNvSpPr>
          <p:nvPr>
            <p:ph idx="1"/>
          </p:nvPr>
        </p:nvSpPr>
        <p:spPr/>
        <p:txBody>
          <a:bodyPr/>
          <a:lstStyle/>
          <a:p>
            <a:endParaRPr lang="en-US" altLang="en-US"/>
          </a:p>
        </p:txBody>
      </p:sp>
      <p:pic>
        <p:nvPicPr>
          <p:cNvPr id="18435" name="Picture 5" descr="Overseas%20Chinese%201998%20(42)">
            <a:extLst>
              <a:ext uri="{FF2B5EF4-FFF2-40B4-BE49-F238E27FC236}">
                <a16:creationId xmlns:a16="http://schemas.microsoft.com/office/drawing/2014/main" xmlns="" id="{7758A786-B92E-4C98-941F-C42FF68D4BB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7565" y="0"/>
            <a:ext cx="114498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xmlns="" id="{471CD277-4679-446A-89EB-5F8F1ECB8DD7}"/>
              </a:ext>
            </a:extLst>
          </p:cNvPr>
          <p:cNvSpPr/>
          <p:nvPr/>
        </p:nvSpPr>
        <p:spPr>
          <a:xfrm>
            <a:off x="1981200" y="5105400"/>
            <a:ext cx="18288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The need for global context</a:t>
            </a:r>
          </a:p>
        </p:txBody>
      </p:sp>
    </p:spTree>
    <p:extLst>
      <p:ext uri="{BB962C8B-B14F-4D97-AF65-F5344CB8AC3E}">
        <p14:creationId xmlns:p14="http://schemas.microsoft.com/office/powerpoint/2010/main" val="1640585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Spatial Citizenship</a:t>
            </a:r>
            <a:endParaRPr lang="en-US" dirty="0"/>
          </a:p>
        </p:txBody>
      </p:sp>
      <p:sp>
        <p:nvSpPr>
          <p:cNvPr id="3" name="Content Placeholder 2"/>
          <p:cNvSpPr>
            <a:spLocks noGrp="1"/>
          </p:cNvSpPr>
          <p:nvPr>
            <p:ph idx="1"/>
          </p:nvPr>
        </p:nvSpPr>
        <p:spPr/>
        <p:txBody>
          <a:bodyPr/>
          <a:lstStyle/>
          <a:p>
            <a:pPr marL="0" lvl="0" indent="0" defTabSz="914400">
              <a:spcBef>
                <a:spcPts val="0"/>
              </a:spcBef>
              <a:buClrTx/>
              <a:buSzTx/>
              <a:buNone/>
            </a:pPr>
            <a:r>
              <a:rPr lang="en-US" dirty="0"/>
              <a:t>By spatial citizenship, we mean the legitimated connection of people and space, including legal residence, secure ownership and lives and cultural meanings that include a dialectic of identity and hybridity, nuanced by –and reshaping national laws, urban place and individual and family lives. </a:t>
            </a:r>
            <a:r>
              <a:rPr lang="en-US" dirty="0" smtClean="0"/>
              <a:t>  Drawing on Lefebvre, Mitchell and our own work, this includes legal citizenship (immigration), security in place (Chinatowns), cultural representation and identity and political activity using place</a:t>
            </a:r>
            <a:r>
              <a:rPr lang="en-US" dirty="0" smtClean="0"/>
              <a:t>. </a:t>
            </a:r>
            <a:r>
              <a:rPr lang="en-US" dirty="0" smtClean="0"/>
              <a:t>RACE IS ONE COMPONENT OF THIS BUT IS ALSO CONSTRUCTED IN DIALOGUE WITH OTHER FEATURES</a:t>
            </a:r>
            <a:endParaRPr lang="en-US" dirty="0"/>
          </a:p>
        </p:txBody>
      </p:sp>
    </p:spTree>
    <p:extLst>
      <p:ext uri="{BB962C8B-B14F-4D97-AF65-F5344CB8AC3E}">
        <p14:creationId xmlns:p14="http://schemas.microsoft.com/office/powerpoint/2010/main" val="279160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DEFININGLegal</a:t>
            </a:r>
            <a:r>
              <a:rPr lang="en-US" dirty="0" smtClean="0"/>
              <a:t> </a:t>
            </a:r>
            <a:r>
              <a:rPr lang="en-US" dirty="0" smtClean="0"/>
              <a:t>Limitations on Citizenship: the U.S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297" y="1735733"/>
            <a:ext cx="4352540" cy="473102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699" y="1735733"/>
            <a:ext cx="4718384" cy="5122267"/>
          </a:xfrm>
          <a:prstGeom prst="rect">
            <a:avLst/>
          </a:prstGeom>
        </p:spPr>
      </p:pic>
    </p:spTree>
    <p:extLst>
      <p:ext uri="{BB962C8B-B14F-4D97-AF65-F5344CB8AC3E}">
        <p14:creationId xmlns:p14="http://schemas.microsoft.com/office/powerpoint/2010/main" val="452835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930" y="636103"/>
            <a:ext cx="5764627" cy="562554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608" y="841512"/>
            <a:ext cx="5068957" cy="5214730"/>
          </a:xfrm>
          <a:prstGeom prst="rect">
            <a:avLst/>
          </a:prstGeom>
        </p:spPr>
      </p:pic>
    </p:spTree>
    <p:extLst>
      <p:ext uri="{BB962C8B-B14F-4D97-AF65-F5344CB8AC3E}">
        <p14:creationId xmlns:p14="http://schemas.microsoft.com/office/powerpoint/2010/main" val="12601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Racializing U.S. Citizenship AGAINST CHINESE </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Establishing Fundamental Categories of White, Black and Indian over early decades.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Challenges to Whiteness, Blackness and Indigenous </a:t>
            </a:r>
            <a:r>
              <a:rPr lang="en-US" dirty="0" err="1" smtClean="0"/>
              <a:t>Citiaenship</a:t>
            </a: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Arrival and success of Chinese met by Exclusion 1881-1945, with modifications and debate.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Race defined by phenotype: whiteness and passing BUT ALSO Cultural citizenship</a:t>
            </a:r>
            <a:endParaRPr lang="en-US" dirty="0"/>
          </a:p>
        </p:txBody>
      </p:sp>
    </p:spTree>
    <p:extLst>
      <p:ext uri="{BB962C8B-B14F-4D97-AF65-F5344CB8AC3E}">
        <p14:creationId xmlns:p14="http://schemas.microsoft.com/office/powerpoint/2010/main" val="1503169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RACIAL CATEGORIZATION VS. MESTIZAJE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1966" y="2132151"/>
            <a:ext cx="7268814" cy="4195762"/>
          </a:xfrm>
        </p:spPr>
      </p:pic>
    </p:spTree>
    <p:extLst>
      <p:ext uri="{BB962C8B-B14F-4D97-AF65-F5344CB8AC3E}">
        <p14:creationId xmlns:p14="http://schemas.microsoft.com/office/powerpoint/2010/main" val="2009791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Matters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Assuming the Bryn </a:t>
            </a:r>
            <a:r>
              <a:rPr lang="en-US" dirty="0" err="1" smtClean="0"/>
              <a:t>Mawr</a:t>
            </a:r>
            <a:r>
              <a:rPr lang="en-US" dirty="0" smtClean="0"/>
              <a:t> Strike ends you may complete the class in one of two ways: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Paper 1 50% and  Final Paper (Assignment 3) 50% due on last day of class.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OR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Paper 1 (35%), Individual analysis of Group project (5-8 pages) 30% and Paper 3 (30%). Both due on last day of class.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second allows you to learn about Philadelphia.</a:t>
            </a:r>
            <a:endParaRPr lang="en-US" dirty="0"/>
          </a:p>
        </p:txBody>
      </p:sp>
    </p:spTree>
    <p:extLst>
      <p:ext uri="{BB962C8B-B14F-4D97-AF65-F5344CB8AC3E}">
        <p14:creationId xmlns:p14="http://schemas.microsoft.com/office/powerpoint/2010/main" val="187355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347" y="2171907"/>
            <a:ext cx="3146821" cy="41957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472" y="2556014"/>
            <a:ext cx="2882900" cy="2819400"/>
          </a:xfrm>
          <a:prstGeom prst="rect">
            <a:avLst/>
          </a:prstGeom>
        </p:spPr>
      </p:pic>
    </p:spTree>
    <p:extLst>
      <p:ext uri="{BB962C8B-B14F-4D97-AF65-F5344CB8AC3E}">
        <p14:creationId xmlns:p14="http://schemas.microsoft.com/office/powerpoint/2010/main" val="1386055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Changint</a:t>
            </a:r>
            <a:r>
              <a:rPr lang="en-US" dirty="0" smtClean="0"/>
              <a:t> Influences IN U.S.</a:t>
            </a:r>
            <a:endParaRPr lang="en-US" dirty="0"/>
          </a:p>
        </p:txBody>
      </p:sp>
      <p:sp>
        <p:nvSpPr>
          <p:cNvPr id="3" name="Content Placeholder 2"/>
          <p:cNvSpPr>
            <a:spLocks noGrp="1"/>
          </p:cNvSpPr>
          <p:nvPr>
            <p:ph idx="1"/>
          </p:nvPr>
        </p:nvSpPr>
        <p:spPr/>
        <p:txBody>
          <a:bodyPr/>
          <a:lstStyle/>
          <a:p>
            <a:r>
              <a:rPr lang="en-US" dirty="0" smtClean="0"/>
              <a:t>Bachelor society in U.S</a:t>
            </a:r>
            <a:r>
              <a:rPr lang="en-US" dirty="0" smtClean="0"/>
              <a:t>. and disappearance of Chinatowns</a:t>
            </a:r>
            <a:endParaRPr lang="en-US" dirty="0" smtClean="0"/>
          </a:p>
          <a:p>
            <a:endParaRPr lang="en-US" dirty="0"/>
          </a:p>
          <a:p>
            <a:endParaRPr lang="en-US" dirty="0" smtClean="0"/>
          </a:p>
          <a:p>
            <a:r>
              <a:rPr lang="en-US" dirty="0" smtClean="0"/>
              <a:t>Families &amp; Chain Migration  after 1960s</a:t>
            </a:r>
            <a:endParaRPr lang="en-US" dirty="0" smtClean="0"/>
          </a:p>
          <a:p>
            <a:endParaRPr lang="en-US" dirty="0"/>
          </a:p>
          <a:p>
            <a:endParaRPr lang="en-US" dirty="0" smtClean="0"/>
          </a:p>
          <a:p>
            <a:r>
              <a:rPr lang="en-US" dirty="0" smtClean="0"/>
              <a:t>Class </a:t>
            </a:r>
            <a:r>
              <a:rPr lang="en-US" dirty="0" smtClean="0"/>
              <a:t>patterns of Model Minority: Old and New Immigrants</a:t>
            </a:r>
          </a:p>
          <a:p>
            <a:endParaRPr lang="en-US" dirty="0"/>
          </a:p>
          <a:p>
            <a:r>
              <a:rPr lang="en-US" dirty="0" smtClean="0"/>
              <a:t>BUT CHINESE ARE NOT THE SAME AS CHINATOWNS</a:t>
            </a:r>
            <a:endParaRPr lang="en-US" dirty="0"/>
          </a:p>
        </p:txBody>
      </p:sp>
    </p:spTree>
    <p:extLst>
      <p:ext uri="{BB962C8B-B14F-4D97-AF65-F5344CB8AC3E}">
        <p14:creationId xmlns:p14="http://schemas.microsoft.com/office/powerpoint/2010/main" val="1502844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A8210F90-5FBF-4031-B483-900595D7D6F8}"/>
              </a:ext>
            </a:extLst>
          </p:cNvPr>
          <p:cNvSpPr>
            <a:spLocks noGrp="1" noChangeArrowheads="1"/>
          </p:cNvSpPr>
          <p:nvPr>
            <p:ph type="title"/>
          </p:nvPr>
        </p:nvSpPr>
        <p:spPr>
          <a:xfrm>
            <a:off x="1752600" y="228600"/>
            <a:ext cx="8229600" cy="1143000"/>
          </a:xfrm>
        </p:spPr>
        <p:txBody>
          <a:bodyPr/>
          <a:lstStyle/>
          <a:p>
            <a:pPr eaLnBrk="1" hangingPunct="1">
              <a:defRPr/>
            </a:pPr>
            <a:r>
              <a:rPr lang="en-US" sz="2800" dirty="0" smtClean="0"/>
              <a:t>LOCATING Chinatowns </a:t>
            </a:r>
            <a:r>
              <a:rPr lang="en-US" sz="2800" dirty="0" smtClean="0"/>
              <a:t>and Movement:1920s </a:t>
            </a:r>
            <a:r>
              <a:rPr lang="en-US" sz="2800" dirty="0"/>
              <a:t>American Sociology</a:t>
            </a:r>
          </a:p>
        </p:txBody>
      </p:sp>
      <p:pic>
        <p:nvPicPr>
          <p:cNvPr id="23554" name="Picture 3">
            <a:extLst>
              <a:ext uri="{FF2B5EF4-FFF2-40B4-BE49-F238E27FC236}">
                <a16:creationId xmlns:a16="http://schemas.microsoft.com/office/drawing/2014/main" xmlns="" id="{F7D564C4-A22C-418B-AB49-7D21B1CD0F50}"/>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905000" y="1447800"/>
            <a:ext cx="8458200" cy="5410200"/>
          </a:xfrm>
          <a:ln w="28575">
            <a:solidFill>
              <a:schemeClr val="bg2"/>
            </a:solidFill>
          </a:ln>
        </p:spPr>
      </p:pic>
      <p:sp>
        <p:nvSpPr>
          <p:cNvPr id="23555" name="Rectangle 4">
            <a:extLst>
              <a:ext uri="{FF2B5EF4-FFF2-40B4-BE49-F238E27FC236}">
                <a16:creationId xmlns:a16="http://schemas.microsoft.com/office/drawing/2014/main" xmlns="" id="{0DC45B14-579D-4C24-BC7B-08DDB60F6442}"/>
              </a:ext>
            </a:extLst>
          </p:cNvPr>
          <p:cNvSpPr>
            <a:spLocks noChangeArrowheads="1"/>
          </p:cNvSpPr>
          <p:nvPr/>
        </p:nvSpPr>
        <p:spPr bwMode="auto">
          <a:xfrm>
            <a:off x="1905000" y="5562600"/>
            <a:ext cx="3505200" cy="9144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6600FF"/>
                </a:solidFill>
                <a:latin typeface="Arial" panose="020B0604020202020204" pitchFamily="34" charset="0"/>
              </a:rPr>
              <a:t>The Chicago School Model</a:t>
            </a:r>
          </a:p>
        </p:txBody>
      </p:sp>
      <p:sp>
        <p:nvSpPr>
          <p:cNvPr id="23556" name="AutoShape 5">
            <a:extLst>
              <a:ext uri="{FF2B5EF4-FFF2-40B4-BE49-F238E27FC236}">
                <a16:creationId xmlns:a16="http://schemas.microsoft.com/office/drawing/2014/main" xmlns="" id="{809D174B-6A1F-4FBC-9F8A-8C2F75279A50}"/>
              </a:ext>
            </a:extLst>
          </p:cNvPr>
          <p:cNvSpPr>
            <a:spLocks noChangeArrowheads="1"/>
          </p:cNvSpPr>
          <p:nvPr/>
        </p:nvSpPr>
        <p:spPr bwMode="auto">
          <a:xfrm>
            <a:off x="5029200" y="3200400"/>
            <a:ext cx="914400" cy="685800"/>
          </a:xfrm>
          <a:prstGeom prst="irregularSeal1">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3557" name="WordArt 6">
            <a:extLst>
              <a:ext uri="{FF2B5EF4-FFF2-40B4-BE49-F238E27FC236}">
                <a16:creationId xmlns:a16="http://schemas.microsoft.com/office/drawing/2014/main" xmlns="" id="{BFD80F9B-DFF3-404A-92C2-DF60AA2DE419}"/>
              </a:ext>
            </a:extLst>
          </p:cNvPr>
          <p:cNvSpPr>
            <a:spLocks noChangeArrowheads="1" noChangeShapeType="1" noTextEdit="1"/>
          </p:cNvSpPr>
          <p:nvPr/>
        </p:nvSpPr>
        <p:spPr bwMode="auto">
          <a:xfrm>
            <a:off x="5181601" y="3429000"/>
            <a:ext cx="600075" cy="228600"/>
          </a:xfrm>
          <a:prstGeom prst="rect">
            <a:avLst/>
          </a:prstGeom>
        </p:spPr>
        <p:txBody>
          <a:bodyPr spcFirstLastPara="1" wrap="none" fromWordArt="1">
            <a:prstTxWarp prst="textArchUp">
              <a:avLst>
                <a:gd name="adj" fmla="val 10800004"/>
              </a:avLst>
            </a:prstTxWarp>
          </a:bodyPr>
          <a:lstStyle/>
          <a:p>
            <a:pPr algn="ctr"/>
            <a:r>
              <a:rPr lang="en-US" sz="800" kern="10">
                <a:ln w="9525">
                  <a:solidFill>
                    <a:srgbClr val="000000"/>
                  </a:solidFill>
                  <a:round/>
                  <a:headEnd/>
                  <a:tailEnd/>
                </a:ln>
                <a:solidFill>
                  <a:srgbClr val="000000"/>
                </a:solidFill>
                <a:latin typeface="Arial Black" panose="020B0A04020102020204" pitchFamily="34" charset="0"/>
              </a:rPr>
              <a:t>Chinatown</a:t>
            </a:r>
          </a:p>
        </p:txBody>
      </p:sp>
    </p:spTree>
    <p:extLst>
      <p:ext uri="{BB962C8B-B14F-4D97-AF65-F5344CB8AC3E}">
        <p14:creationId xmlns:p14="http://schemas.microsoft.com/office/powerpoint/2010/main" val="1034546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a:extLst>
              <a:ext uri="{FF2B5EF4-FFF2-40B4-BE49-F238E27FC236}">
                <a16:creationId xmlns:a16="http://schemas.microsoft.com/office/drawing/2014/main" xmlns="" id="{37547BE8-431D-4457-A598-7708D21190A1}"/>
              </a:ext>
            </a:extLst>
          </p:cNvPr>
          <p:cNvSpPr>
            <a:spLocks noGrp="1" noChangeArrowheads="1"/>
          </p:cNvSpPr>
          <p:nvPr>
            <p:ph type="title"/>
          </p:nvPr>
        </p:nvSpPr>
        <p:spPr>
          <a:xfrm>
            <a:off x="1981200" y="381000"/>
            <a:ext cx="8229600" cy="1143000"/>
          </a:xfrm>
        </p:spPr>
        <p:txBody>
          <a:bodyPr/>
          <a:lstStyle/>
          <a:p>
            <a:pPr eaLnBrk="1" hangingPunct="1">
              <a:defRPr/>
            </a:pPr>
            <a:r>
              <a:rPr lang="en-US">
                <a:ea typeface="+mj-ea"/>
              </a:rPr>
              <a:t>Los Angeles</a:t>
            </a:r>
          </a:p>
        </p:txBody>
      </p:sp>
      <p:pic>
        <p:nvPicPr>
          <p:cNvPr id="28674" name="Picture 3">
            <a:extLst>
              <a:ext uri="{FF2B5EF4-FFF2-40B4-BE49-F238E27FC236}">
                <a16:creationId xmlns:a16="http://schemas.microsoft.com/office/drawing/2014/main" xmlns="" id="{B00796B3-BE3F-4CED-8273-5FD5146D7147}"/>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981200" y="1676400"/>
            <a:ext cx="8229600" cy="4495800"/>
          </a:xfrm>
        </p:spPr>
      </p:pic>
      <p:sp>
        <p:nvSpPr>
          <p:cNvPr id="28675" name="Line 5">
            <a:extLst>
              <a:ext uri="{FF2B5EF4-FFF2-40B4-BE49-F238E27FC236}">
                <a16:creationId xmlns:a16="http://schemas.microsoft.com/office/drawing/2014/main" xmlns="" id="{9FAB23CE-4EC2-4AD6-A906-47F925BB47F4}"/>
              </a:ext>
            </a:extLst>
          </p:cNvPr>
          <p:cNvSpPr>
            <a:spLocks noChangeShapeType="1"/>
          </p:cNvSpPr>
          <p:nvPr/>
        </p:nvSpPr>
        <p:spPr bwMode="auto">
          <a:xfrm flipH="1" flipV="1">
            <a:off x="6781800" y="2590800"/>
            <a:ext cx="1066800" cy="76200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10" name="Straight Arrow Connector 9">
            <a:extLst>
              <a:ext uri="{FF2B5EF4-FFF2-40B4-BE49-F238E27FC236}">
                <a16:creationId xmlns:a16="http://schemas.microsoft.com/office/drawing/2014/main" xmlns="" id="{BF35B2DD-44CC-4ECD-9A50-4D0EC9B296C9}"/>
              </a:ext>
            </a:extLst>
          </p:cNvPr>
          <p:cNvCxnSpPr/>
          <p:nvPr/>
        </p:nvCxnSpPr>
        <p:spPr>
          <a:xfrm flipV="1">
            <a:off x="7010400" y="1143000"/>
            <a:ext cx="167640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ight Arrow 12">
            <a:extLst>
              <a:ext uri="{FF2B5EF4-FFF2-40B4-BE49-F238E27FC236}">
                <a16:creationId xmlns:a16="http://schemas.microsoft.com/office/drawing/2014/main" xmlns="" id="{BACCA940-3A3E-46A7-81D9-71C31F747828}"/>
              </a:ext>
            </a:extLst>
          </p:cNvPr>
          <p:cNvSpPr/>
          <p:nvPr/>
        </p:nvSpPr>
        <p:spPr>
          <a:xfrm rot="19370338">
            <a:off x="6642101" y="1325564"/>
            <a:ext cx="2733675" cy="852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solidFill>
                <a:srgbClr val="FFFFFF"/>
              </a:solidFill>
            </a:endParaRPr>
          </a:p>
        </p:txBody>
      </p:sp>
    </p:spTree>
    <p:extLst>
      <p:ext uri="{BB962C8B-B14F-4D97-AF65-F5344CB8AC3E}">
        <p14:creationId xmlns:p14="http://schemas.microsoft.com/office/powerpoint/2010/main" val="572681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8B3B5158-9E84-44C0-8D63-2E3CFC28970C}"/>
              </a:ext>
            </a:extLst>
          </p:cNvPr>
          <p:cNvSpPr>
            <a:spLocks noGrp="1" noChangeArrowheads="1"/>
          </p:cNvSpPr>
          <p:nvPr>
            <p:ph type="title"/>
          </p:nvPr>
        </p:nvSpPr>
        <p:spPr>
          <a:xfrm>
            <a:off x="1981200" y="274638"/>
            <a:ext cx="8229600" cy="639762"/>
          </a:xfrm>
        </p:spPr>
        <p:txBody>
          <a:bodyPr/>
          <a:lstStyle/>
          <a:p>
            <a:pPr eaLnBrk="1" hangingPunct="1">
              <a:defRPr/>
            </a:pPr>
            <a:r>
              <a:rPr lang="en-US" sz="4000"/>
              <a:t>Philadelphia, USA</a:t>
            </a:r>
          </a:p>
        </p:txBody>
      </p:sp>
      <p:pic>
        <p:nvPicPr>
          <p:cNvPr id="27650" name="Picture 4" descr="philadelphia_overall">
            <a:extLst>
              <a:ext uri="{FF2B5EF4-FFF2-40B4-BE49-F238E27FC236}">
                <a16:creationId xmlns:a16="http://schemas.microsoft.com/office/drawing/2014/main" xmlns="" id="{3827DD0E-8159-46D3-86EF-5950F0CD1C78}"/>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828800" y="1219200"/>
            <a:ext cx="8839200" cy="5638800"/>
          </a:xfrm>
          <a:noFill/>
          <a:ln>
            <a:solidFill>
              <a:schemeClr val="bg2"/>
            </a:solidFill>
          </a:ln>
          <a:extLst>
            <a:ext uri="{909E8E84-426E-40DD-AFC4-6F175D3DCCD1}">
              <a14:hiddenFill xmlns:a14="http://schemas.microsoft.com/office/drawing/2010/main">
                <a:solidFill>
                  <a:srgbClr val="FFFFFF"/>
                </a:solidFill>
              </a14:hiddenFill>
            </a:ext>
          </a:extLst>
        </p:spPr>
      </p:pic>
      <p:sp>
        <p:nvSpPr>
          <p:cNvPr id="27651" name="Rectangle 5">
            <a:extLst>
              <a:ext uri="{FF2B5EF4-FFF2-40B4-BE49-F238E27FC236}">
                <a16:creationId xmlns:a16="http://schemas.microsoft.com/office/drawing/2014/main" xmlns="" id="{03A92B82-92F9-469A-B05F-A0234CB16A89}"/>
              </a:ext>
            </a:extLst>
          </p:cNvPr>
          <p:cNvSpPr>
            <a:spLocks noChangeArrowheads="1"/>
          </p:cNvSpPr>
          <p:nvPr/>
        </p:nvSpPr>
        <p:spPr bwMode="auto">
          <a:xfrm>
            <a:off x="7239000" y="3200400"/>
            <a:ext cx="990600" cy="5334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7652" name="WordArt 6">
            <a:extLst>
              <a:ext uri="{FF2B5EF4-FFF2-40B4-BE49-F238E27FC236}">
                <a16:creationId xmlns:a16="http://schemas.microsoft.com/office/drawing/2014/main" xmlns="" id="{7C68B5FA-5364-44A9-9014-FEC311BE5907}"/>
              </a:ext>
            </a:extLst>
          </p:cNvPr>
          <p:cNvSpPr>
            <a:spLocks noChangeArrowheads="1" noChangeShapeType="1" noTextEdit="1"/>
          </p:cNvSpPr>
          <p:nvPr/>
        </p:nvSpPr>
        <p:spPr bwMode="auto">
          <a:xfrm>
            <a:off x="7391400" y="3352800"/>
            <a:ext cx="685800" cy="152400"/>
          </a:xfrm>
          <a:prstGeom prst="rect">
            <a:avLst/>
          </a:prstGeom>
        </p:spPr>
        <p:txBody>
          <a:bodyPr spcFirstLastPara="1" wrap="none" fromWordArt="1">
            <a:prstTxWarp prst="textArchUp">
              <a:avLst>
                <a:gd name="adj" fmla="val 10800004"/>
              </a:avLst>
            </a:prstTxWarp>
          </a:bodyPr>
          <a:lstStyle/>
          <a:p>
            <a:pPr algn="ctr"/>
            <a:r>
              <a:rPr lang="en-US" sz="1000" kern="10">
                <a:ln w="9525">
                  <a:solidFill>
                    <a:srgbClr val="000000"/>
                  </a:solidFill>
                  <a:round/>
                  <a:headEnd/>
                  <a:tailEnd/>
                </a:ln>
                <a:solidFill>
                  <a:srgbClr val="000000"/>
                </a:solidFill>
                <a:latin typeface="Arial Black" panose="020B0A04020102020204" pitchFamily="34" charset="0"/>
              </a:rPr>
              <a:t>Chinatown</a:t>
            </a:r>
          </a:p>
        </p:txBody>
      </p:sp>
      <p:sp>
        <p:nvSpPr>
          <p:cNvPr id="7" name="Curved Right Arrow 6">
            <a:extLst>
              <a:ext uri="{FF2B5EF4-FFF2-40B4-BE49-F238E27FC236}">
                <a16:creationId xmlns:a16="http://schemas.microsoft.com/office/drawing/2014/main" xmlns="" id="{5730EDF7-EF1F-4AAD-AC60-DD11210C96AF}"/>
              </a:ext>
            </a:extLst>
          </p:cNvPr>
          <p:cNvSpPr/>
          <p:nvPr/>
        </p:nvSpPr>
        <p:spPr>
          <a:xfrm>
            <a:off x="6553200" y="3429001"/>
            <a:ext cx="731838" cy="3197225"/>
          </a:xfrm>
          <a:prstGeom prst="curvedRightArrow">
            <a:avLst>
              <a:gd name="adj1" fmla="val 25000"/>
              <a:gd name="adj2" fmla="val 50000"/>
              <a:gd name="adj3" fmla="val 3732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8" name="Curved Up Arrow 7">
            <a:extLst>
              <a:ext uri="{FF2B5EF4-FFF2-40B4-BE49-F238E27FC236}">
                <a16:creationId xmlns:a16="http://schemas.microsoft.com/office/drawing/2014/main" xmlns="" id="{477168E1-A397-4EDA-9CCA-38EEA59358A3}"/>
              </a:ext>
            </a:extLst>
          </p:cNvPr>
          <p:cNvSpPr/>
          <p:nvPr/>
        </p:nvSpPr>
        <p:spPr>
          <a:xfrm rot="16897293">
            <a:off x="7082632" y="1172369"/>
            <a:ext cx="4052888" cy="127317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Tree>
    <p:extLst>
      <p:ext uri="{BB962C8B-B14F-4D97-AF65-F5344CB8AC3E}">
        <p14:creationId xmlns:p14="http://schemas.microsoft.com/office/powerpoint/2010/main" val="1824370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xmlns="" id="{18378E48-366E-4580-841C-D96BE8039695}"/>
              </a:ext>
            </a:extLst>
          </p:cNvPr>
          <p:cNvSpPr>
            <a:spLocks noGrp="1" noChangeArrowheads="1"/>
          </p:cNvSpPr>
          <p:nvPr>
            <p:ph type="body" idx="1"/>
          </p:nvPr>
        </p:nvSpPr>
        <p:spPr/>
        <p:txBody>
          <a:bodyPr/>
          <a:lstStyle/>
          <a:p>
            <a:pPr eaLnBrk="1" hangingPunct="1"/>
            <a:endParaRPr lang="en-US" altLang="en-US"/>
          </a:p>
        </p:txBody>
      </p:sp>
      <p:sp>
        <p:nvSpPr>
          <p:cNvPr id="20484" name="Rectangle 4">
            <a:extLst>
              <a:ext uri="{FF2B5EF4-FFF2-40B4-BE49-F238E27FC236}">
                <a16:creationId xmlns:a16="http://schemas.microsoft.com/office/drawing/2014/main" xmlns="" id="{1817489C-5E47-40EC-8F86-42A7F405B37A}"/>
              </a:ext>
            </a:extLst>
          </p:cNvPr>
          <p:cNvSpPr>
            <a:spLocks noChangeArrowheads="1"/>
          </p:cNvSpPr>
          <p:nvPr/>
        </p:nvSpPr>
        <p:spPr bwMode="auto">
          <a:xfrm>
            <a:off x="1981200" y="274638"/>
            <a:ext cx="8229600" cy="1143000"/>
          </a:xfrm>
          <a:prstGeom prst="rect">
            <a:avLst/>
          </a:prstGeom>
          <a:noFill/>
          <a:ln w="9525">
            <a:noFill/>
            <a:miter lim="800000"/>
            <a:headEnd/>
            <a:tailEnd/>
          </a:ln>
          <a:effectLst/>
        </p:spPr>
        <p:txBody>
          <a:bodyPr anchor="ctr"/>
          <a:lstStyle/>
          <a:p>
            <a:pPr algn="ctr" eaLnBrk="1" hangingPunct="1">
              <a:defRPr/>
            </a:pPr>
            <a:r>
              <a:rPr lang="en-US" sz="4400">
                <a:solidFill>
                  <a:schemeClr val="tx2"/>
                </a:solidFill>
                <a:effectLst>
                  <a:outerShdw blurRad="38100" dist="38100" dir="2700000" algn="tl">
                    <a:srgbClr val="000000"/>
                  </a:outerShdw>
                </a:effectLst>
                <a:cs typeface="Arial" charset="0"/>
              </a:rPr>
              <a:t>Lima, Peru</a:t>
            </a:r>
          </a:p>
        </p:txBody>
      </p:sp>
      <p:pic>
        <p:nvPicPr>
          <p:cNvPr id="24579" name="Picture 5">
            <a:extLst>
              <a:ext uri="{FF2B5EF4-FFF2-40B4-BE49-F238E27FC236}">
                <a16:creationId xmlns:a16="http://schemas.microsoft.com/office/drawing/2014/main" xmlns="" id="{F43341A2-886D-40CF-B038-30D172BF4D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15240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6">
            <a:extLst>
              <a:ext uri="{FF2B5EF4-FFF2-40B4-BE49-F238E27FC236}">
                <a16:creationId xmlns:a16="http://schemas.microsoft.com/office/drawing/2014/main" xmlns="" id="{21780F65-CFB1-422E-96E5-5CE3D51CC7B5}"/>
              </a:ext>
            </a:extLst>
          </p:cNvPr>
          <p:cNvSpPr>
            <a:spLocks noChangeArrowheads="1"/>
          </p:cNvSpPr>
          <p:nvPr/>
        </p:nvSpPr>
        <p:spPr bwMode="auto">
          <a:xfrm rot="2194110">
            <a:off x="7010400" y="4114800"/>
            <a:ext cx="685800" cy="5207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4581" name="WordArt 7">
            <a:extLst>
              <a:ext uri="{FF2B5EF4-FFF2-40B4-BE49-F238E27FC236}">
                <a16:creationId xmlns:a16="http://schemas.microsoft.com/office/drawing/2014/main" xmlns="" id="{01A8E1A1-5D66-40B5-B653-F2302FA92213}"/>
              </a:ext>
            </a:extLst>
          </p:cNvPr>
          <p:cNvSpPr>
            <a:spLocks noChangeArrowheads="1" noChangeShapeType="1" noTextEdit="1"/>
          </p:cNvSpPr>
          <p:nvPr/>
        </p:nvSpPr>
        <p:spPr bwMode="auto">
          <a:xfrm rot="1680550">
            <a:off x="7013575" y="4324350"/>
            <a:ext cx="685800" cy="166688"/>
          </a:xfrm>
          <a:prstGeom prst="rect">
            <a:avLst/>
          </a:prstGeom>
        </p:spPr>
        <p:txBody>
          <a:bodyPr wrap="none" fromWordArt="1">
            <a:prstTxWarp prst="textCanDown">
              <a:avLst>
                <a:gd name="adj" fmla="val 33333"/>
              </a:avLst>
            </a:prstTxWarp>
          </a:bodyPr>
          <a:lstStyle/>
          <a:p>
            <a:pPr algn="ctr"/>
            <a:r>
              <a:rPr lang="en-US" sz="10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barrio chino</a:t>
            </a:r>
          </a:p>
        </p:txBody>
      </p:sp>
    </p:spTree>
    <p:extLst>
      <p:ext uri="{BB962C8B-B14F-4D97-AF65-F5344CB8AC3E}">
        <p14:creationId xmlns:p14="http://schemas.microsoft.com/office/powerpoint/2010/main" val="537639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6AD8E415-36E2-411D-8092-19D9A7454185}"/>
              </a:ext>
            </a:extLst>
          </p:cNvPr>
          <p:cNvSpPr>
            <a:spLocks noGrp="1" noChangeArrowheads="1"/>
          </p:cNvSpPr>
          <p:nvPr>
            <p:ph type="title"/>
          </p:nvPr>
        </p:nvSpPr>
        <p:spPr/>
        <p:txBody>
          <a:bodyPr/>
          <a:lstStyle/>
          <a:p>
            <a:pPr eaLnBrk="1" hangingPunct="1"/>
            <a:endParaRPr lang="en-US" altLang="en-US"/>
          </a:p>
        </p:txBody>
      </p:sp>
      <p:sp>
        <p:nvSpPr>
          <p:cNvPr id="20483" name="Rectangle 3">
            <a:extLst>
              <a:ext uri="{FF2B5EF4-FFF2-40B4-BE49-F238E27FC236}">
                <a16:creationId xmlns:a16="http://schemas.microsoft.com/office/drawing/2014/main" xmlns="" id="{08C27E8D-A3A2-469E-A09B-72A1BB4899AE}"/>
              </a:ext>
            </a:extLst>
          </p:cNvPr>
          <p:cNvSpPr>
            <a:spLocks noGrp="1" noChangeArrowheads="1"/>
          </p:cNvSpPr>
          <p:nvPr>
            <p:ph type="body" idx="1"/>
          </p:nvPr>
        </p:nvSpPr>
        <p:spPr/>
        <p:txBody>
          <a:bodyPr/>
          <a:lstStyle/>
          <a:p>
            <a:pPr eaLnBrk="1" hangingPunct="1"/>
            <a:endParaRPr lang="en-US" altLang="en-US"/>
          </a:p>
        </p:txBody>
      </p:sp>
      <p:sp>
        <p:nvSpPr>
          <p:cNvPr id="20484" name="Rectangle 4">
            <a:extLst>
              <a:ext uri="{FF2B5EF4-FFF2-40B4-BE49-F238E27FC236}">
                <a16:creationId xmlns:a16="http://schemas.microsoft.com/office/drawing/2014/main" xmlns="" id="{D2DF0DBA-DFB4-4783-9849-6D3D0C7BE5F2}"/>
              </a:ext>
            </a:extLst>
          </p:cNvPr>
          <p:cNvSpPr>
            <a:spLocks noChangeArrowheads="1"/>
          </p:cNvSpPr>
          <p:nvPr/>
        </p:nvSpPr>
        <p:spPr bwMode="auto">
          <a:xfrm>
            <a:off x="1981200" y="274638"/>
            <a:ext cx="8229600" cy="1143000"/>
          </a:xfrm>
          <a:prstGeom prst="rect">
            <a:avLst/>
          </a:prstGeom>
          <a:noFill/>
          <a:ln w="9525">
            <a:noFill/>
            <a:miter lim="800000"/>
            <a:headEnd/>
            <a:tailEnd/>
          </a:ln>
          <a:effectLst/>
        </p:spPr>
        <p:txBody>
          <a:bodyPr anchor="ctr"/>
          <a:lstStyle/>
          <a:p>
            <a:pPr algn="ctr" eaLnBrk="1" hangingPunct="1">
              <a:defRPr/>
            </a:pPr>
            <a:r>
              <a:rPr lang="en-US" sz="4400">
                <a:solidFill>
                  <a:schemeClr val="tx2"/>
                </a:solidFill>
                <a:effectLst>
                  <a:outerShdw blurRad="38100" dist="38100" dir="2700000" algn="tl">
                    <a:srgbClr val="000000"/>
                  </a:outerShdw>
                </a:effectLst>
                <a:cs typeface="Arial" charset="0"/>
              </a:rPr>
              <a:t>Lima, Peru</a:t>
            </a:r>
          </a:p>
        </p:txBody>
      </p:sp>
      <p:pic>
        <p:nvPicPr>
          <p:cNvPr id="25604" name="Picture 5">
            <a:extLst>
              <a:ext uri="{FF2B5EF4-FFF2-40B4-BE49-F238E27FC236}">
                <a16:creationId xmlns:a16="http://schemas.microsoft.com/office/drawing/2014/main" xmlns="" id="{1AA81CCB-E4C4-4983-BF76-5555176ED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16764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6">
            <a:extLst>
              <a:ext uri="{FF2B5EF4-FFF2-40B4-BE49-F238E27FC236}">
                <a16:creationId xmlns:a16="http://schemas.microsoft.com/office/drawing/2014/main" xmlns="" id="{0A834F25-5F4E-45B5-99CD-BD48140EA5F4}"/>
              </a:ext>
            </a:extLst>
          </p:cNvPr>
          <p:cNvSpPr>
            <a:spLocks noChangeArrowheads="1"/>
          </p:cNvSpPr>
          <p:nvPr/>
        </p:nvSpPr>
        <p:spPr bwMode="auto">
          <a:xfrm rot="2194110">
            <a:off x="7010400" y="4114800"/>
            <a:ext cx="685800" cy="5207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5606" name="WordArt 7">
            <a:extLst>
              <a:ext uri="{FF2B5EF4-FFF2-40B4-BE49-F238E27FC236}">
                <a16:creationId xmlns:a16="http://schemas.microsoft.com/office/drawing/2014/main" xmlns="" id="{B57E4CFE-F80C-4906-AF03-5C2D44A28D39}"/>
              </a:ext>
            </a:extLst>
          </p:cNvPr>
          <p:cNvSpPr>
            <a:spLocks noChangeArrowheads="1" noChangeShapeType="1" noTextEdit="1"/>
          </p:cNvSpPr>
          <p:nvPr/>
        </p:nvSpPr>
        <p:spPr bwMode="auto">
          <a:xfrm rot="1680550">
            <a:off x="7013575" y="4324350"/>
            <a:ext cx="685800" cy="166688"/>
          </a:xfrm>
          <a:prstGeom prst="rect">
            <a:avLst/>
          </a:prstGeom>
        </p:spPr>
        <p:txBody>
          <a:bodyPr wrap="none" fromWordArt="1">
            <a:prstTxWarp prst="textCanDown">
              <a:avLst>
                <a:gd name="adj" fmla="val 33333"/>
              </a:avLst>
            </a:prstTxWarp>
          </a:bodyPr>
          <a:lstStyle/>
          <a:p>
            <a:pPr algn="ctr"/>
            <a:r>
              <a:rPr lang="en-US" sz="10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barrio chino</a:t>
            </a:r>
          </a:p>
        </p:txBody>
      </p:sp>
      <p:sp>
        <p:nvSpPr>
          <p:cNvPr id="8" name="Curved Right Arrow 7">
            <a:extLst>
              <a:ext uri="{FF2B5EF4-FFF2-40B4-BE49-F238E27FC236}">
                <a16:creationId xmlns:a16="http://schemas.microsoft.com/office/drawing/2014/main" xmlns="" id="{B2BC46FD-3F8E-4F74-9B48-33DC26B087CF}"/>
              </a:ext>
            </a:extLst>
          </p:cNvPr>
          <p:cNvSpPr/>
          <p:nvPr/>
        </p:nvSpPr>
        <p:spPr>
          <a:xfrm>
            <a:off x="6019800" y="4572000"/>
            <a:ext cx="1066800" cy="2286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9" name="Curved Right Arrow 8">
            <a:extLst>
              <a:ext uri="{FF2B5EF4-FFF2-40B4-BE49-F238E27FC236}">
                <a16:creationId xmlns:a16="http://schemas.microsoft.com/office/drawing/2014/main" xmlns="" id="{80C23723-FDC4-4155-989A-3E611A9B7E28}"/>
              </a:ext>
            </a:extLst>
          </p:cNvPr>
          <p:cNvSpPr/>
          <p:nvPr/>
        </p:nvSpPr>
        <p:spPr>
          <a:xfrm rot="14694654">
            <a:off x="8767763" y="2695575"/>
            <a:ext cx="957262" cy="3646488"/>
          </a:xfrm>
          <a:prstGeom prst="curvedRightArrow">
            <a:avLst>
              <a:gd name="adj1" fmla="val 25000"/>
              <a:gd name="adj2" fmla="val 50000"/>
              <a:gd name="adj3" fmla="val 2663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Tree>
    <p:extLst>
      <p:ext uri="{BB962C8B-B14F-4D97-AF65-F5344CB8AC3E}">
        <p14:creationId xmlns:p14="http://schemas.microsoft.com/office/powerpoint/2010/main" val="369422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xmlns="" id="{C54E3B9D-DDD6-4F66-BECB-8B349C23AAB3}"/>
              </a:ext>
            </a:extLst>
          </p:cNvPr>
          <p:cNvSpPr>
            <a:spLocks noGrp="1" noChangeArrowheads="1"/>
          </p:cNvSpPr>
          <p:nvPr>
            <p:ph type="body" idx="1"/>
          </p:nvPr>
        </p:nvSpPr>
        <p:spPr/>
        <p:txBody>
          <a:bodyPr/>
          <a:lstStyle/>
          <a:p>
            <a:pPr eaLnBrk="1" hangingPunct="1">
              <a:buFont typeface="Wingdings" panose="05000000000000000000" pitchFamily="2" charset="2"/>
              <a:buNone/>
            </a:pPr>
            <a:endParaRPr lang="en-US" altLang="en-US"/>
          </a:p>
        </p:txBody>
      </p:sp>
      <p:sp>
        <p:nvSpPr>
          <p:cNvPr id="23556" name="Rectangle 4">
            <a:extLst>
              <a:ext uri="{FF2B5EF4-FFF2-40B4-BE49-F238E27FC236}">
                <a16:creationId xmlns:a16="http://schemas.microsoft.com/office/drawing/2014/main" xmlns="" id="{2D3569E8-9B54-486F-83D8-6A318BEF1048}"/>
              </a:ext>
            </a:extLst>
          </p:cNvPr>
          <p:cNvSpPr>
            <a:spLocks noChangeArrowheads="1"/>
          </p:cNvSpPr>
          <p:nvPr/>
        </p:nvSpPr>
        <p:spPr bwMode="auto">
          <a:xfrm>
            <a:off x="1981200" y="274638"/>
            <a:ext cx="8229600" cy="1143000"/>
          </a:xfrm>
          <a:prstGeom prst="rect">
            <a:avLst/>
          </a:prstGeom>
          <a:noFill/>
          <a:ln w="9525">
            <a:noFill/>
            <a:miter lim="800000"/>
            <a:headEnd/>
            <a:tailEnd/>
          </a:ln>
          <a:effec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sz="4400">
              <a:solidFill>
                <a:schemeClr val="tx2"/>
              </a:solidFill>
              <a:effectLst>
                <a:outerShdw blurRad="38100" dist="38100" dir="2700000" algn="tl">
                  <a:srgbClr val="000000"/>
                </a:outerShdw>
              </a:effectLst>
            </a:endParaRPr>
          </a:p>
        </p:txBody>
      </p:sp>
      <p:pic>
        <p:nvPicPr>
          <p:cNvPr id="32771" name="Picture 5">
            <a:extLst>
              <a:ext uri="{FF2B5EF4-FFF2-40B4-BE49-F238E27FC236}">
                <a16:creationId xmlns:a16="http://schemas.microsoft.com/office/drawing/2014/main" xmlns="" id="{ABF4B91E-AA63-46F8-B181-AC8E907EA9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600200"/>
            <a:ext cx="4343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a:extLst>
              <a:ext uri="{FF2B5EF4-FFF2-40B4-BE49-F238E27FC236}">
                <a16:creationId xmlns:a16="http://schemas.microsoft.com/office/drawing/2014/main" xmlns="" id="{DE168C2A-9D86-4D85-9662-DD9B2743093F}"/>
              </a:ext>
            </a:extLst>
          </p:cNvPr>
          <p:cNvSpPr>
            <a:spLocks noChangeArrowheads="1"/>
          </p:cNvSpPr>
          <p:nvPr/>
        </p:nvSpPr>
        <p:spPr bwMode="auto">
          <a:xfrm>
            <a:off x="6324600" y="1828801"/>
            <a:ext cx="3810000" cy="4081463"/>
          </a:xfrm>
          <a:prstGeom prst="rect">
            <a:avLst/>
          </a:prstGeom>
          <a:noFill/>
          <a:ln w="9525">
            <a:noFill/>
            <a:miter lim="800000"/>
            <a:headEnd/>
            <a:tailEnd/>
          </a:ln>
          <a:effectLst/>
        </p:spPr>
        <p:txBody>
          <a:bodyPr/>
          <a:lstStyle/>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Origins at center</a:t>
            </a:r>
          </a:p>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Postcolonial refugees near wider center</a:t>
            </a:r>
          </a:p>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Commercial investment competes</a:t>
            </a:r>
          </a:p>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New Suburbanites</a:t>
            </a:r>
          </a:p>
        </p:txBody>
      </p:sp>
      <p:sp>
        <p:nvSpPr>
          <p:cNvPr id="32773" name="AutoShape 7">
            <a:extLst>
              <a:ext uri="{FF2B5EF4-FFF2-40B4-BE49-F238E27FC236}">
                <a16:creationId xmlns:a16="http://schemas.microsoft.com/office/drawing/2014/main" xmlns="" id="{8BF8D886-6218-43EA-AFB6-995052BF7014}"/>
              </a:ext>
            </a:extLst>
          </p:cNvPr>
          <p:cNvSpPr>
            <a:spLocks noChangeArrowheads="1"/>
          </p:cNvSpPr>
          <p:nvPr/>
        </p:nvSpPr>
        <p:spPr bwMode="auto">
          <a:xfrm>
            <a:off x="4495800" y="4800600"/>
            <a:ext cx="3048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2</a:t>
            </a:r>
          </a:p>
        </p:txBody>
      </p:sp>
      <p:sp>
        <p:nvSpPr>
          <p:cNvPr id="32774" name="AutoShape 8">
            <a:extLst>
              <a:ext uri="{FF2B5EF4-FFF2-40B4-BE49-F238E27FC236}">
                <a16:creationId xmlns:a16="http://schemas.microsoft.com/office/drawing/2014/main" xmlns="" id="{156044F7-961C-4223-B502-7C78E6FF89B1}"/>
              </a:ext>
            </a:extLst>
          </p:cNvPr>
          <p:cNvSpPr>
            <a:spLocks noChangeArrowheads="1"/>
          </p:cNvSpPr>
          <p:nvPr/>
        </p:nvSpPr>
        <p:spPr bwMode="auto">
          <a:xfrm>
            <a:off x="3962400" y="2438400"/>
            <a:ext cx="4572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2</a:t>
            </a:r>
          </a:p>
        </p:txBody>
      </p:sp>
      <p:sp>
        <p:nvSpPr>
          <p:cNvPr id="32775" name="AutoShape 9">
            <a:extLst>
              <a:ext uri="{FF2B5EF4-FFF2-40B4-BE49-F238E27FC236}">
                <a16:creationId xmlns:a16="http://schemas.microsoft.com/office/drawing/2014/main" xmlns="" id="{10668237-7329-4245-AA36-4CEDC58A05B7}"/>
              </a:ext>
            </a:extLst>
          </p:cNvPr>
          <p:cNvSpPr>
            <a:spLocks noChangeArrowheads="1"/>
          </p:cNvSpPr>
          <p:nvPr/>
        </p:nvSpPr>
        <p:spPr bwMode="auto">
          <a:xfrm>
            <a:off x="4343400" y="3200400"/>
            <a:ext cx="3810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3</a:t>
            </a:r>
          </a:p>
        </p:txBody>
      </p:sp>
      <p:sp>
        <p:nvSpPr>
          <p:cNvPr id="32776" name="AutoShape 10">
            <a:extLst>
              <a:ext uri="{FF2B5EF4-FFF2-40B4-BE49-F238E27FC236}">
                <a16:creationId xmlns:a16="http://schemas.microsoft.com/office/drawing/2014/main" xmlns="" id="{3AE43AFB-A15C-47CA-8AAF-6138F4A1C0AA}"/>
              </a:ext>
            </a:extLst>
          </p:cNvPr>
          <p:cNvSpPr>
            <a:spLocks noChangeArrowheads="1"/>
          </p:cNvSpPr>
          <p:nvPr/>
        </p:nvSpPr>
        <p:spPr bwMode="auto">
          <a:xfrm>
            <a:off x="5410200" y="2209800"/>
            <a:ext cx="457200" cy="3048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4</a:t>
            </a:r>
          </a:p>
        </p:txBody>
      </p:sp>
      <p:sp>
        <p:nvSpPr>
          <p:cNvPr id="32777" name="AutoShape 11">
            <a:extLst>
              <a:ext uri="{FF2B5EF4-FFF2-40B4-BE49-F238E27FC236}">
                <a16:creationId xmlns:a16="http://schemas.microsoft.com/office/drawing/2014/main" xmlns="" id="{4B631D1D-117F-491D-8D54-AA5AAD60211A}"/>
              </a:ext>
            </a:extLst>
          </p:cNvPr>
          <p:cNvSpPr>
            <a:spLocks noChangeArrowheads="1"/>
          </p:cNvSpPr>
          <p:nvPr/>
        </p:nvSpPr>
        <p:spPr bwMode="auto">
          <a:xfrm>
            <a:off x="4419600" y="3810000"/>
            <a:ext cx="304800" cy="1524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1</a:t>
            </a:r>
          </a:p>
        </p:txBody>
      </p:sp>
      <p:sp>
        <p:nvSpPr>
          <p:cNvPr id="14" name="Title 13">
            <a:extLst>
              <a:ext uri="{FF2B5EF4-FFF2-40B4-BE49-F238E27FC236}">
                <a16:creationId xmlns:a16="http://schemas.microsoft.com/office/drawing/2014/main" xmlns="" id="{B29A081B-B08C-4535-9CE4-0AF238464B27}"/>
              </a:ext>
            </a:extLst>
          </p:cNvPr>
          <p:cNvSpPr>
            <a:spLocks noGrp="1"/>
          </p:cNvSpPr>
          <p:nvPr>
            <p:ph type="title"/>
          </p:nvPr>
        </p:nvSpPr>
        <p:spPr/>
        <p:txBody>
          <a:bodyPr/>
          <a:lstStyle/>
          <a:p>
            <a:pPr eaLnBrk="1" hangingPunct="1">
              <a:defRPr/>
            </a:pPr>
            <a:r>
              <a:rPr lang="en-US" dirty="0">
                <a:ea typeface="+mj-ea"/>
              </a:rPr>
              <a:t>Paris, France</a:t>
            </a:r>
          </a:p>
        </p:txBody>
      </p:sp>
      <p:sp>
        <p:nvSpPr>
          <p:cNvPr id="12" name="Curved Left Arrow 11">
            <a:extLst>
              <a:ext uri="{FF2B5EF4-FFF2-40B4-BE49-F238E27FC236}">
                <a16:creationId xmlns:a16="http://schemas.microsoft.com/office/drawing/2014/main" xmlns="" id="{38B404F0-3038-40D8-A3FA-C35DA4B66399}"/>
              </a:ext>
            </a:extLst>
          </p:cNvPr>
          <p:cNvSpPr/>
          <p:nvPr/>
        </p:nvSpPr>
        <p:spPr>
          <a:xfrm>
            <a:off x="4724400" y="4038600"/>
            <a:ext cx="228600" cy="990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13" name="Curved Down Arrow 12">
            <a:extLst>
              <a:ext uri="{FF2B5EF4-FFF2-40B4-BE49-F238E27FC236}">
                <a16:creationId xmlns:a16="http://schemas.microsoft.com/office/drawing/2014/main" xmlns="" id="{C8FEE53D-B0B3-41D6-BC69-EE09B009E15C}"/>
              </a:ext>
            </a:extLst>
          </p:cNvPr>
          <p:cNvSpPr/>
          <p:nvPr/>
        </p:nvSpPr>
        <p:spPr>
          <a:xfrm rot="15473611">
            <a:off x="2817019" y="3645694"/>
            <a:ext cx="2351088" cy="381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15" name="Curved Down Arrow 14">
            <a:extLst>
              <a:ext uri="{FF2B5EF4-FFF2-40B4-BE49-F238E27FC236}">
                <a16:creationId xmlns:a16="http://schemas.microsoft.com/office/drawing/2014/main" xmlns="" id="{08D341E9-60EF-41F0-A8D6-F4F816C30E8A}"/>
              </a:ext>
            </a:extLst>
          </p:cNvPr>
          <p:cNvSpPr/>
          <p:nvPr/>
        </p:nvSpPr>
        <p:spPr>
          <a:xfrm>
            <a:off x="4267200" y="2209800"/>
            <a:ext cx="1219200" cy="350838"/>
          </a:xfrm>
          <a:prstGeom prst="curvedDownArrow">
            <a:avLst>
              <a:gd name="adj1" fmla="val 25000"/>
              <a:gd name="adj2" fmla="val 50000"/>
              <a:gd name="adj3" fmla="val 4704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17" name="Curved Right Arrow 16">
            <a:extLst>
              <a:ext uri="{FF2B5EF4-FFF2-40B4-BE49-F238E27FC236}">
                <a16:creationId xmlns:a16="http://schemas.microsoft.com/office/drawing/2014/main" xmlns="" id="{4231DA7E-CD87-4034-BC34-401885D0A975}"/>
              </a:ext>
            </a:extLst>
          </p:cNvPr>
          <p:cNvSpPr/>
          <p:nvPr/>
        </p:nvSpPr>
        <p:spPr>
          <a:xfrm rot="12228497">
            <a:off x="5294314" y="2382838"/>
            <a:ext cx="731837" cy="2978150"/>
          </a:xfrm>
          <a:prstGeom prst="curvedRightArrow">
            <a:avLst>
              <a:gd name="adj1" fmla="val 25000"/>
              <a:gd name="adj2" fmla="val 831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Tree>
    <p:extLst>
      <p:ext uri="{BB962C8B-B14F-4D97-AF65-F5344CB8AC3E}">
        <p14:creationId xmlns:p14="http://schemas.microsoft.com/office/powerpoint/2010/main" val="755020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417" y="452718"/>
            <a:ext cx="10475844" cy="5795682"/>
          </a:xfrm>
          <a:prstGeom prst="rect">
            <a:avLst/>
          </a:prstGeom>
        </p:spPr>
      </p:pic>
    </p:spTree>
    <p:extLst>
      <p:ext uri="{BB962C8B-B14F-4D97-AF65-F5344CB8AC3E}">
        <p14:creationId xmlns:p14="http://schemas.microsoft.com/office/powerpoint/2010/main" val="1741868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220" name="Rectangle 28">
            <a:extLst>
              <a:ext uri="{FF2B5EF4-FFF2-40B4-BE49-F238E27FC236}">
                <a16:creationId xmlns:a16="http://schemas.microsoft.com/office/drawing/2014/main" xmlns="" id="{7CB678C1-2B09-439A-8C24-48BE5690E654}"/>
              </a:ext>
            </a:extLst>
          </p:cNvPr>
          <p:cNvSpPr>
            <a:spLocks noGrp="1" noChangeArrowheads="1"/>
          </p:cNvSpPr>
          <p:nvPr>
            <p:ph type="title" sz="quarter"/>
          </p:nvPr>
        </p:nvSpPr>
        <p:spPr/>
        <p:txBody>
          <a:bodyPr/>
          <a:lstStyle/>
          <a:p>
            <a:pPr eaLnBrk="1" hangingPunct="1">
              <a:defRPr/>
            </a:pPr>
            <a:r>
              <a:rPr lang="en-US" sz="4000" dirty="0"/>
              <a:t>Peru: Movements </a:t>
            </a:r>
            <a:r>
              <a:rPr lang="en-US" sz="2800" dirty="0"/>
              <a:t>from fields (and abroad) to cities in 19</a:t>
            </a:r>
            <a:r>
              <a:rPr lang="en-US" sz="2800" baseline="30000" dirty="0"/>
              <a:t>th</a:t>
            </a:r>
            <a:r>
              <a:rPr lang="en-US" sz="2800" dirty="0"/>
              <a:t> C. Peru created </a:t>
            </a:r>
            <a:r>
              <a:rPr lang="en-US" sz="2800" dirty="0" smtClean="0"/>
              <a:t>Chinatown over time</a:t>
            </a:r>
            <a:endParaRPr lang="en-US" sz="2800" dirty="0"/>
          </a:p>
        </p:txBody>
      </p:sp>
      <p:pic>
        <p:nvPicPr>
          <p:cNvPr id="53250" name="Picture 22">
            <a:extLst>
              <a:ext uri="{FF2B5EF4-FFF2-40B4-BE49-F238E27FC236}">
                <a16:creationId xmlns:a16="http://schemas.microsoft.com/office/drawing/2014/main" xmlns="" id="{7D5DC470-568A-41DF-B6A9-472FED4899FA}"/>
              </a:ext>
            </a:extLst>
          </p:cNvPr>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1752601" y="1600200"/>
            <a:ext cx="1584325" cy="2171700"/>
          </a:xfrm>
          <a:noFill/>
          <a:extLst>
            <a:ext uri="{909E8E84-426E-40DD-AFC4-6F175D3DCCD1}">
              <a14:hiddenFill xmlns:a14="http://schemas.microsoft.com/office/drawing/2010/main">
                <a:solidFill>
                  <a:srgbClr val="FFFFFF"/>
                </a:solidFill>
              </a14:hiddenFill>
            </a:ext>
          </a:extLst>
        </p:spPr>
      </p:pic>
      <p:sp>
        <p:nvSpPr>
          <p:cNvPr id="392196" name="Rectangle 4">
            <a:extLst>
              <a:ext uri="{FF2B5EF4-FFF2-40B4-BE49-F238E27FC236}">
                <a16:creationId xmlns:a16="http://schemas.microsoft.com/office/drawing/2014/main" xmlns="" id="{3C76F600-8E73-4349-94DC-8F1BDCDB2905}"/>
              </a:ext>
            </a:extLst>
          </p:cNvPr>
          <p:cNvSpPr>
            <a:spLocks noChangeArrowheads="1"/>
          </p:cNvSpPr>
          <p:nvPr/>
        </p:nvSpPr>
        <p:spPr bwMode="auto">
          <a:xfrm>
            <a:off x="1981200" y="274638"/>
            <a:ext cx="8229600" cy="1143000"/>
          </a:xfrm>
          <a:prstGeom prst="rect">
            <a:avLst/>
          </a:prstGeom>
          <a:noFill/>
          <a:ln w="9525">
            <a:noFill/>
            <a:miter lim="800000"/>
            <a:headEnd/>
            <a:tailEnd/>
          </a:ln>
          <a:effec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sz="4400">
              <a:solidFill>
                <a:schemeClr val="tx2"/>
              </a:solidFill>
              <a:effectLst>
                <a:outerShdw blurRad="38100" dist="38100" dir="2700000" algn="tl">
                  <a:srgbClr val="000000"/>
                </a:outerShdw>
              </a:effectLst>
            </a:endParaRPr>
          </a:p>
        </p:txBody>
      </p:sp>
      <p:pic>
        <p:nvPicPr>
          <p:cNvPr id="53252" name="Picture 32">
            <a:extLst>
              <a:ext uri="{FF2B5EF4-FFF2-40B4-BE49-F238E27FC236}">
                <a16:creationId xmlns:a16="http://schemas.microsoft.com/office/drawing/2014/main" xmlns="" id="{FDF6BBE7-7008-4D6A-8F11-C5D6ECEBB0F0}"/>
              </a:ext>
            </a:extLst>
          </p:cNvPr>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a:xfrm>
            <a:off x="7620000" y="1981201"/>
            <a:ext cx="2857500" cy="1952625"/>
          </a:xfrm>
          <a:noFill/>
          <a:extLst>
            <a:ext uri="{909E8E84-426E-40DD-AFC4-6F175D3DCCD1}">
              <a14:hiddenFill xmlns:a14="http://schemas.microsoft.com/office/drawing/2010/main">
                <a:solidFill>
                  <a:srgbClr val="FFFFFF"/>
                </a:solidFill>
              </a14:hiddenFill>
            </a:ext>
          </a:extLst>
        </p:spPr>
      </p:pic>
      <p:pic>
        <p:nvPicPr>
          <p:cNvPr id="53253" name="Picture 34">
            <a:extLst>
              <a:ext uri="{FF2B5EF4-FFF2-40B4-BE49-F238E27FC236}">
                <a16:creationId xmlns:a16="http://schemas.microsoft.com/office/drawing/2014/main" xmlns="" id="{D671EA06-8344-4CF7-B049-D7C4D766116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5200" y="2286000"/>
            <a:ext cx="40386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36">
            <a:extLst>
              <a:ext uri="{FF2B5EF4-FFF2-40B4-BE49-F238E27FC236}">
                <a16:creationId xmlns:a16="http://schemas.microsoft.com/office/drawing/2014/main" xmlns="" id="{A17377C0-2364-4C4B-BCD8-EB5460E51DD0}"/>
              </a:ext>
            </a:extLst>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7086601" y="4686300"/>
            <a:ext cx="3249613" cy="2171700"/>
          </a:xfrm>
          <a:noFill/>
          <a:extLst>
            <a:ext uri="{909E8E84-426E-40DD-AFC4-6F175D3DCCD1}">
              <a14:hiddenFill xmlns:a14="http://schemas.microsoft.com/office/drawing/2010/main">
                <a:solidFill>
                  <a:srgbClr val="FFFFFF"/>
                </a:solidFill>
              </a14:hiddenFill>
            </a:ext>
          </a:extLst>
        </p:spPr>
      </p:pic>
      <p:pic>
        <p:nvPicPr>
          <p:cNvPr id="53255" name="Picture 38">
            <a:extLst>
              <a:ext uri="{FF2B5EF4-FFF2-40B4-BE49-F238E27FC236}">
                <a16:creationId xmlns:a16="http://schemas.microsoft.com/office/drawing/2014/main" xmlns="" id="{D1867A39-617B-46D0-B66E-A65E83FB9AED}"/>
              </a:ext>
            </a:extLst>
          </p:cNvPr>
          <p:cNvPicPr>
            <a:picLocks noGrp="1" noChangeAspect="1" noChangeArrowheads="1"/>
          </p:cNvPicPr>
          <p:nvPr>
            <p:ph sz="quarter" idx="2"/>
          </p:nvPr>
        </p:nvPicPr>
        <p:blipFill>
          <a:blip r:embed="rId6">
            <a:extLst>
              <a:ext uri="{28A0092B-C50C-407E-A947-70E740481C1C}">
                <a14:useLocalDpi xmlns:a14="http://schemas.microsoft.com/office/drawing/2010/main"/>
              </a:ext>
            </a:extLst>
          </a:blip>
          <a:srcRect/>
          <a:stretch>
            <a:fillRect/>
          </a:stretch>
        </p:blipFill>
        <p:spPr>
          <a:xfrm>
            <a:off x="1524000" y="4572000"/>
            <a:ext cx="2857500" cy="1809750"/>
          </a:xfrm>
          <a:noFill/>
          <a:extLst>
            <a:ext uri="{909E8E84-426E-40DD-AFC4-6F175D3DCCD1}">
              <a14:hiddenFill xmlns:a14="http://schemas.microsoft.com/office/drawing/2010/main">
                <a:solidFill>
                  <a:srgbClr val="FFFFFF"/>
                </a:solidFill>
              </a14:hiddenFill>
            </a:ext>
          </a:extLst>
        </p:spPr>
      </p:pic>
      <p:sp>
        <p:nvSpPr>
          <p:cNvPr id="53256" name="Line 39">
            <a:extLst>
              <a:ext uri="{FF2B5EF4-FFF2-40B4-BE49-F238E27FC236}">
                <a16:creationId xmlns:a16="http://schemas.microsoft.com/office/drawing/2014/main" xmlns="" id="{FB0757B9-DA73-43A6-89E3-45BF84414653}"/>
              </a:ext>
            </a:extLst>
          </p:cNvPr>
          <p:cNvSpPr>
            <a:spLocks noChangeShapeType="1"/>
          </p:cNvSpPr>
          <p:nvPr/>
        </p:nvSpPr>
        <p:spPr bwMode="auto">
          <a:xfrm flipH="1" flipV="1">
            <a:off x="5638800" y="4191000"/>
            <a:ext cx="228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7" name="Line 40">
            <a:extLst>
              <a:ext uri="{FF2B5EF4-FFF2-40B4-BE49-F238E27FC236}">
                <a16:creationId xmlns:a16="http://schemas.microsoft.com/office/drawing/2014/main" xmlns="" id="{6912E5F7-21CC-4393-811D-DA0A6B377A21}"/>
              </a:ext>
            </a:extLst>
          </p:cNvPr>
          <p:cNvSpPr>
            <a:spLocks noChangeShapeType="1"/>
          </p:cNvSpPr>
          <p:nvPr/>
        </p:nvSpPr>
        <p:spPr bwMode="auto">
          <a:xfrm>
            <a:off x="5486400" y="3810000"/>
            <a:ext cx="76200" cy="38100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8" name="Line 41">
            <a:extLst>
              <a:ext uri="{FF2B5EF4-FFF2-40B4-BE49-F238E27FC236}">
                <a16:creationId xmlns:a16="http://schemas.microsoft.com/office/drawing/2014/main" xmlns="" id="{558DF766-63A2-47DF-AD50-2FF5271E2C0F}"/>
              </a:ext>
            </a:extLst>
          </p:cNvPr>
          <p:cNvSpPr>
            <a:spLocks noChangeShapeType="1"/>
          </p:cNvSpPr>
          <p:nvPr/>
        </p:nvSpPr>
        <p:spPr bwMode="auto">
          <a:xfrm flipH="1" flipV="1">
            <a:off x="5638800" y="4267200"/>
            <a:ext cx="228600" cy="30480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59" name="Line 42">
            <a:extLst>
              <a:ext uri="{FF2B5EF4-FFF2-40B4-BE49-F238E27FC236}">
                <a16:creationId xmlns:a16="http://schemas.microsoft.com/office/drawing/2014/main" xmlns="" id="{CC064DDE-F400-4381-87B3-25CA4C68A828}"/>
              </a:ext>
            </a:extLst>
          </p:cNvPr>
          <p:cNvSpPr>
            <a:spLocks noChangeShapeType="1"/>
          </p:cNvSpPr>
          <p:nvPr/>
        </p:nvSpPr>
        <p:spPr bwMode="auto">
          <a:xfrm flipH="1">
            <a:off x="5715000" y="4267200"/>
            <a:ext cx="228600" cy="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260" name="Line 43">
            <a:extLst>
              <a:ext uri="{FF2B5EF4-FFF2-40B4-BE49-F238E27FC236}">
                <a16:creationId xmlns:a16="http://schemas.microsoft.com/office/drawing/2014/main" xmlns="" id="{E2BE5664-D4A9-4C2F-9AFC-BED4933E07D1}"/>
              </a:ext>
            </a:extLst>
          </p:cNvPr>
          <p:cNvSpPr>
            <a:spLocks noChangeShapeType="1"/>
          </p:cNvSpPr>
          <p:nvPr/>
        </p:nvSpPr>
        <p:spPr bwMode="auto">
          <a:xfrm>
            <a:off x="2819400" y="4267200"/>
            <a:ext cx="2667000" cy="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5877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Paper</a:t>
            </a:r>
            <a:endParaRPr lang="en-US" dirty="0"/>
          </a:p>
        </p:txBody>
      </p:sp>
      <p:sp>
        <p:nvSpPr>
          <p:cNvPr id="3" name="Content Placeholder 2"/>
          <p:cNvSpPr>
            <a:spLocks noGrp="1"/>
          </p:cNvSpPr>
          <p:nvPr>
            <p:ph idx="1"/>
          </p:nvPr>
        </p:nvSpPr>
        <p:spPr/>
        <p:txBody>
          <a:bodyPr/>
          <a:lstStyle/>
          <a:p>
            <a:r>
              <a:rPr lang="en-US" dirty="0" smtClean="0"/>
              <a:t>Take a concrete issue from the class based in readings and ask what it means for our hometown.</a:t>
            </a:r>
          </a:p>
          <a:p>
            <a:endParaRPr lang="en-US" dirty="0"/>
          </a:p>
          <a:p>
            <a:r>
              <a:rPr lang="en-US" dirty="0" smtClean="0"/>
              <a:t>E.G.  Water in my hometown has been provided by public services but they have also decided to turn off water to those who cannot pay.  What do protests tell us about rights and public responsibility in </a:t>
            </a:r>
            <a:r>
              <a:rPr lang="en-US" dirty="0" err="1" smtClean="0"/>
              <a:t>ctiies</a:t>
            </a:r>
            <a:r>
              <a:rPr lang="en-US" dirty="0" smtClean="0"/>
              <a:t>?</a:t>
            </a:r>
          </a:p>
          <a:p>
            <a:endParaRPr lang="en-US" dirty="0"/>
          </a:p>
          <a:p>
            <a:r>
              <a:rPr lang="en-US" dirty="0" smtClean="0"/>
              <a:t>My office hours are not working so email for an appointment if you wish.</a:t>
            </a:r>
            <a:endParaRPr lang="en-US" dirty="0"/>
          </a:p>
        </p:txBody>
      </p:sp>
    </p:spTree>
    <p:extLst>
      <p:ext uri="{BB962C8B-B14F-4D97-AF65-F5344CB8AC3E}">
        <p14:creationId xmlns:p14="http://schemas.microsoft.com/office/powerpoint/2010/main" val="1086815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xmlns="" id="{18378E48-366E-4580-841C-D96BE8039695}"/>
              </a:ext>
            </a:extLst>
          </p:cNvPr>
          <p:cNvSpPr>
            <a:spLocks noGrp="1" noChangeArrowheads="1"/>
          </p:cNvSpPr>
          <p:nvPr>
            <p:ph type="body" idx="1"/>
          </p:nvPr>
        </p:nvSpPr>
        <p:spPr/>
        <p:txBody>
          <a:bodyPr/>
          <a:lstStyle/>
          <a:p>
            <a:pPr eaLnBrk="1" hangingPunct="1"/>
            <a:endParaRPr lang="en-US" altLang="en-US"/>
          </a:p>
        </p:txBody>
      </p:sp>
      <p:sp>
        <p:nvSpPr>
          <p:cNvPr id="20484" name="Rectangle 4">
            <a:extLst>
              <a:ext uri="{FF2B5EF4-FFF2-40B4-BE49-F238E27FC236}">
                <a16:creationId xmlns:a16="http://schemas.microsoft.com/office/drawing/2014/main" xmlns="" id="{1817489C-5E47-40EC-8F86-42A7F405B37A}"/>
              </a:ext>
            </a:extLst>
          </p:cNvPr>
          <p:cNvSpPr>
            <a:spLocks noChangeArrowheads="1"/>
          </p:cNvSpPr>
          <p:nvPr/>
        </p:nvSpPr>
        <p:spPr bwMode="auto">
          <a:xfrm>
            <a:off x="1981200" y="274638"/>
            <a:ext cx="8229600" cy="1143000"/>
          </a:xfrm>
          <a:prstGeom prst="rect">
            <a:avLst/>
          </a:prstGeom>
          <a:noFill/>
          <a:ln w="9525">
            <a:noFill/>
            <a:miter lim="800000"/>
            <a:headEnd/>
            <a:tailEnd/>
          </a:ln>
          <a:effectLst/>
        </p:spPr>
        <p:txBody>
          <a:bodyPr anchor="ctr"/>
          <a:lstStyle/>
          <a:p>
            <a:pPr algn="ctr" eaLnBrk="1" hangingPunct="1">
              <a:defRPr/>
            </a:pPr>
            <a:r>
              <a:rPr lang="en-US" sz="4400" dirty="0" smtClean="0">
                <a:solidFill>
                  <a:schemeClr val="tx2"/>
                </a:solidFill>
                <a:effectLst>
                  <a:outerShdw blurRad="38100" dist="38100" dir="2700000" algn="tl">
                    <a:srgbClr val="000000"/>
                  </a:outerShdw>
                </a:effectLst>
                <a:cs typeface="Arial" charset="0"/>
              </a:rPr>
              <a:t>Mapping Chinatown</a:t>
            </a:r>
            <a:endParaRPr lang="en-US" sz="4400" dirty="0">
              <a:solidFill>
                <a:schemeClr val="tx2"/>
              </a:solidFill>
              <a:effectLst>
                <a:outerShdw blurRad="38100" dist="38100" dir="2700000" algn="tl">
                  <a:srgbClr val="000000"/>
                </a:outerShdw>
              </a:effectLst>
              <a:cs typeface="Arial" charset="0"/>
            </a:endParaRPr>
          </a:p>
        </p:txBody>
      </p:sp>
      <p:pic>
        <p:nvPicPr>
          <p:cNvPr id="24579" name="Picture 5">
            <a:extLst>
              <a:ext uri="{FF2B5EF4-FFF2-40B4-BE49-F238E27FC236}">
                <a16:creationId xmlns:a16="http://schemas.microsoft.com/office/drawing/2014/main" xmlns="" id="{F43341A2-886D-40CF-B038-30D172BF4D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15240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6">
            <a:extLst>
              <a:ext uri="{FF2B5EF4-FFF2-40B4-BE49-F238E27FC236}">
                <a16:creationId xmlns:a16="http://schemas.microsoft.com/office/drawing/2014/main" xmlns="" id="{21780F65-CFB1-422E-96E5-5CE3D51CC7B5}"/>
              </a:ext>
            </a:extLst>
          </p:cNvPr>
          <p:cNvSpPr>
            <a:spLocks noChangeArrowheads="1"/>
          </p:cNvSpPr>
          <p:nvPr/>
        </p:nvSpPr>
        <p:spPr bwMode="auto">
          <a:xfrm rot="2194110">
            <a:off x="7010400" y="4114800"/>
            <a:ext cx="685800" cy="5207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4581" name="WordArt 7">
            <a:extLst>
              <a:ext uri="{FF2B5EF4-FFF2-40B4-BE49-F238E27FC236}">
                <a16:creationId xmlns:a16="http://schemas.microsoft.com/office/drawing/2014/main" xmlns="" id="{01A8E1A1-5D66-40B5-B653-F2302FA92213}"/>
              </a:ext>
            </a:extLst>
          </p:cNvPr>
          <p:cNvSpPr>
            <a:spLocks noChangeArrowheads="1" noChangeShapeType="1" noTextEdit="1"/>
          </p:cNvSpPr>
          <p:nvPr/>
        </p:nvSpPr>
        <p:spPr bwMode="auto">
          <a:xfrm rot="1680550">
            <a:off x="7013575" y="4324350"/>
            <a:ext cx="685800" cy="166688"/>
          </a:xfrm>
          <a:prstGeom prst="rect">
            <a:avLst/>
          </a:prstGeom>
        </p:spPr>
        <p:txBody>
          <a:bodyPr wrap="none" fromWordArt="1">
            <a:prstTxWarp prst="textCanDown">
              <a:avLst>
                <a:gd name="adj" fmla="val 33333"/>
              </a:avLst>
            </a:prstTxWarp>
          </a:bodyPr>
          <a:lstStyle/>
          <a:p>
            <a:pPr algn="ctr"/>
            <a:r>
              <a:rPr lang="en-US" sz="10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barrio chino</a:t>
            </a:r>
          </a:p>
        </p:txBody>
      </p:sp>
    </p:spTree>
    <p:extLst>
      <p:ext uri="{BB962C8B-B14F-4D97-AF65-F5344CB8AC3E}">
        <p14:creationId xmlns:p14="http://schemas.microsoft.com/office/powerpoint/2010/main" val="943885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a:extLst>
              <a:ext uri="{FF2B5EF4-FFF2-40B4-BE49-F238E27FC236}">
                <a16:creationId xmlns:a16="http://schemas.microsoft.com/office/drawing/2014/main" xmlns="" id="{21137B3F-0E73-49AF-BAF5-E0609DD5AA06}"/>
              </a:ext>
            </a:extLst>
          </p:cNvPr>
          <p:cNvSpPr>
            <a:spLocks noGrp="1" noChangeArrowheads="1"/>
          </p:cNvSpPr>
          <p:nvPr>
            <p:ph type="title" sz="quarter"/>
          </p:nvPr>
        </p:nvSpPr>
        <p:spPr/>
        <p:txBody>
          <a:bodyPr/>
          <a:lstStyle/>
          <a:p>
            <a:pPr eaLnBrk="1" hangingPunct="1">
              <a:defRPr/>
            </a:pPr>
            <a:r>
              <a:rPr lang="en-US" dirty="0" smtClean="0"/>
              <a:t>LIMA, PERU</a:t>
            </a:r>
            <a:endParaRPr lang="en-US" dirty="0"/>
          </a:p>
        </p:txBody>
      </p:sp>
      <p:pic>
        <p:nvPicPr>
          <p:cNvPr id="71682" name="Picture 3">
            <a:extLst>
              <a:ext uri="{FF2B5EF4-FFF2-40B4-BE49-F238E27FC236}">
                <a16:creationId xmlns:a16="http://schemas.microsoft.com/office/drawing/2014/main" xmlns="" id="{77CAB8EA-46DB-49D1-8C9B-3E4F26E1CEC5}"/>
              </a:ext>
            </a:extLst>
          </p:cNvPr>
          <p:cNvPicPr>
            <a:picLocks noGrp="1" noChangeAspect="1" noChangeArrowheads="1"/>
          </p:cNvPicPr>
          <p:nvPr>
            <p:ph sz="quarter" idx="4"/>
          </p:nvPr>
        </p:nvPicPr>
        <p:blipFill>
          <a:blip r:embed="rId2">
            <a:extLst>
              <a:ext uri="{28A0092B-C50C-407E-A947-70E740481C1C}">
                <a14:useLocalDpi xmlns:a14="http://schemas.microsoft.com/office/drawing/2010/main"/>
              </a:ext>
            </a:extLst>
          </a:blip>
          <a:srcRect/>
          <a:stretch>
            <a:fillRect/>
          </a:stretch>
        </p:blipFill>
        <p:spPr>
          <a:xfrm>
            <a:off x="5867400" y="3924300"/>
            <a:ext cx="4419600" cy="2705100"/>
          </a:xfrm>
        </p:spPr>
      </p:pic>
      <p:pic>
        <p:nvPicPr>
          <p:cNvPr id="71683" name="Picture 4">
            <a:extLst>
              <a:ext uri="{FF2B5EF4-FFF2-40B4-BE49-F238E27FC236}">
                <a16:creationId xmlns:a16="http://schemas.microsoft.com/office/drawing/2014/main" xmlns="" id="{90038DB1-ECC9-4FD8-9999-4829DD59DE09}"/>
              </a:ext>
            </a:extLst>
          </p:cNvPr>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2209800" y="3381375"/>
            <a:ext cx="3733800" cy="3257550"/>
          </a:xfrm>
        </p:spPr>
      </p:pic>
      <p:pic>
        <p:nvPicPr>
          <p:cNvPr id="71684" name="Picture 5">
            <a:extLst>
              <a:ext uri="{FF2B5EF4-FFF2-40B4-BE49-F238E27FC236}">
                <a16:creationId xmlns:a16="http://schemas.microsoft.com/office/drawing/2014/main" xmlns="" id="{3D9D057D-249D-4841-9630-BC525BA8A20E}"/>
              </a:ext>
            </a:extLst>
          </p:cNvPr>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6562725" y="1600200"/>
            <a:ext cx="3257550" cy="2171700"/>
          </a:xfrm>
        </p:spPr>
      </p:pic>
      <p:pic>
        <p:nvPicPr>
          <p:cNvPr id="71685" name="Picture 6">
            <a:extLst>
              <a:ext uri="{FF2B5EF4-FFF2-40B4-BE49-F238E27FC236}">
                <a16:creationId xmlns:a16="http://schemas.microsoft.com/office/drawing/2014/main" xmlns="" id="{A4A5AEE0-BEA8-43AF-83B4-26ACE78B77D3}"/>
              </a:ext>
            </a:extLst>
          </p:cNvPr>
          <p:cNvPicPr>
            <a:picLocks noGrp="1" noChangeAspect="1" noChangeArrowheads="1"/>
          </p:cNvPicPr>
          <p:nvPr>
            <p:ph sz="quarter" idx="1"/>
          </p:nvPr>
        </p:nvPicPr>
        <p:blipFill>
          <a:blip r:embed="rId5">
            <a:extLst>
              <a:ext uri="{28A0092B-C50C-407E-A947-70E740481C1C}">
                <a14:useLocalDpi xmlns:a14="http://schemas.microsoft.com/office/drawing/2010/main"/>
              </a:ext>
            </a:extLst>
          </a:blip>
          <a:srcRect/>
          <a:stretch>
            <a:fillRect/>
          </a:stretch>
        </p:blipFill>
        <p:spPr>
          <a:xfrm>
            <a:off x="2133600" y="1600200"/>
            <a:ext cx="4019550" cy="2171700"/>
          </a:xfrm>
        </p:spPr>
      </p:pic>
    </p:spTree>
    <p:extLst>
      <p:ext uri="{BB962C8B-B14F-4D97-AF65-F5344CB8AC3E}">
        <p14:creationId xmlns:p14="http://schemas.microsoft.com/office/powerpoint/2010/main" val="1871921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6AD8E415-36E2-411D-8092-19D9A7454185}"/>
              </a:ext>
            </a:extLst>
          </p:cNvPr>
          <p:cNvSpPr>
            <a:spLocks noGrp="1" noChangeArrowheads="1"/>
          </p:cNvSpPr>
          <p:nvPr>
            <p:ph type="title"/>
          </p:nvPr>
        </p:nvSpPr>
        <p:spPr/>
        <p:txBody>
          <a:bodyPr/>
          <a:lstStyle/>
          <a:p>
            <a:pPr eaLnBrk="1" hangingPunct="1"/>
            <a:endParaRPr lang="en-US" altLang="en-US" dirty="0"/>
          </a:p>
        </p:txBody>
      </p:sp>
      <p:sp>
        <p:nvSpPr>
          <p:cNvPr id="20483" name="Rectangle 3">
            <a:extLst>
              <a:ext uri="{FF2B5EF4-FFF2-40B4-BE49-F238E27FC236}">
                <a16:creationId xmlns:a16="http://schemas.microsoft.com/office/drawing/2014/main" xmlns="" id="{08C27E8D-A3A2-469E-A09B-72A1BB4899AE}"/>
              </a:ext>
            </a:extLst>
          </p:cNvPr>
          <p:cNvSpPr>
            <a:spLocks noGrp="1" noChangeArrowheads="1"/>
          </p:cNvSpPr>
          <p:nvPr>
            <p:ph type="body" idx="1"/>
          </p:nvPr>
        </p:nvSpPr>
        <p:spPr/>
        <p:txBody>
          <a:bodyPr/>
          <a:lstStyle/>
          <a:p>
            <a:pPr eaLnBrk="1" hangingPunct="1"/>
            <a:endParaRPr lang="en-US" altLang="en-US"/>
          </a:p>
        </p:txBody>
      </p:sp>
      <p:sp>
        <p:nvSpPr>
          <p:cNvPr id="20484" name="Rectangle 4">
            <a:extLst>
              <a:ext uri="{FF2B5EF4-FFF2-40B4-BE49-F238E27FC236}">
                <a16:creationId xmlns:a16="http://schemas.microsoft.com/office/drawing/2014/main" xmlns="" id="{D2DF0DBA-DFB4-4783-9849-6D3D0C7BE5F2}"/>
              </a:ext>
            </a:extLst>
          </p:cNvPr>
          <p:cNvSpPr>
            <a:spLocks noChangeArrowheads="1"/>
          </p:cNvSpPr>
          <p:nvPr/>
        </p:nvSpPr>
        <p:spPr bwMode="auto">
          <a:xfrm>
            <a:off x="1981200" y="274638"/>
            <a:ext cx="8229600" cy="1143000"/>
          </a:xfrm>
          <a:prstGeom prst="rect">
            <a:avLst/>
          </a:prstGeom>
          <a:noFill/>
          <a:ln w="9525">
            <a:noFill/>
            <a:miter lim="800000"/>
            <a:headEnd/>
            <a:tailEnd/>
          </a:ln>
          <a:effectLst/>
        </p:spPr>
        <p:txBody>
          <a:bodyPr anchor="ctr"/>
          <a:lstStyle/>
          <a:p>
            <a:pPr algn="ctr" eaLnBrk="1" hangingPunct="1">
              <a:defRPr/>
            </a:pPr>
            <a:r>
              <a:rPr lang="en-US" sz="4400">
                <a:solidFill>
                  <a:schemeClr val="tx2"/>
                </a:solidFill>
                <a:effectLst>
                  <a:outerShdw blurRad="38100" dist="38100" dir="2700000" algn="tl">
                    <a:srgbClr val="000000"/>
                  </a:outerShdw>
                </a:effectLst>
                <a:cs typeface="Arial" charset="0"/>
              </a:rPr>
              <a:t>Lima, Peru</a:t>
            </a:r>
          </a:p>
        </p:txBody>
      </p:sp>
      <p:pic>
        <p:nvPicPr>
          <p:cNvPr id="25604" name="Picture 5">
            <a:extLst>
              <a:ext uri="{FF2B5EF4-FFF2-40B4-BE49-F238E27FC236}">
                <a16:creationId xmlns:a16="http://schemas.microsoft.com/office/drawing/2014/main" xmlns="" id="{1AA81CCB-E4C4-4983-BF76-5555176ED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16764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6">
            <a:extLst>
              <a:ext uri="{FF2B5EF4-FFF2-40B4-BE49-F238E27FC236}">
                <a16:creationId xmlns:a16="http://schemas.microsoft.com/office/drawing/2014/main" xmlns="" id="{0A834F25-5F4E-45B5-99CD-BD48140EA5F4}"/>
              </a:ext>
            </a:extLst>
          </p:cNvPr>
          <p:cNvSpPr>
            <a:spLocks noChangeArrowheads="1"/>
          </p:cNvSpPr>
          <p:nvPr/>
        </p:nvSpPr>
        <p:spPr bwMode="auto">
          <a:xfrm rot="2194110">
            <a:off x="7010400" y="4114800"/>
            <a:ext cx="685800" cy="5207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5606" name="WordArt 7">
            <a:extLst>
              <a:ext uri="{FF2B5EF4-FFF2-40B4-BE49-F238E27FC236}">
                <a16:creationId xmlns:a16="http://schemas.microsoft.com/office/drawing/2014/main" xmlns="" id="{B57E4CFE-F80C-4906-AF03-5C2D44A28D39}"/>
              </a:ext>
            </a:extLst>
          </p:cNvPr>
          <p:cNvSpPr>
            <a:spLocks noChangeArrowheads="1" noChangeShapeType="1" noTextEdit="1"/>
          </p:cNvSpPr>
          <p:nvPr/>
        </p:nvSpPr>
        <p:spPr bwMode="auto">
          <a:xfrm rot="1680550">
            <a:off x="7013575" y="4324350"/>
            <a:ext cx="685800" cy="166688"/>
          </a:xfrm>
          <a:prstGeom prst="rect">
            <a:avLst/>
          </a:prstGeom>
        </p:spPr>
        <p:txBody>
          <a:bodyPr wrap="none" fromWordArt="1">
            <a:prstTxWarp prst="textCanDown">
              <a:avLst>
                <a:gd name="adj" fmla="val 33333"/>
              </a:avLst>
            </a:prstTxWarp>
          </a:bodyPr>
          <a:lstStyle/>
          <a:p>
            <a:pPr algn="ctr"/>
            <a:r>
              <a:rPr lang="en-US" sz="10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barrio chino</a:t>
            </a:r>
          </a:p>
        </p:txBody>
      </p:sp>
      <p:sp>
        <p:nvSpPr>
          <p:cNvPr id="8" name="Curved Right Arrow 7">
            <a:extLst>
              <a:ext uri="{FF2B5EF4-FFF2-40B4-BE49-F238E27FC236}">
                <a16:creationId xmlns:a16="http://schemas.microsoft.com/office/drawing/2014/main" xmlns="" id="{B2BC46FD-3F8E-4F74-9B48-33DC26B087CF}"/>
              </a:ext>
            </a:extLst>
          </p:cNvPr>
          <p:cNvSpPr/>
          <p:nvPr/>
        </p:nvSpPr>
        <p:spPr>
          <a:xfrm>
            <a:off x="6019800" y="4572000"/>
            <a:ext cx="1066800" cy="2286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9" name="Curved Right Arrow 8">
            <a:extLst>
              <a:ext uri="{FF2B5EF4-FFF2-40B4-BE49-F238E27FC236}">
                <a16:creationId xmlns:a16="http://schemas.microsoft.com/office/drawing/2014/main" xmlns="" id="{80C23723-FDC4-4155-989A-3E611A9B7E28}"/>
              </a:ext>
            </a:extLst>
          </p:cNvPr>
          <p:cNvSpPr/>
          <p:nvPr/>
        </p:nvSpPr>
        <p:spPr>
          <a:xfrm rot="14694654">
            <a:off x="8767763" y="2695575"/>
            <a:ext cx="957262" cy="3646488"/>
          </a:xfrm>
          <a:prstGeom prst="curvedRightArrow">
            <a:avLst>
              <a:gd name="adj1" fmla="val 25000"/>
              <a:gd name="adj2" fmla="val 50000"/>
              <a:gd name="adj3" fmla="val 2663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 y="0"/>
            <a:ext cx="2971318" cy="3961757"/>
          </a:xfrm>
          <a:prstGeom prst="rect">
            <a:avLst/>
          </a:prstGeom>
        </p:spPr>
      </p:pic>
    </p:spTree>
    <p:extLst>
      <p:ext uri="{BB962C8B-B14F-4D97-AF65-F5344CB8AC3E}">
        <p14:creationId xmlns:p14="http://schemas.microsoft.com/office/powerpoint/2010/main" val="37289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p:cNvSpPr>
            <a:spLocks noGrp="1" noChangeArrowheads="1"/>
          </p:cNvSpPr>
          <p:nvPr>
            <p:ph type="title" sz="quarter"/>
          </p:nvPr>
        </p:nvSpPr>
        <p:spPr/>
        <p:txBody>
          <a:bodyPr/>
          <a:lstStyle/>
          <a:p>
            <a:pPr eaLnBrk="1" hangingPunct="1"/>
            <a:r>
              <a:rPr lang="en-US" altLang="en-US" sz="3200" dirty="0" smtClean="0">
                <a:effectLst>
                  <a:outerShdw blurRad="38100" dist="38100" dir="2700000" algn="tl">
                    <a:srgbClr val="000000"/>
                  </a:outerShdw>
                </a:effectLst>
                <a:ea typeface="ＭＳ Ｐゴシック" charset="-128"/>
              </a:rPr>
              <a:t>Peru: Middle </a:t>
            </a:r>
            <a:r>
              <a:rPr lang="en-US" altLang="en-US" sz="3200" dirty="0">
                <a:effectLst>
                  <a:outerShdw blurRad="38100" dist="38100" dir="2700000" algn="tl">
                    <a:srgbClr val="000000"/>
                  </a:outerShdw>
                </a:effectLst>
                <a:ea typeface="ＭＳ Ｐゴシック" charset="-128"/>
              </a:rPr>
              <a:t>class Business and Family: seeking legitimacy as modern </a:t>
            </a:r>
            <a:r>
              <a:rPr lang="en-US" altLang="en-US" sz="3200" dirty="0" smtClean="0">
                <a:effectLst>
                  <a:outerShdw blurRad="38100" dist="38100" dir="2700000" algn="tl">
                    <a:srgbClr val="000000"/>
                  </a:outerShdw>
                </a:effectLst>
                <a:ea typeface="ＭＳ Ｐゴシック" charset="-128"/>
              </a:rPr>
              <a:t>foreigners in the 20</a:t>
            </a:r>
            <a:r>
              <a:rPr lang="en-US" altLang="en-US" sz="3200" baseline="30000" dirty="0" smtClean="0">
                <a:effectLst>
                  <a:outerShdw blurRad="38100" dist="38100" dir="2700000" algn="tl">
                    <a:srgbClr val="000000"/>
                  </a:outerShdw>
                </a:effectLst>
                <a:ea typeface="ＭＳ Ｐゴシック" charset="-128"/>
              </a:rPr>
              <a:t>th</a:t>
            </a:r>
            <a:r>
              <a:rPr lang="en-US" altLang="en-US" sz="3200" dirty="0" smtClean="0">
                <a:effectLst>
                  <a:outerShdw blurRad="38100" dist="38100" dir="2700000" algn="tl">
                    <a:srgbClr val="000000"/>
                  </a:outerShdw>
                </a:effectLst>
                <a:ea typeface="ＭＳ Ｐゴシック" charset="-128"/>
              </a:rPr>
              <a:t> century</a:t>
            </a:r>
            <a:endParaRPr lang="en-US" altLang="en-US" sz="3200" dirty="0">
              <a:effectLst>
                <a:outerShdw blurRad="38100" dist="38100" dir="2700000" algn="tl">
                  <a:srgbClr val="000000"/>
                </a:outerShdw>
              </a:effectLst>
              <a:ea typeface="ＭＳ Ｐゴシック" charset="-128"/>
            </a:endParaRPr>
          </a:p>
        </p:txBody>
      </p:sp>
      <p:pic>
        <p:nvPicPr>
          <p:cNvPr id="31746" name="Picture 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p:pic>
      <p:pic>
        <p:nvPicPr>
          <p:cNvPr id="31747" name="Picture 6"/>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p:pic>
      <p:pic>
        <p:nvPicPr>
          <p:cNvPr id="31748" name="Picture 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p:pic>
      <p:pic>
        <p:nvPicPr>
          <p:cNvPr id="31749" name="Picture 9"/>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248400" y="3924300"/>
            <a:ext cx="3962400" cy="21717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5128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smtClean="0"/>
              <a:t>Suburban Chinese</a:t>
            </a:r>
            <a:br>
              <a:rPr lang="en-US" dirty="0" smtClean="0"/>
            </a:br>
            <a:r>
              <a:rPr lang="en-US" dirty="0" smtClean="0"/>
              <a:t>Today</a:t>
            </a:r>
            <a:endParaRPr lang="en-US" dirty="0"/>
          </a:p>
        </p:txBody>
      </p:sp>
      <p:pic>
        <p:nvPicPr>
          <p:cNvPr id="7" name="Content Placeholder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17556" y="1417638"/>
            <a:ext cx="6237816" cy="4678362"/>
          </a:xfrm>
        </p:spPr>
      </p:pic>
      <p:pic>
        <p:nvPicPr>
          <p:cNvPr id="8" name="Content Placeholder 7"/>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020260" y="274638"/>
            <a:ext cx="3437053" cy="2754710"/>
          </a:xfrm>
        </p:spPr>
      </p:pic>
      <p:pic>
        <p:nvPicPr>
          <p:cNvPr id="10" name="Content Placeholder 9"/>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1852334" y="3924300"/>
            <a:ext cx="2899331" cy="2171700"/>
          </a:xfrm>
        </p:spPr>
      </p:pic>
      <p:pic>
        <p:nvPicPr>
          <p:cNvPr id="11" name="Content Placeholder 10"/>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102404" y="3945007"/>
            <a:ext cx="2899331" cy="2171700"/>
          </a:xfrm>
        </p:spPr>
      </p:pic>
      <p:pic>
        <p:nvPicPr>
          <p:cNvPr id="9"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75" y="1833167"/>
            <a:ext cx="6237816" cy="4678362"/>
          </a:xfrm>
          <a:prstGeom prst="rect">
            <a:avLst/>
          </a:prstGeom>
        </p:spPr>
      </p:pic>
    </p:spTree>
    <p:extLst>
      <p:ext uri="{BB962C8B-B14F-4D97-AF65-F5344CB8AC3E}">
        <p14:creationId xmlns:p14="http://schemas.microsoft.com/office/powerpoint/2010/main" val="1116427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a:extLst>
              <a:ext uri="{FF2B5EF4-FFF2-40B4-BE49-F238E27FC236}">
                <a16:creationId xmlns:a16="http://schemas.microsoft.com/office/drawing/2014/main" xmlns="" id="{7C375D11-586B-41E8-9EB0-9E2A8098BAA9}"/>
              </a:ext>
            </a:extLst>
          </p:cNvPr>
          <p:cNvSpPr>
            <a:spLocks noGrp="1" noChangeArrowheads="1"/>
          </p:cNvSpPr>
          <p:nvPr>
            <p:ph type="title"/>
          </p:nvPr>
        </p:nvSpPr>
        <p:spPr/>
        <p:txBody>
          <a:bodyPr/>
          <a:lstStyle/>
          <a:p>
            <a:pPr eaLnBrk="1" hangingPunct="1">
              <a:defRPr/>
            </a:pPr>
            <a:r>
              <a:rPr lang="en-US" sz="4000"/>
              <a:t>Lima: Institutions and Restaurants in the suburbs</a:t>
            </a:r>
          </a:p>
        </p:txBody>
      </p:sp>
      <p:sp>
        <p:nvSpPr>
          <p:cNvPr id="477187" name="Rectangle 3">
            <a:extLst>
              <a:ext uri="{FF2B5EF4-FFF2-40B4-BE49-F238E27FC236}">
                <a16:creationId xmlns:a16="http://schemas.microsoft.com/office/drawing/2014/main" xmlns="" id="{8C0E572A-DFCA-4DA8-AB0C-45899029042C}"/>
              </a:ext>
            </a:extLst>
          </p:cNvPr>
          <p:cNvSpPr>
            <a:spLocks noGrp="1" noChangeArrowheads="1"/>
          </p:cNvSpPr>
          <p:nvPr>
            <p:ph type="body" idx="1"/>
          </p:nvPr>
        </p:nvSpPr>
        <p:spPr/>
        <p:txBody>
          <a:bodyPr/>
          <a:lstStyle/>
          <a:p>
            <a:pPr eaLnBrk="1" hangingPunct="1"/>
            <a:endParaRPr lang="en-US" altLang="en-US"/>
          </a:p>
        </p:txBody>
      </p:sp>
      <p:pic>
        <p:nvPicPr>
          <p:cNvPr id="54275" name="Picture 4">
            <a:extLst>
              <a:ext uri="{FF2B5EF4-FFF2-40B4-BE49-F238E27FC236}">
                <a16:creationId xmlns:a16="http://schemas.microsoft.com/office/drawing/2014/main" xmlns="" id="{F4E1C4C0-12A9-4430-8196-E5563CA719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1725" y="1600200"/>
            <a:ext cx="32575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xmlns="" id="{D7580815-3DF4-4BBB-BAB8-D06BCD50F4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62725" y="1600200"/>
            <a:ext cx="32575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a:extLst>
              <a:ext uri="{FF2B5EF4-FFF2-40B4-BE49-F238E27FC236}">
                <a16:creationId xmlns:a16="http://schemas.microsoft.com/office/drawing/2014/main" xmlns="" id="{42AA4225-A357-4AFB-B949-2E33E315B9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340995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574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Institutions for the Future</a:t>
            </a:r>
            <a:endParaRPr lang="en-US" dirty="0"/>
          </a:p>
        </p:txBody>
      </p:sp>
      <p:sp>
        <p:nvSpPr>
          <p:cNvPr id="9" name="Text Placeholder 8"/>
          <p:cNvSpPr>
            <a:spLocks noGrp="1"/>
          </p:cNvSpPr>
          <p:nvPr>
            <p:ph type="body" idx="1"/>
          </p:nvPr>
        </p:nvSpPr>
        <p:spPr/>
        <p:txBody>
          <a:bodyPr/>
          <a:lstStyle/>
          <a:p>
            <a:r>
              <a:rPr lang="en-US" dirty="0" err="1" smtClean="0"/>
              <a:t>Colegio</a:t>
            </a:r>
            <a:r>
              <a:rPr lang="en-US" dirty="0" smtClean="0"/>
              <a:t> X </a:t>
            </a:r>
            <a:r>
              <a:rPr lang="en-US" dirty="0" err="1" smtClean="0"/>
              <a:t>Octuber</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03313" y="3514955"/>
            <a:ext cx="4395787" cy="1741027"/>
          </a:xfrm>
        </p:spPr>
      </p:pic>
      <p:sp>
        <p:nvSpPr>
          <p:cNvPr id="10" name="Text Placeholder 9"/>
          <p:cNvSpPr>
            <a:spLocks noGrp="1"/>
          </p:cNvSpPr>
          <p:nvPr>
            <p:ph type="body" sz="quarter" idx="3"/>
          </p:nvPr>
        </p:nvSpPr>
        <p:spPr/>
        <p:txBody>
          <a:bodyPr/>
          <a:lstStyle/>
          <a:p>
            <a:r>
              <a:rPr lang="en-US" dirty="0" err="1" smtClean="0"/>
              <a:t>Colegio</a:t>
            </a:r>
            <a:r>
              <a:rPr lang="en-US" dirty="0" smtClean="0"/>
              <a:t> Juan XXIII</a:t>
            </a:r>
            <a:endParaRPr lang="en-US"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07919" y="3153569"/>
            <a:ext cx="3289300" cy="2463800"/>
          </a:xfrm>
        </p:spPr>
      </p:pic>
    </p:spTree>
    <p:extLst>
      <p:ext uri="{BB962C8B-B14F-4D97-AF65-F5344CB8AC3E}">
        <p14:creationId xmlns:p14="http://schemas.microsoft.com/office/powerpoint/2010/main" val="1184459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7" name="Content Placeholder 6"/>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Labor Migration redefines its position through elite migration and</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Upward mobility over generations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Old Chinatown  remains central space of memory and supplies; Chinese as </a:t>
            </a:r>
            <a:r>
              <a:rPr lang="en-US" dirty="0" err="1" smtClean="0"/>
              <a:t>indviduals</a:t>
            </a:r>
            <a:r>
              <a:rPr lang="en-US" dirty="0" smtClean="0"/>
              <a:t> permeate society.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New Chinatown around new migrants. “authentic food”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620581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xmlns="" id="{C54E3B9D-DDD6-4F66-BECB-8B349C23AAB3}"/>
              </a:ext>
            </a:extLst>
          </p:cNvPr>
          <p:cNvSpPr>
            <a:spLocks noGrp="1" noChangeArrowheads="1"/>
          </p:cNvSpPr>
          <p:nvPr>
            <p:ph type="body" idx="1"/>
          </p:nvPr>
        </p:nvSpPr>
        <p:spPr/>
        <p:txBody>
          <a:bodyPr/>
          <a:lstStyle/>
          <a:p>
            <a:pPr eaLnBrk="1" hangingPunct="1">
              <a:buFont typeface="Wingdings" panose="05000000000000000000" pitchFamily="2" charset="2"/>
              <a:buNone/>
            </a:pPr>
            <a:endParaRPr lang="en-US" altLang="en-US"/>
          </a:p>
        </p:txBody>
      </p:sp>
      <p:sp>
        <p:nvSpPr>
          <p:cNvPr id="23556" name="Rectangle 4">
            <a:extLst>
              <a:ext uri="{FF2B5EF4-FFF2-40B4-BE49-F238E27FC236}">
                <a16:creationId xmlns:a16="http://schemas.microsoft.com/office/drawing/2014/main" xmlns="" id="{2D3569E8-9B54-486F-83D8-6A318BEF1048}"/>
              </a:ext>
            </a:extLst>
          </p:cNvPr>
          <p:cNvSpPr>
            <a:spLocks noChangeArrowheads="1"/>
          </p:cNvSpPr>
          <p:nvPr/>
        </p:nvSpPr>
        <p:spPr bwMode="auto">
          <a:xfrm>
            <a:off x="1981200" y="274638"/>
            <a:ext cx="8229600" cy="1143000"/>
          </a:xfrm>
          <a:prstGeom prst="rect">
            <a:avLst/>
          </a:prstGeom>
          <a:noFill/>
          <a:ln w="9525">
            <a:noFill/>
            <a:miter lim="800000"/>
            <a:headEnd/>
            <a:tailEnd/>
          </a:ln>
          <a:effec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sz="4400">
              <a:solidFill>
                <a:schemeClr val="tx2"/>
              </a:solidFill>
              <a:effectLst>
                <a:outerShdw blurRad="38100" dist="38100" dir="2700000" algn="tl">
                  <a:srgbClr val="000000"/>
                </a:outerShdw>
              </a:effectLst>
            </a:endParaRPr>
          </a:p>
        </p:txBody>
      </p:sp>
      <p:pic>
        <p:nvPicPr>
          <p:cNvPr id="32771" name="Picture 5">
            <a:extLst>
              <a:ext uri="{FF2B5EF4-FFF2-40B4-BE49-F238E27FC236}">
                <a16:creationId xmlns:a16="http://schemas.microsoft.com/office/drawing/2014/main" xmlns="" id="{ABF4B91E-AA63-46F8-B181-AC8E907EA9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600200"/>
            <a:ext cx="4343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a:extLst>
              <a:ext uri="{FF2B5EF4-FFF2-40B4-BE49-F238E27FC236}">
                <a16:creationId xmlns:a16="http://schemas.microsoft.com/office/drawing/2014/main" xmlns="" id="{DE168C2A-9D86-4D85-9662-DD9B2743093F}"/>
              </a:ext>
            </a:extLst>
          </p:cNvPr>
          <p:cNvSpPr>
            <a:spLocks noChangeArrowheads="1"/>
          </p:cNvSpPr>
          <p:nvPr/>
        </p:nvSpPr>
        <p:spPr bwMode="auto">
          <a:xfrm>
            <a:off x="6324600" y="1828801"/>
            <a:ext cx="3810000" cy="4081463"/>
          </a:xfrm>
          <a:prstGeom prst="rect">
            <a:avLst/>
          </a:prstGeom>
          <a:noFill/>
          <a:ln w="9525">
            <a:noFill/>
            <a:miter lim="800000"/>
            <a:headEnd/>
            <a:tailEnd/>
          </a:ln>
          <a:effectLst/>
        </p:spPr>
        <p:txBody>
          <a:bodyPr/>
          <a:lstStyle/>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Origins at center</a:t>
            </a:r>
          </a:p>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Postcolonial refugees near wider center</a:t>
            </a:r>
          </a:p>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Commercial investment competes</a:t>
            </a:r>
          </a:p>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New Suburbanites</a:t>
            </a:r>
          </a:p>
        </p:txBody>
      </p:sp>
      <p:sp>
        <p:nvSpPr>
          <p:cNvPr id="32773" name="AutoShape 7">
            <a:extLst>
              <a:ext uri="{FF2B5EF4-FFF2-40B4-BE49-F238E27FC236}">
                <a16:creationId xmlns:a16="http://schemas.microsoft.com/office/drawing/2014/main" xmlns="" id="{8BF8D886-6218-43EA-AFB6-995052BF7014}"/>
              </a:ext>
            </a:extLst>
          </p:cNvPr>
          <p:cNvSpPr>
            <a:spLocks noChangeArrowheads="1"/>
          </p:cNvSpPr>
          <p:nvPr/>
        </p:nvSpPr>
        <p:spPr bwMode="auto">
          <a:xfrm>
            <a:off x="4495800" y="4800600"/>
            <a:ext cx="3048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2</a:t>
            </a:r>
          </a:p>
        </p:txBody>
      </p:sp>
      <p:sp>
        <p:nvSpPr>
          <p:cNvPr id="32774" name="AutoShape 8">
            <a:extLst>
              <a:ext uri="{FF2B5EF4-FFF2-40B4-BE49-F238E27FC236}">
                <a16:creationId xmlns:a16="http://schemas.microsoft.com/office/drawing/2014/main" xmlns="" id="{156044F7-961C-4223-B502-7C78E6FF89B1}"/>
              </a:ext>
            </a:extLst>
          </p:cNvPr>
          <p:cNvSpPr>
            <a:spLocks noChangeArrowheads="1"/>
          </p:cNvSpPr>
          <p:nvPr/>
        </p:nvSpPr>
        <p:spPr bwMode="auto">
          <a:xfrm>
            <a:off x="3962400" y="2438400"/>
            <a:ext cx="4572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2</a:t>
            </a:r>
          </a:p>
        </p:txBody>
      </p:sp>
      <p:sp>
        <p:nvSpPr>
          <p:cNvPr id="32775" name="AutoShape 9">
            <a:extLst>
              <a:ext uri="{FF2B5EF4-FFF2-40B4-BE49-F238E27FC236}">
                <a16:creationId xmlns:a16="http://schemas.microsoft.com/office/drawing/2014/main" xmlns="" id="{10668237-7329-4245-AA36-4CEDC58A05B7}"/>
              </a:ext>
            </a:extLst>
          </p:cNvPr>
          <p:cNvSpPr>
            <a:spLocks noChangeArrowheads="1"/>
          </p:cNvSpPr>
          <p:nvPr/>
        </p:nvSpPr>
        <p:spPr bwMode="auto">
          <a:xfrm>
            <a:off x="4343400" y="3200400"/>
            <a:ext cx="3810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3</a:t>
            </a:r>
          </a:p>
        </p:txBody>
      </p:sp>
      <p:sp>
        <p:nvSpPr>
          <p:cNvPr id="32776" name="AutoShape 10">
            <a:extLst>
              <a:ext uri="{FF2B5EF4-FFF2-40B4-BE49-F238E27FC236}">
                <a16:creationId xmlns:a16="http://schemas.microsoft.com/office/drawing/2014/main" xmlns="" id="{3AE43AFB-A15C-47CA-8AAF-6138F4A1C0AA}"/>
              </a:ext>
            </a:extLst>
          </p:cNvPr>
          <p:cNvSpPr>
            <a:spLocks noChangeArrowheads="1"/>
          </p:cNvSpPr>
          <p:nvPr/>
        </p:nvSpPr>
        <p:spPr bwMode="auto">
          <a:xfrm>
            <a:off x="5410200" y="2209800"/>
            <a:ext cx="457200" cy="3048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4</a:t>
            </a:r>
          </a:p>
        </p:txBody>
      </p:sp>
      <p:sp>
        <p:nvSpPr>
          <p:cNvPr id="32777" name="AutoShape 11">
            <a:extLst>
              <a:ext uri="{FF2B5EF4-FFF2-40B4-BE49-F238E27FC236}">
                <a16:creationId xmlns:a16="http://schemas.microsoft.com/office/drawing/2014/main" xmlns="" id="{4B631D1D-117F-491D-8D54-AA5AAD60211A}"/>
              </a:ext>
            </a:extLst>
          </p:cNvPr>
          <p:cNvSpPr>
            <a:spLocks noChangeArrowheads="1"/>
          </p:cNvSpPr>
          <p:nvPr/>
        </p:nvSpPr>
        <p:spPr bwMode="auto">
          <a:xfrm>
            <a:off x="4419600" y="3810000"/>
            <a:ext cx="304800" cy="1524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1</a:t>
            </a:r>
          </a:p>
        </p:txBody>
      </p:sp>
      <p:sp>
        <p:nvSpPr>
          <p:cNvPr id="14" name="Title 13">
            <a:extLst>
              <a:ext uri="{FF2B5EF4-FFF2-40B4-BE49-F238E27FC236}">
                <a16:creationId xmlns:a16="http://schemas.microsoft.com/office/drawing/2014/main" xmlns="" id="{B29A081B-B08C-4535-9CE4-0AF238464B27}"/>
              </a:ext>
            </a:extLst>
          </p:cNvPr>
          <p:cNvSpPr>
            <a:spLocks noGrp="1"/>
          </p:cNvSpPr>
          <p:nvPr>
            <p:ph type="title"/>
          </p:nvPr>
        </p:nvSpPr>
        <p:spPr/>
        <p:txBody>
          <a:bodyPr/>
          <a:lstStyle/>
          <a:p>
            <a:pPr eaLnBrk="1" hangingPunct="1">
              <a:defRPr/>
            </a:pPr>
            <a:r>
              <a:rPr lang="en-US" dirty="0">
                <a:ea typeface="+mj-ea"/>
              </a:rPr>
              <a:t>Paris, France</a:t>
            </a:r>
          </a:p>
        </p:txBody>
      </p:sp>
      <p:sp>
        <p:nvSpPr>
          <p:cNvPr id="12" name="Curved Left Arrow 11">
            <a:extLst>
              <a:ext uri="{FF2B5EF4-FFF2-40B4-BE49-F238E27FC236}">
                <a16:creationId xmlns:a16="http://schemas.microsoft.com/office/drawing/2014/main" xmlns="" id="{38B404F0-3038-40D8-A3FA-C35DA4B66399}"/>
              </a:ext>
            </a:extLst>
          </p:cNvPr>
          <p:cNvSpPr/>
          <p:nvPr/>
        </p:nvSpPr>
        <p:spPr>
          <a:xfrm>
            <a:off x="4724400" y="4038600"/>
            <a:ext cx="228600" cy="990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13" name="Curved Down Arrow 12">
            <a:extLst>
              <a:ext uri="{FF2B5EF4-FFF2-40B4-BE49-F238E27FC236}">
                <a16:creationId xmlns:a16="http://schemas.microsoft.com/office/drawing/2014/main" xmlns="" id="{C8FEE53D-B0B3-41D6-BC69-EE09B009E15C}"/>
              </a:ext>
            </a:extLst>
          </p:cNvPr>
          <p:cNvSpPr/>
          <p:nvPr/>
        </p:nvSpPr>
        <p:spPr>
          <a:xfrm rot="15473611">
            <a:off x="2817019" y="3645694"/>
            <a:ext cx="2351088" cy="381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15" name="Curved Down Arrow 14">
            <a:extLst>
              <a:ext uri="{FF2B5EF4-FFF2-40B4-BE49-F238E27FC236}">
                <a16:creationId xmlns:a16="http://schemas.microsoft.com/office/drawing/2014/main" xmlns="" id="{08D341E9-60EF-41F0-A8D6-F4F816C30E8A}"/>
              </a:ext>
            </a:extLst>
          </p:cNvPr>
          <p:cNvSpPr/>
          <p:nvPr/>
        </p:nvSpPr>
        <p:spPr>
          <a:xfrm>
            <a:off x="4267200" y="2209800"/>
            <a:ext cx="1219200" cy="350838"/>
          </a:xfrm>
          <a:prstGeom prst="curvedDownArrow">
            <a:avLst>
              <a:gd name="adj1" fmla="val 25000"/>
              <a:gd name="adj2" fmla="val 50000"/>
              <a:gd name="adj3" fmla="val 4704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17" name="Curved Right Arrow 16">
            <a:extLst>
              <a:ext uri="{FF2B5EF4-FFF2-40B4-BE49-F238E27FC236}">
                <a16:creationId xmlns:a16="http://schemas.microsoft.com/office/drawing/2014/main" xmlns="" id="{4231DA7E-CD87-4034-BC34-401885D0A975}"/>
              </a:ext>
            </a:extLst>
          </p:cNvPr>
          <p:cNvSpPr/>
          <p:nvPr/>
        </p:nvSpPr>
        <p:spPr>
          <a:xfrm rot="12228497">
            <a:off x="5294314" y="2382838"/>
            <a:ext cx="731837" cy="2978150"/>
          </a:xfrm>
          <a:prstGeom prst="curvedRightArrow">
            <a:avLst>
              <a:gd name="adj1" fmla="val 25000"/>
              <a:gd name="adj2" fmla="val 831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Tree>
    <p:extLst>
      <p:ext uri="{BB962C8B-B14F-4D97-AF65-F5344CB8AC3E}">
        <p14:creationId xmlns:p14="http://schemas.microsoft.com/office/powerpoint/2010/main" val="1307524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0C251F88-2DA1-40F7-B1C1-368A2A8373FE}"/>
              </a:ext>
            </a:extLst>
          </p:cNvPr>
          <p:cNvSpPr>
            <a:spLocks noGrp="1" noChangeArrowheads="1"/>
          </p:cNvSpPr>
          <p:nvPr>
            <p:ph type="title"/>
          </p:nvPr>
        </p:nvSpPr>
        <p:spPr>
          <a:xfrm>
            <a:off x="6781800" y="274638"/>
            <a:ext cx="3429000" cy="2011362"/>
          </a:xfrm>
        </p:spPr>
        <p:txBody>
          <a:bodyPr/>
          <a:lstStyle/>
          <a:p>
            <a:pPr eaLnBrk="1" hangingPunct="1">
              <a:defRPr/>
            </a:pPr>
            <a:r>
              <a:rPr lang="en-US" sz="4000"/>
              <a:t>The Center As Transport Hub, 1920s</a:t>
            </a:r>
          </a:p>
        </p:txBody>
      </p:sp>
      <p:sp>
        <p:nvSpPr>
          <p:cNvPr id="24579" name="Rectangle 3">
            <a:extLst>
              <a:ext uri="{FF2B5EF4-FFF2-40B4-BE49-F238E27FC236}">
                <a16:creationId xmlns:a16="http://schemas.microsoft.com/office/drawing/2014/main" xmlns="" id="{57084807-B05E-4E30-B4D6-DA90C457EC2A}"/>
              </a:ext>
            </a:extLst>
          </p:cNvPr>
          <p:cNvSpPr>
            <a:spLocks noGrp="1" noChangeArrowheads="1"/>
          </p:cNvSpPr>
          <p:nvPr>
            <p:ph type="body" idx="1"/>
          </p:nvPr>
        </p:nvSpPr>
        <p:spPr/>
        <p:txBody>
          <a:bodyPr/>
          <a:lstStyle/>
          <a:p>
            <a:pPr eaLnBrk="1" hangingPunct="1">
              <a:buFont typeface="Wingdings" panose="05000000000000000000" pitchFamily="2" charset="2"/>
              <a:buNone/>
            </a:pPr>
            <a:endParaRPr lang="en-US" altLang="en-US"/>
          </a:p>
        </p:txBody>
      </p:sp>
      <p:pic>
        <p:nvPicPr>
          <p:cNvPr id="33795" name="Picture 12">
            <a:extLst>
              <a:ext uri="{FF2B5EF4-FFF2-40B4-BE49-F238E27FC236}">
                <a16:creationId xmlns:a16="http://schemas.microsoft.com/office/drawing/2014/main" xmlns="" id="{3906509C-BFFC-48B0-B7F4-826ED79791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2590800"/>
            <a:ext cx="5715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3">
            <a:extLst>
              <a:ext uri="{FF2B5EF4-FFF2-40B4-BE49-F238E27FC236}">
                <a16:creationId xmlns:a16="http://schemas.microsoft.com/office/drawing/2014/main" xmlns="" id="{CA37E4D9-962B-431E-AEA7-4FBB93AAFF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533400"/>
            <a:ext cx="4724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AutoShape 15">
            <a:extLst>
              <a:ext uri="{FF2B5EF4-FFF2-40B4-BE49-F238E27FC236}">
                <a16:creationId xmlns:a16="http://schemas.microsoft.com/office/drawing/2014/main" xmlns="" id="{F1313480-42C1-40F9-9DF9-F440A8BDB88B}"/>
              </a:ext>
            </a:extLst>
          </p:cNvPr>
          <p:cNvSpPr>
            <a:spLocks noChangeArrowheads="1"/>
          </p:cNvSpPr>
          <p:nvPr/>
        </p:nvSpPr>
        <p:spPr bwMode="auto">
          <a:xfrm>
            <a:off x="5715000" y="1143000"/>
            <a:ext cx="609600" cy="533400"/>
          </a:xfrm>
          <a:prstGeom prst="irregularSeal2">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33798" name="Picture 7">
            <a:extLst>
              <a:ext uri="{FF2B5EF4-FFF2-40B4-BE49-F238E27FC236}">
                <a16:creationId xmlns:a16="http://schemas.microsoft.com/office/drawing/2014/main" xmlns="" id="{EB1FABCD-40E0-40BD-A29A-9D1B7649D6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0" y="2133600"/>
            <a:ext cx="3810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25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Semester</a:t>
            </a:r>
            <a:endParaRPr lang="en-US" dirty="0"/>
          </a:p>
        </p:txBody>
      </p:sp>
      <p:sp>
        <p:nvSpPr>
          <p:cNvPr id="3" name="Content Placeholder 2"/>
          <p:cNvSpPr>
            <a:spLocks noGrp="1"/>
          </p:cNvSpPr>
          <p:nvPr>
            <p:ph idx="1"/>
          </p:nvPr>
        </p:nvSpPr>
        <p:spPr/>
        <p:txBody>
          <a:bodyPr/>
          <a:lstStyle/>
          <a:p>
            <a:r>
              <a:rPr lang="en-US" dirty="0" smtClean="0"/>
              <a:t>First Year: City 190 Form of the City (Econ,  Survey of Western Architecture in History of Art)</a:t>
            </a:r>
          </a:p>
          <a:p>
            <a:endParaRPr lang="en-US" dirty="0"/>
          </a:p>
          <a:p>
            <a:r>
              <a:rPr lang="en-US" dirty="0" smtClean="0"/>
              <a:t>Second or Third Year Majors: 229 The Colonial and Post-Colonial City</a:t>
            </a:r>
          </a:p>
          <a:p>
            <a:r>
              <a:rPr lang="en-US" dirty="0" smtClean="0"/>
              <a:t>History of Art  253 Western</a:t>
            </a:r>
          </a:p>
          <a:p>
            <a:r>
              <a:rPr lang="en-US" dirty="0" smtClean="0"/>
              <a:t>201 GIS</a:t>
            </a:r>
          </a:p>
          <a:p>
            <a:endParaRPr lang="en-US" dirty="0"/>
          </a:p>
          <a:p>
            <a:r>
              <a:rPr lang="en-US" dirty="0" smtClean="0"/>
              <a:t>Advanced  Courses  include New Urbanism , Housing and Dwelling (new course by alum), Collegiate Architecture, London</a:t>
            </a:r>
            <a:endParaRPr lang="en-US" dirty="0"/>
          </a:p>
        </p:txBody>
      </p:sp>
    </p:spTree>
    <p:extLst>
      <p:ext uri="{BB962C8B-B14F-4D97-AF65-F5344CB8AC3E}">
        <p14:creationId xmlns:p14="http://schemas.microsoft.com/office/powerpoint/2010/main" val="89216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xmlns="" id="{35F68E60-C13D-447F-A8D3-6E2D8B15A683}"/>
              </a:ext>
            </a:extLst>
          </p:cNvPr>
          <p:cNvSpPr>
            <a:spLocks noGrp="1" noChangeArrowheads="1"/>
          </p:cNvSpPr>
          <p:nvPr>
            <p:ph type="title"/>
          </p:nvPr>
        </p:nvSpPr>
        <p:spPr>
          <a:xfrm>
            <a:off x="5867400" y="274638"/>
            <a:ext cx="4343400" cy="1143000"/>
          </a:xfrm>
        </p:spPr>
        <p:txBody>
          <a:bodyPr/>
          <a:lstStyle/>
          <a:p>
            <a:pPr eaLnBrk="1" hangingPunct="1">
              <a:defRPr/>
            </a:pPr>
            <a:r>
              <a:rPr lang="en-US" sz="2800"/>
              <a:t>Post-Colonials on the Edge of the City: Choisy, 1970s &amp; Belleville, 1980s</a:t>
            </a:r>
          </a:p>
        </p:txBody>
      </p:sp>
      <p:sp>
        <p:nvSpPr>
          <p:cNvPr id="123907" name="Rectangle 3">
            <a:extLst>
              <a:ext uri="{FF2B5EF4-FFF2-40B4-BE49-F238E27FC236}">
                <a16:creationId xmlns:a16="http://schemas.microsoft.com/office/drawing/2014/main" xmlns="" id="{23067299-48CD-41ED-A9E8-CE182E5F45B9}"/>
              </a:ext>
            </a:extLst>
          </p:cNvPr>
          <p:cNvSpPr>
            <a:spLocks noGrp="1" noChangeArrowheads="1"/>
          </p:cNvSpPr>
          <p:nvPr>
            <p:ph type="body" idx="1"/>
          </p:nvPr>
        </p:nvSpPr>
        <p:spPr/>
        <p:txBody>
          <a:bodyPr/>
          <a:lstStyle/>
          <a:p>
            <a:pPr eaLnBrk="1" hangingPunct="1"/>
            <a:endParaRPr lang="en-US" altLang="en-US"/>
          </a:p>
        </p:txBody>
      </p:sp>
      <p:pic>
        <p:nvPicPr>
          <p:cNvPr id="34819" name="Picture 4">
            <a:extLst>
              <a:ext uri="{FF2B5EF4-FFF2-40B4-BE49-F238E27FC236}">
                <a16:creationId xmlns:a16="http://schemas.microsoft.com/office/drawing/2014/main" xmlns="" id="{B42D47A5-3614-4D4F-AF6D-5F10ADE9CE7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24600" y="1827214"/>
            <a:ext cx="38100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a:extLst>
              <a:ext uri="{FF2B5EF4-FFF2-40B4-BE49-F238E27FC236}">
                <a16:creationId xmlns:a16="http://schemas.microsoft.com/office/drawing/2014/main" xmlns="" id="{A3A35A2F-E7E8-490B-B033-D1A9137FFD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4648200"/>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a:extLst>
              <a:ext uri="{FF2B5EF4-FFF2-40B4-BE49-F238E27FC236}">
                <a16:creationId xmlns:a16="http://schemas.microsoft.com/office/drawing/2014/main" xmlns="" id="{5B6A5535-01DE-4429-9868-F496640160D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4648200"/>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a:extLst>
              <a:ext uri="{FF2B5EF4-FFF2-40B4-BE49-F238E27FC236}">
                <a16:creationId xmlns:a16="http://schemas.microsoft.com/office/drawing/2014/main" xmlns="" id="{F968EAA6-1200-4A06-B7DC-D47CC346AB0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09800" y="1"/>
            <a:ext cx="35052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AutoShape 8">
            <a:extLst>
              <a:ext uri="{FF2B5EF4-FFF2-40B4-BE49-F238E27FC236}">
                <a16:creationId xmlns:a16="http://schemas.microsoft.com/office/drawing/2014/main" xmlns="" id="{CEA6B966-132B-4A1D-9737-B1D860857C30}"/>
              </a:ext>
            </a:extLst>
          </p:cNvPr>
          <p:cNvSpPr>
            <a:spLocks noChangeArrowheads="1"/>
          </p:cNvSpPr>
          <p:nvPr/>
        </p:nvSpPr>
        <p:spPr bwMode="auto">
          <a:xfrm>
            <a:off x="4419600" y="1447800"/>
            <a:ext cx="4572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a:t>C</a:t>
            </a:r>
          </a:p>
        </p:txBody>
      </p:sp>
      <p:pic>
        <p:nvPicPr>
          <p:cNvPr id="34824" name="Picture 10">
            <a:extLst>
              <a:ext uri="{FF2B5EF4-FFF2-40B4-BE49-F238E27FC236}">
                <a16:creationId xmlns:a16="http://schemas.microsoft.com/office/drawing/2014/main" xmlns="" id="{79C8C1D4-02B6-425D-98E8-2301EAFCA95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81200" y="1905000"/>
            <a:ext cx="40338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AutoShape 12">
            <a:extLst>
              <a:ext uri="{FF2B5EF4-FFF2-40B4-BE49-F238E27FC236}">
                <a16:creationId xmlns:a16="http://schemas.microsoft.com/office/drawing/2014/main" xmlns="" id="{6D120394-6A87-44BE-8DA9-DECEAA8345A6}"/>
              </a:ext>
            </a:extLst>
          </p:cNvPr>
          <p:cNvSpPr>
            <a:spLocks noChangeArrowheads="1"/>
          </p:cNvSpPr>
          <p:nvPr/>
        </p:nvSpPr>
        <p:spPr bwMode="auto">
          <a:xfrm>
            <a:off x="4038600" y="228600"/>
            <a:ext cx="4572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B</a:t>
            </a:r>
          </a:p>
        </p:txBody>
      </p:sp>
      <p:pic>
        <p:nvPicPr>
          <p:cNvPr id="34826" name="Picture 13">
            <a:extLst>
              <a:ext uri="{FF2B5EF4-FFF2-40B4-BE49-F238E27FC236}">
                <a16:creationId xmlns:a16="http://schemas.microsoft.com/office/drawing/2014/main" xmlns="" id="{1D51EA6B-2B7E-4590-B9BF-0E2B8C5D26E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81400" y="3048000"/>
            <a:ext cx="3962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7336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xmlns="" id="{4A141F87-B00B-4240-AC0E-ABE6AE6E0F39}"/>
              </a:ext>
            </a:extLst>
          </p:cNvPr>
          <p:cNvSpPr>
            <a:spLocks noGrp="1" noChangeArrowheads="1"/>
          </p:cNvSpPr>
          <p:nvPr>
            <p:ph type="title"/>
          </p:nvPr>
        </p:nvSpPr>
        <p:spPr>
          <a:xfrm>
            <a:off x="6096000" y="38100"/>
            <a:ext cx="5920477" cy="2590800"/>
          </a:xfrm>
        </p:spPr>
        <p:txBody>
          <a:bodyPr/>
          <a:lstStyle/>
          <a:p>
            <a:pPr eaLnBrk="1" hangingPunct="1">
              <a:defRPr/>
            </a:pPr>
            <a:r>
              <a:rPr lang="en-US" sz="4000" dirty="0"/>
              <a:t> </a:t>
            </a:r>
            <a:r>
              <a:rPr lang="en-US" sz="4000" dirty="0" err="1" smtClean="0"/>
              <a:t>Wenzhounese</a:t>
            </a:r>
            <a:r>
              <a:rPr lang="en-US" sz="4000" dirty="0" smtClean="0"/>
              <a:t> Claiming </a:t>
            </a:r>
            <a:r>
              <a:rPr lang="en-US" sz="4000" dirty="0"/>
              <a:t>the Retail Downtown: </a:t>
            </a:r>
            <a:r>
              <a:rPr lang="en-US" sz="4000" dirty="0" smtClean="0"/>
              <a:t>Marais &amp;</a:t>
            </a:r>
            <a:r>
              <a:rPr lang="en-US" sz="4000" dirty="0" err="1" smtClean="0"/>
              <a:t>Sedaine-Popincourt</a:t>
            </a:r>
            <a:endParaRPr lang="en-US" sz="4000" dirty="0"/>
          </a:p>
        </p:txBody>
      </p:sp>
      <p:pic>
        <p:nvPicPr>
          <p:cNvPr id="35842" name="Picture 4" descr="fili">
            <a:hlinkClick r:id="rId2"/>
            <a:extLst>
              <a:ext uri="{FF2B5EF4-FFF2-40B4-BE49-F238E27FC236}">
                <a16:creationId xmlns:a16="http://schemas.microsoft.com/office/drawing/2014/main" xmlns="" id="{8B1E1F89-558B-46F4-B626-A74286EA3A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3200400"/>
            <a:ext cx="2514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dev%20eco%20Sedaine%20Pop">
            <a:extLst>
              <a:ext uri="{FF2B5EF4-FFF2-40B4-BE49-F238E27FC236}">
                <a16:creationId xmlns:a16="http://schemas.microsoft.com/office/drawing/2014/main" xmlns="" id="{FFB3E419-3AEA-4749-ADEC-FB059C0FD08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30056" y="3238500"/>
            <a:ext cx="55149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xmlns="" id="{E9F45D9C-EB76-4C33-A31D-701F1B22DCB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3600" y="381000"/>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AutoShape 7">
            <a:extLst>
              <a:ext uri="{FF2B5EF4-FFF2-40B4-BE49-F238E27FC236}">
                <a16:creationId xmlns:a16="http://schemas.microsoft.com/office/drawing/2014/main" xmlns="" id="{080184EC-37FC-45E6-946B-3F40430B35F3}"/>
              </a:ext>
            </a:extLst>
          </p:cNvPr>
          <p:cNvSpPr>
            <a:spLocks noChangeArrowheads="1"/>
          </p:cNvSpPr>
          <p:nvPr/>
        </p:nvSpPr>
        <p:spPr bwMode="auto">
          <a:xfrm>
            <a:off x="3962400" y="1143000"/>
            <a:ext cx="3048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64846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xmlns="" id="{B5799500-1269-419C-94E5-EB2D2C831765}"/>
              </a:ext>
            </a:extLst>
          </p:cNvPr>
          <p:cNvSpPr>
            <a:spLocks noGrp="1" noChangeArrowheads="1"/>
          </p:cNvSpPr>
          <p:nvPr>
            <p:ph type="title"/>
          </p:nvPr>
        </p:nvSpPr>
        <p:spPr>
          <a:xfrm>
            <a:off x="1981200" y="274638"/>
            <a:ext cx="8153400" cy="1143000"/>
          </a:xfrm>
        </p:spPr>
        <p:txBody>
          <a:bodyPr/>
          <a:lstStyle/>
          <a:p>
            <a:pPr eaLnBrk="1" hangingPunct="1">
              <a:defRPr/>
            </a:pPr>
            <a:r>
              <a:rPr lang="en-US" sz="3200"/>
              <a:t>”Chinagora” Paris (1980s/90s)</a:t>
            </a:r>
          </a:p>
        </p:txBody>
      </p:sp>
      <p:pic>
        <p:nvPicPr>
          <p:cNvPr id="36866" name="Picture 4" descr="CAG686800_F-m">
            <a:extLst>
              <a:ext uri="{FF2B5EF4-FFF2-40B4-BE49-F238E27FC236}">
                <a16:creationId xmlns:a16="http://schemas.microsoft.com/office/drawing/2014/main" xmlns="" id="{D35195B5-7734-458E-81B4-13BD7B6C4C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1" y="1600200"/>
            <a:ext cx="34766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Chinagora">
            <a:extLst>
              <a:ext uri="{FF2B5EF4-FFF2-40B4-BE49-F238E27FC236}">
                <a16:creationId xmlns:a16="http://schemas.microsoft.com/office/drawing/2014/main" xmlns="" id="{46CDED42-EDE0-4998-87A6-3459806B52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2057400"/>
            <a:ext cx="2971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a:extLst>
              <a:ext uri="{FF2B5EF4-FFF2-40B4-BE49-F238E27FC236}">
                <a16:creationId xmlns:a16="http://schemas.microsoft.com/office/drawing/2014/main" xmlns="" id="{E9F15331-D4D3-4F7D-9510-F61264588D76}"/>
              </a:ext>
            </a:extLst>
          </p:cNvPr>
          <p:cNvPicPr>
            <a:picLocks noGrp="1" noChangeAspect="1" noChangeArrowheads="1"/>
          </p:cNvPicPr>
          <p:nvPr>
            <p:ph type="body" idx="1"/>
          </p:nvPr>
        </p:nvPicPr>
        <p:blipFill>
          <a:blip r:embed="rId4">
            <a:extLst>
              <a:ext uri="{28A0092B-C50C-407E-A947-70E740481C1C}">
                <a14:useLocalDpi xmlns:a14="http://schemas.microsoft.com/office/drawing/2010/main"/>
              </a:ext>
            </a:extLst>
          </a:blip>
          <a:srcRect/>
          <a:stretch>
            <a:fillRect/>
          </a:stretch>
        </p:blipFill>
        <p:spPr>
          <a:xfrm>
            <a:off x="3581400" y="3810000"/>
            <a:ext cx="4762500" cy="28575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2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a:extLst>
              <a:ext uri="{FF2B5EF4-FFF2-40B4-BE49-F238E27FC236}">
                <a16:creationId xmlns:a16="http://schemas.microsoft.com/office/drawing/2014/main" xmlns="" id="{ABF10706-9DD7-48AE-8AA1-C2441DCC6335}"/>
              </a:ext>
            </a:extLst>
          </p:cNvPr>
          <p:cNvSpPr>
            <a:spLocks noGrp="1" noChangeArrowheads="1"/>
          </p:cNvSpPr>
          <p:nvPr>
            <p:ph type="title"/>
          </p:nvPr>
        </p:nvSpPr>
        <p:spPr/>
        <p:txBody>
          <a:bodyPr/>
          <a:lstStyle/>
          <a:p>
            <a:pPr eaLnBrk="1" hangingPunct="1"/>
            <a:endParaRPr lang="en-US" altLang="en-US"/>
          </a:p>
        </p:txBody>
      </p:sp>
      <p:sp>
        <p:nvSpPr>
          <p:cNvPr id="474115" name="Rectangle 3">
            <a:extLst>
              <a:ext uri="{FF2B5EF4-FFF2-40B4-BE49-F238E27FC236}">
                <a16:creationId xmlns:a16="http://schemas.microsoft.com/office/drawing/2014/main" xmlns="" id="{226DB064-9B5D-4D92-9FC5-2BDC2B0250C1}"/>
              </a:ext>
            </a:extLst>
          </p:cNvPr>
          <p:cNvSpPr>
            <a:spLocks noGrp="1" noChangeArrowheads="1"/>
          </p:cNvSpPr>
          <p:nvPr>
            <p:ph type="body" idx="1"/>
          </p:nvPr>
        </p:nvSpPr>
        <p:spPr/>
        <p:txBody>
          <a:bodyPr/>
          <a:lstStyle/>
          <a:p>
            <a:pPr eaLnBrk="1" hangingPunct="1"/>
            <a:endParaRPr lang="en-US" altLang="en-US"/>
          </a:p>
        </p:txBody>
      </p:sp>
      <p:sp>
        <p:nvSpPr>
          <p:cNvPr id="474116" name="Rectangle 4">
            <a:extLst>
              <a:ext uri="{FF2B5EF4-FFF2-40B4-BE49-F238E27FC236}">
                <a16:creationId xmlns:a16="http://schemas.microsoft.com/office/drawing/2014/main" xmlns="" id="{A057F4D3-3BAE-4145-849D-6665151A17CD}"/>
              </a:ext>
            </a:extLst>
          </p:cNvPr>
          <p:cNvSpPr>
            <a:spLocks noChangeArrowheads="1"/>
          </p:cNvSpPr>
          <p:nvPr/>
        </p:nvSpPr>
        <p:spPr bwMode="auto">
          <a:xfrm>
            <a:off x="1524000" y="228601"/>
            <a:ext cx="7772400" cy="536575"/>
          </a:xfrm>
          <a:prstGeom prst="rect">
            <a:avLst/>
          </a:prstGeom>
          <a:noFill/>
          <a:ln w="9525">
            <a:noFill/>
            <a:miter lim="800000"/>
            <a:headEnd/>
            <a:tailEnd/>
          </a:ln>
          <a:effectLst/>
        </p:spPr>
        <p:txBody>
          <a:bodyPr anchor="ctr"/>
          <a:lstStyle/>
          <a:p>
            <a:pPr algn="ctr" eaLnBrk="1" hangingPunct="1">
              <a:defRPr/>
            </a:pPr>
            <a:r>
              <a:rPr lang="en-US" sz="3200">
                <a:solidFill>
                  <a:schemeClr val="tx2"/>
                </a:solidFill>
                <a:effectLst>
                  <a:outerShdw blurRad="38100" dist="38100" dir="2700000" algn="tl">
                    <a:srgbClr val="000000"/>
                  </a:outerShdw>
                </a:effectLst>
                <a:cs typeface="Arial" charset="0"/>
              </a:rPr>
              <a:t>Paris Chinese Suburbs/ Banlieues  2000+</a:t>
            </a:r>
          </a:p>
        </p:txBody>
      </p:sp>
      <p:pic>
        <p:nvPicPr>
          <p:cNvPr id="38916" name="Picture 5">
            <a:extLst>
              <a:ext uri="{FF2B5EF4-FFF2-40B4-BE49-F238E27FC236}">
                <a16:creationId xmlns:a16="http://schemas.microsoft.com/office/drawing/2014/main" xmlns="" id="{AC0A2A9F-6880-4BC9-93C7-2373BF8D8D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990600"/>
            <a:ext cx="419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a:extLst>
              <a:ext uri="{FF2B5EF4-FFF2-40B4-BE49-F238E27FC236}">
                <a16:creationId xmlns:a16="http://schemas.microsoft.com/office/drawing/2014/main" xmlns="" id="{B52A24BA-BDEB-4569-B94C-BAD6E0E3B9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2800" y="838200"/>
            <a:ext cx="28956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a:extLst>
              <a:ext uri="{FF2B5EF4-FFF2-40B4-BE49-F238E27FC236}">
                <a16:creationId xmlns:a16="http://schemas.microsoft.com/office/drawing/2014/main" xmlns="" id="{07E98B05-F95C-43FC-958E-D6F6E5E4B9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3581400"/>
            <a:ext cx="4191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8">
            <a:extLst>
              <a:ext uri="{FF2B5EF4-FFF2-40B4-BE49-F238E27FC236}">
                <a16:creationId xmlns:a16="http://schemas.microsoft.com/office/drawing/2014/main" xmlns="" id="{7BDFA66D-B3E8-455A-95FC-69DCCB260FD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09800" y="4572000"/>
            <a:ext cx="28575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121" name="AutoShape 9">
            <a:extLst>
              <a:ext uri="{FF2B5EF4-FFF2-40B4-BE49-F238E27FC236}">
                <a16:creationId xmlns:a16="http://schemas.microsoft.com/office/drawing/2014/main" xmlns="" id="{1C75A994-8AC7-4154-B4EA-B5EB7ACE9234}"/>
              </a:ext>
            </a:extLst>
          </p:cNvPr>
          <p:cNvSpPr>
            <a:spLocks noChangeArrowheads="1"/>
          </p:cNvSpPr>
          <p:nvPr/>
        </p:nvSpPr>
        <p:spPr bwMode="auto">
          <a:xfrm>
            <a:off x="5105400" y="2514600"/>
            <a:ext cx="457200" cy="609600"/>
          </a:xfrm>
          <a:prstGeom prst="star5">
            <a:avLst/>
          </a:prstGeom>
          <a:solidFill>
            <a:schemeClr val="accent1"/>
          </a:solidFill>
          <a:ln w="9525">
            <a:solidFill>
              <a:schemeClr val="tx1"/>
            </a:solidFill>
            <a:miter lim="800000"/>
            <a:headEnd/>
            <a:tailEnd/>
          </a:ln>
          <a:effectLst/>
        </p:spPr>
        <p:txBody>
          <a:bodyPr wrap="none" anchor="ctr"/>
          <a:lstStyle/>
          <a:p>
            <a:pPr eaLnBrk="1" hangingPunct="1">
              <a:defRPr/>
            </a:pPr>
            <a:endParaRPr lang="en-US">
              <a:cs typeface="Arial" charset="0"/>
            </a:endParaRPr>
          </a:p>
        </p:txBody>
      </p:sp>
    </p:spTree>
    <p:extLst>
      <p:ext uri="{BB962C8B-B14F-4D97-AF65-F5344CB8AC3E}">
        <p14:creationId xmlns:p14="http://schemas.microsoft.com/office/powerpoint/2010/main" val="896772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E8C676-3845-4DB6-9FF5-FD72E7682B58}"/>
              </a:ext>
            </a:extLst>
          </p:cNvPr>
          <p:cNvSpPr>
            <a:spLocks noGrp="1"/>
          </p:cNvSpPr>
          <p:nvPr>
            <p:ph type="title"/>
          </p:nvPr>
        </p:nvSpPr>
        <p:spPr/>
        <p:txBody>
          <a:bodyPr/>
          <a:lstStyle/>
          <a:p>
            <a:pPr>
              <a:defRPr/>
            </a:pPr>
            <a:r>
              <a:rPr lang="en-US" dirty="0" smtClean="0"/>
              <a:t>Aubervilliers: Global China in the</a:t>
            </a:r>
            <a:br>
              <a:rPr lang="en-US" dirty="0" smtClean="0"/>
            </a:br>
            <a:r>
              <a:rPr lang="en-US" dirty="0" smtClean="0"/>
              <a:t>21</a:t>
            </a:r>
            <a:r>
              <a:rPr lang="en-US" baseline="30000" dirty="0" smtClean="0"/>
              <a:t>st</a:t>
            </a:r>
            <a:r>
              <a:rPr lang="en-US" dirty="0" smtClean="0"/>
              <a:t> Century</a:t>
            </a:r>
            <a:r>
              <a:rPr lang="en-US" dirty="0" smtClean="0"/>
              <a:t>  </a:t>
            </a:r>
            <a:endParaRPr lang="en-US" dirty="0"/>
          </a:p>
        </p:txBody>
      </p:sp>
      <p:pic>
        <p:nvPicPr>
          <p:cNvPr id="77826" name="Content Placeholder 5">
            <a:extLst>
              <a:ext uri="{FF2B5EF4-FFF2-40B4-BE49-F238E27FC236}">
                <a16:creationId xmlns:a16="http://schemas.microsoft.com/office/drawing/2014/main" xmlns="" id="{D832D7F3-775A-4557-A22A-F3C233F10AD8}"/>
              </a:ext>
            </a:extLst>
          </p:cNvPr>
          <p:cNvPicPr>
            <a:picLocks noGrp="1" noChangeAspect="1"/>
          </p:cNvPicPr>
          <p:nvPr>
            <p:ph sz="quarter" idx="4294967295"/>
          </p:nvPr>
        </p:nvPicPr>
        <p:blipFill>
          <a:blip r:embed="rId2">
            <a:extLst>
              <a:ext uri="{28A0092B-C50C-407E-A947-70E740481C1C}">
                <a14:useLocalDpi xmlns:a14="http://schemas.microsoft.com/office/drawing/2010/main"/>
              </a:ext>
            </a:extLst>
          </a:blip>
          <a:srcRect/>
          <a:stretch>
            <a:fillRect/>
          </a:stretch>
        </p:blipFill>
        <p:spPr>
          <a:xfrm>
            <a:off x="976497" y="3541365"/>
            <a:ext cx="4371975" cy="2911475"/>
          </a:xfrm>
        </p:spPr>
      </p:pic>
      <p:pic>
        <p:nvPicPr>
          <p:cNvPr id="77827" name="Content Placeholder 6">
            <a:extLst>
              <a:ext uri="{FF2B5EF4-FFF2-40B4-BE49-F238E27FC236}">
                <a16:creationId xmlns:a16="http://schemas.microsoft.com/office/drawing/2014/main" xmlns="" id="{DC19683B-9A26-415B-B341-D00530F5B05B}"/>
              </a:ext>
            </a:extLst>
          </p:cNvPr>
          <p:cNvPicPr>
            <a:picLocks noGrp="1" noChangeAspect="1"/>
          </p:cNvPicPr>
          <p:nvPr>
            <p:ph sz="quarter" idx="4294967295"/>
          </p:nvPr>
        </p:nvPicPr>
        <p:blipFill>
          <a:blip r:embed="rId3">
            <a:extLst>
              <a:ext uri="{28A0092B-C50C-407E-A947-70E740481C1C}">
                <a14:useLocalDpi xmlns:a14="http://schemas.microsoft.com/office/drawing/2010/main"/>
              </a:ext>
            </a:extLst>
          </a:blip>
          <a:srcRect/>
          <a:stretch>
            <a:fillRect/>
          </a:stretch>
        </p:blipFill>
        <p:spPr>
          <a:xfrm>
            <a:off x="6157875" y="3229131"/>
            <a:ext cx="4143375" cy="2911475"/>
          </a:xfrm>
        </p:spPr>
      </p:pic>
    </p:spTree>
    <p:extLst>
      <p:ext uri="{BB962C8B-B14F-4D97-AF65-F5344CB8AC3E}">
        <p14:creationId xmlns:p14="http://schemas.microsoft.com/office/powerpoint/2010/main" val="1627272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xmlns="" id="{C54E3B9D-DDD6-4F66-BECB-8B349C23AAB3}"/>
              </a:ext>
            </a:extLst>
          </p:cNvPr>
          <p:cNvSpPr>
            <a:spLocks noGrp="1" noChangeArrowheads="1"/>
          </p:cNvSpPr>
          <p:nvPr>
            <p:ph type="body" idx="1"/>
          </p:nvPr>
        </p:nvSpPr>
        <p:spPr/>
        <p:txBody>
          <a:bodyPr/>
          <a:lstStyle/>
          <a:p>
            <a:pPr eaLnBrk="1" hangingPunct="1">
              <a:buFont typeface="Wingdings" panose="05000000000000000000" pitchFamily="2" charset="2"/>
              <a:buNone/>
            </a:pPr>
            <a:endParaRPr lang="en-US" altLang="en-US" dirty="0"/>
          </a:p>
        </p:txBody>
      </p:sp>
      <p:sp>
        <p:nvSpPr>
          <p:cNvPr id="23556" name="Rectangle 4">
            <a:extLst>
              <a:ext uri="{FF2B5EF4-FFF2-40B4-BE49-F238E27FC236}">
                <a16:creationId xmlns:a16="http://schemas.microsoft.com/office/drawing/2014/main" xmlns="" id="{2D3569E8-9B54-486F-83D8-6A318BEF1048}"/>
              </a:ext>
            </a:extLst>
          </p:cNvPr>
          <p:cNvSpPr>
            <a:spLocks noChangeArrowheads="1"/>
          </p:cNvSpPr>
          <p:nvPr/>
        </p:nvSpPr>
        <p:spPr bwMode="auto">
          <a:xfrm>
            <a:off x="1981200" y="274638"/>
            <a:ext cx="8229600" cy="1143000"/>
          </a:xfrm>
          <a:prstGeom prst="rect">
            <a:avLst/>
          </a:prstGeom>
          <a:noFill/>
          <a:ln w="9525">
            <a:noFill/>
            <a:miter lim="800000"/>
            <a:headEnd/>
            <a:tailEnd/>
          </a:ln>
          <a:effec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sz="4400">
              <a:solidFill>
                <a:schemeClr val="tx2"/>
              </a:solidFill>
              <a:effectLst>
                <a:outerShdw blurRad="38100" dist="38100" dir="2700000" algn="tl">
                  <a:srgbClr val="000000"/>
                </a:outerShdw>
              </a:effectLst>
            </a:endParaRPr>
          </a:p>
        </p:txBody>
      </p:sp>
      <p:pic>
        <p:nvPicPr>
          <p:cNvPr id="32771" name="Picture 5">
            <a:extLst>
              <a:ext uri="{FF2B5EF4-FFF2-40B4-BE49-F238E27FC236}">
                <a16:creationId xmlns:a16="http://schemas.microsoft.com/office/drawing/2014/main" xmlns="" id="{ABF4B91E-AA63-46F8-B181-AC8E907EA9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600200"/>
            <a:ext cx="4343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a:extLst>
              <a:ext uri="{FF2B5EF4-FFF2-40B4-BE49-F238E27FC236}">
                <a16:creationId xmlns:a16="http://schemas.microsoft.com/office/drawing/2014/main" xmlns="" id="{DE168C2A-9D86-4D85-9662-DD9B2743093F}"/>
              </a:ext>
            </a:extLst>
          </p:cNvPr>
          <p:cNvSpPr>
            <a:spLocks noChangeArrowheads="1"/>
          </p:cNvSpPr>
          <p:nvPr/>
        </p:nvSpPr>
        <p:spPr bwMode="auto">
          <a:xfrm>
            <a:off x="6324600" y="1828801"/>
            <a:ext cx="3810000" cy="4081463"/>
          </a:xfrm>
          <a:prstGeom prst="rect">
            <a:avLst/>
          </a:prstGeom>
          <a:noFill/>
          <a:ln w="9525">
            <a:noFill/>
            <a:miter lim="800000"/>
            <a:headEnd/>
            <a:tailEnd/>
          </a:ln>
          <a:effectLst/>
        </p:spPr>
        <p:txBody>
          <a:bodyPr/>
          <a:lstStyle/>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Origins at center</a:t>
            </a:r>
          </a:p>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Postcolonial refugees near wider center</a:t>
            </a:r>
          </a:p>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Commercial investment competes</a:t>
            </a:r>
          </a:p>
          <a:p>
            <a:pPr marL="533400" indent="-533400">
              <a:spcBef>
                <a:spcPct val="20000"/>
              </a:spcBef>
              <a:buClr>
                <a:schemeClr val="hlink"/>
              </a:buClr>
              <a:buSzPct val="80000"/>
              <a:buFontTx/>
              <a:buAutoNum type="arabicPeriod"/>
              <a:defRPr/>
            </a:pPr>
            <a:r>
              <a:rPr lang="en-US" sz="2800" dirty="0">
                <a:effectLst>
                  <a:outerShdw blurRad="38100" dist="38100" dir="2700000" algn="tl">
                    <a:srgbClr val="000000"/>
                  </a:outerShdw>
                </a:effectLst>
                <a:cs typeface="Arial" charset="0"/>
              </a:rPr>
              <a:t>New Suburbanites</a:t>
            </a:r>
          </a:p>
        </p:txBody>
      </p:sp>
      <p:sp>
        <p:nvSpPr>
          <p:cNvPr id="32773" name="AutoShape 7">
            <a:extLst>
              <a:ext uri="{FF2B5EF4-FFF2-40B4-BE49-F238E27FC236}">
                <a16:creationId xmlns:a16="http://schemas.microsoft.com/office/drawing/2014/main" xmlns="" id="{8BF8D886-6218-43EA-AFB6-995052BF7014}"/>
              </a:ext>
            </a:extLst>
          </p:cNvPr>
          <p:cNvSpPr>
            <a:spLocks noChangeArrowheads="1"/>
          </p:cNvSpPr>
          <p:nvPr/>
        </p:nvSpPr>
        <p:spPr bwMode="auto">
          <a:xfrm>
            <a:off x="4495800" y="4800600"/>
            <a:ext cx="3048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2</a:t>
            </a:r>
          </a:p>
        </p:txBody>
      </p:sp>
      <p:sp>
        <p:nvSpPr>
          <p:cNvPr id="32774" name="AutoShape 8">
            <a:extLst>
              <a:ext uri="{FF2B5EF4-FFF2-40B4-BE49-F238E27FC236}">
                <a16:creationId xmlns:a16="http://schemas.microsoft.com/office/drawing/2014/main" xmlns="" id="{156044F7-961C-4223-B502-7C78E6FF89B1}"/>
              </a:ext>
            </a:extLst>
          </p:cNvPr>
          <p:cNvSpPr>
            <a:spLocks noChangeArrowheads="1"/>
          </p:cNvSpPr>
          <p:nvPr/>
        </p:nvSpPr>
        <p:spPr bwMode="auto">
          <a:xfrm>
            <a:off x="3962400" y="2438400"/>
            <a:ext cx="4572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2</a:t>
            </a:r>
          </a:p>
        </p:txBody>
      </p:sp>
      <p:sp>
        <p:nvSpPr>
          <p:cNvPr id="32775" name="AutoShape 9">
            <a:extLst>
              <a:ext uri="{FF2B5EF4-FFF2-40B4-BE49-F238E27FC236}">
                <a16:creationId xmlns:a16="http://schemas.microsoft.com/office/drawing/2014/main" xmlns="" id="{10668237-7329-4245-AA36-4CEDC58A05B7}"/>
              </a:ext>
            </a:extLst>
          </p:cNvPr>
          <p:cNvSpPr>
            <a:spLocks noChangeArrowheads="1"/>
          </p:cNvSpPr>
          <p:nvPr/>
        </p:nvSpPr>
        <p:spPr bwMode="auto">
          <a:xfrm>
            <a:off x="4343400" y="3200400"/>
            <a:ext cx="381000" cy="3810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3</a:t>
            </a:r>
          </a:p>
        </p:txBody>
      </p:sp>
      <p:sp>
        <p:nvSpPr>
          <p:cNvPr id="32776" name="AutoShape 10">
            <a:extLst>
              <a:ext uri="{FF2B5EF4-FFF2-40B4-BE49-F238E27FC236}">
                <a16:creationId xmlns:a16="http://schemas.microsoft.com/office/drawing/2014/main" xmlns="" id="{3AE43AFB-A15C-47CA-8AAF-6138F4A1C0AA}"/>
              </a:ext>
            </a:extLst>
          </p:cNvPr>
          <p:cNvSpPr>
            <a:spLocks noChangeArrowheads="1"/>
          </p:cNvSpPr>
          <p:nvPr/>
        </p:nvSpPr>
        <p:spPr bwMode="auto">
          <a:xfrm>
            <a:off x="5410200" y="2209800"/>
            <a:ext cx="457200" cy="3048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4</a:t>
            </a:r>
          </a:p>
        </p:txBody>
      </p:sp>
      <p:sp>
        <p:nvSpPr>
          <p:cNvPr id="32777" name="AutoShape 11">
            <a:extLst>
              <a:ext uri="{FF2B5EF4-FFF2-40B4-BE49-F238E27FC236}">
                <a16:creationId xmlns:a16="http://schemas.microsoft.com/office/drawing/2014/main" xmlns="" id="{4B631D1D-117F-491D-8D54-AA5AAD60211A}"/>
              </a:ext>
            </a:extLst>
          </p:cNvPr>
          <p:cNvSpPr>
            <a:spLocks noChangeArrowheads="1"/>
          </p:cNvSpPr>
          <p:nvPr/>
        </p:nvSpPr>
        <p:spPr bwMode="auto">
          <a:xfrm>
            <a:off x="4419600" y="3810000"/>
            <a:ext cx="304800" cy="152400"/>
          </a:xfrm>
          <a:prstGeom prst="plus">
            <a:avLst>
              <a:gd name="adj" fmla="val 25000"/>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a:latin typeface="Arial Black" panose="020B0A04020102020204" pitchFamily="34" charset="0"/>
              </a:rPr>
              <a:t>1</a:t>
            </a:r>
          </a:p>
        </p:txBody>
      </p:sp>
      <p:sp>
        <p:nvSpPr>
          <p:cNvPr id="14" name="Title 13">
            <a:extLst>
              <a:ext uri="{FF2B5EF4-FFF2-40B4-BE49-F238E27FC236}">
                <a16:creationId xmlns:a16="http://schemas.microsoft.com/office/drawing/2014/main" xmlns="" id="{B29A081B-B08C-4535-9CE4-0AF238464B27}"/>
              </a:ext>
            </a:extLst>
          </p:cNvPr>
          <p:cNvSpPr>
            <a:spLocks noGrp="1"/>
          </p:cNvSpPr>
          <p:nvPr>
            <p:ph type="title"/>
          </p:nvPr>
        </p:nvSpPr>
        <p:spPr/>
        <p:txBody>
          <a:bodyPr/>
          <a:lstStyle/>
          <a:p>
            <a:pPr eaLnBrk="1" hangingPunct="1">
              <a:defRPr/>
            </a:pPr>
            <a:r>
              <a:rPr lang="en-US" dirty="0">
                <a:ea typeface="+mj-ea"/>
              </a:rPr>
              <a:t>Paris, France</a:t>
            </a:r>
          </a:p>
        </p:txBody>
      </p:sp>
      <p:sp>
        <p:nvSpPr>
          <p:cNvPr id="12" name="Curved Left Arrow 11">
            <a:extLst>
              <a:ext uri="{FF2B5EF4-FFF2-40B4-BE49-F238E27FC236}">
                <a16:creationId xmlns:a16="http://schemas.microsoft.com/office/drawing/2014/main" xmlns="" id="{38B404F0-3038-40D8-A3FA-C35DA4B66399}"/>
              </a:ext>
            </a:extLst>
          </p:cNvPr>
          <p:cNvSpPr/>
          <p:nvPr/>
        </p:nvSpPr>
        <p:spPr>
          <a:xfrm>
            <a:off x="4724400" y="4038600"/>
            <a:ext cx="228600" cy="990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13" name="Curved Down Arrow 12">
            <a:extLst>
              <a:ext uri="{FF2B5EF4-FFF2-40B4-BE49-F238E27FC236}">
                <a16:creationId xmlns:a16="http://schemas.microsoft.com/office/drawing/2014/main" xmlns="" id="{C8FEE53D-B0B3-41D6-BC69-EE09B009E15C}"/>
              </a:ext>
            </a:extLst>
          </p:cNvPr>
          <p:cNvSpPr/>
          <p:nvPr/>
        </p:nvSpPr>
        <p:spPr>
          <a:xfrm rot="15473611">
            <a:off x="2817019" y="3645694"/>
            <a:ext cx="2351088" cy="381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15" name="Curved Down Arrow 14">
            <a:extLst>
              <a:ext uri="{FF2B5EF4-FFF2-40B4-BE49-F238E27FC236}">
                <a16:creationId xmlns:a16="http://schemas.microsoft.com/office/drawing/2014/main" xmlns="" id="{08D341E9-60EF-41F0-A8D6-F4F816C30E8A}"/>
              </a:ext>
            </a:extLst>
          </p:cNvPr>
          <p:cNvSpPr/>
          <p:nvPr/>
        </p:nvSpPr>
        <p:spPr>
          <a:xfrm>
            <a:off x="4267200" y="2209800"/>
            <a:ext cx="1219200" cy="350838"/>
          </a:xfrm>
          <a:prstGeom prst="curvedDownArrow">
            <a:avLst>
              <a:gd name="adj1" fmla="val 25000"/>
              <a:gd name="adj2" fmla="val 50000"/>
              <a:gd name="adj3" fmla="val 4704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17" name="Curved Right Arrow 16">
            <a:extLst>
              <a:ext uri="{FF2B5EF4-FFF2-40B4-BE49-F238E27FC236}">
                <a16:creationId xmlns:a16="http://schemas.microsoft.com/office/drawing/2014/main" xmlns="" id="{4231DA7E-CD87-4034-BC34-401885D0A975}"/>
              </a:ext>
            </a:extLst>
          </p:cNvPr>
          <p:cNvSpPr/>
          <p:nvPr/>
        </p:nvSpPr>
        <p:spPr>
          <a:xfrm rot="12228497">
            <a:off x="5294314" y="2382838"/>
            <a:ext cx="731837" cy="2978150"/>
          </a:xfrm>
          <a:prstGeom prst="curvedRightArrow">
            <a:avLst>
              <a:gd name="adj1" fmla="val 25000"/>
              <a:gd name="adj2" fmla="val 831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Tree>
    <p:extLst>
      <p:ext uri="{BB962C8B-B14F-4D97-AF65-F5344CB8AC3E}">
        <p14:creationId xmlns:p14="http://schemas.microsoft.com/office/powerpoint/2010/main" val="1825057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1E893F84-6146-4DB3-8812-5F48D34A8145}"/>
              </a:ext>
            </a:extLst>
          </p:cNvPr>
          <p:cNvSpPr>
            <a:spLocks noGrp="1" noChangeArrowheads="1"/>
          </p:cNvSpPr>
          <p:nvPr>
            <p:ph type="title"/>
          </p:nvPr>
        </p:nvSpPr>
        <p:spPr>
          <a:xfrm>
            <a:off x="1981200" y="274638"/>
            <a:ext cx="8229600" cy="639762"/>
          </a:xfrm>
        </p:spPr>
        <p:txBody>
          <a:bodyPr/>
          <a:lstStyle/>
          <a:p>
            <a:pPr eaLnBrk="1" hangingPunct="1">
              <a:defRPr/>
            </a:pPr>
            <a:r>
              <a:rPr lang="en-US" sz="4000"/>
              <a:t>Philadelphia, USA</a:t>
            </a:r>
          </a:p>
        </p:txBody>
      </p:sp>
      <p:pic>
        <p:nvPicPr>
          <p:cNvPr id="22530" name="Picture 4" descr="philadelphia_overall">
            <a:extLst>
              <a:ext uri="{FF2B5EF4-FFF2-40B4-BE49-F238E27FC236}">
                <a16:creationId xmlns:a16="http://schemas.microsoft.com/office/drawing/2014/main" xmlns="" id="{FC05B1E5-8CE8-42E2-94D4-FA0D2FEEAC11}"/>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828800" y="1219200"/>
            <a:ext cx="8839200" cy="5638800"/>
          </a:xfrm>
          <a:noFill/>
          <a:ln>
            <a:solidFill>
              <a:schemeClr val="bg2"/>
            </a:solidFill>
          </a:ln>
          <a:extLst>
            <a:ext uri="{909E8E84-426E-40DD-AFC4-6F175D3DCCD1}">
              <a14:hiddenFill xmlns:a14="http://schemas.microsoft.com/office/drawing/2010/main">
                <a:solidFill>
                  <a:srgbClr val="FFFFFF"/>
                </a:solidFill>
              </a14:hiddenFill>
            </a:ext>
          </a:extLst>
        </p:spPr>
      </p:pic>
      <p:sp>
        <p:nvSpPr>
          <p:cNvPr id="22531" name="Rectangle 5">
            <a:extLst>
              <a:ext uri="{FF2B5EF4-FFF2-40B4-BE49-F238E27FC236}">
                <a16:creationId xmlns:a16="http://schemas.microsoft.com/office/drawing/2014/main" xmlns="" id="{610D8515-E609-4483-B67B-EE847EFD7FD5}"/>
              </a:ext>
            </a:extLst>
          </p:cNvPr>
          <p:cNvSpPr>
            <a:spLocks noChangeArrowheads="1"/>
          </p:cNvSpPr>
          <p:nvPr/>
        </p:nvSpPr>
        <p:spPr bwMode="auto">
          <a:xfrm>
            <a:off x="7239000" y="3200400"/>
            <a:ext cx="990600" cy="5334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2532" name="WordArt 6">
            <a:extLst>
              <a:ext uri="{FF2B5EF4-FFF2-40B4-BE49-F238E27FC236}">
                <a16:creationId xmlns:a16="http://schemas.microsoft.com/office/drawing/2014/main" xmlns="" id="{0BB5FA96-4944-4A07-9626-A92902124232}"/>
              </a:ext>
            </a:extLst>
          </p:cNvPr>
          <p:cNvSpPr>
            <a:spLocks noChangeArrowheads="1" noChangeShapeType="1" noTextEdit="1"/>
          </p:cNvSpPr>
          <p:nvPr/>
        </p:nvSpPr>
        <p:spPr bwMode="auto">
          <a:xfrm>
            <a:off x="7391400" y="3352800"/>
            <a:ext cx="685800" cy="152400"/>
          </a:xfrm>
          <a:prstGeom prst="rect">
            <a:avLst/>
          </a:prstGeom>
        </p:spPr>
        <p:txBody>
          <a:bodyPr spcFirstLastPara="1" wrap="none" fromWordArt="1">
            <a:prstTxWarp prst="textArchUp">
              <a:avLst>
                <a:gd name="adj" fmla="val 10800004"/>
              </a:avLst>
            </a:prstTxWarp>
          </a:bodyPr>
          <a:lstStyle/>
          <a:p>
            <a:pPr algn="ctr"/>
            <a:r>
              <a:rPr lang="en-US" sz="1000" kern="10">
                <a:ln w="9525">
                  <a:solidFill>
                    <a:srgbClr val="000000"/>
                  </a:solidFill>
                  <a:round/>
                  <a:headEnd/>
                  <a:tailEnd/>
                </a:ln>
                <a:solidFill>
                  <a:srgbClr val="000000"/>
                </a:solidFill>
                <a:latin typeface="Arial Black" panose="020B0A04020102020204" pitchFamily="34" charset="0"/>
              </a:rPr>
              <a:t>Chinatown</a:t>
            </a:r>
          </a:p>
        </p:txBody>
      </p:sp>
    </p:spTree>
    <p:extLst>
      <p:ext uri="{BB962C8B-B14F-4D97-AF65-F5344CB8AC3E}">
        <p14:creationId xmlns:p14="http://schemas.microsoft.com/office/powerpoint/2010/main" val="1127323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xmlns="" id="{F3DFE1E5-AB6D-4832-B15C-185DAB00CEED}"/>
              </a:ext>
            </a:extLst>
          </p:cNvPr>
          <p:cNvSpPr>
            <a:spLocks noGrp="1" noChangeArrowheads="1"/>
          </p:cNvSpPr>
          <p:nvPr>
            <p:ph type="title"/>
          </p:nvPr>
        </p:nvSpPr>
        <p:spPr/>
        <p:txBody>
          <a:bodyPr/>
          <a:lstStyle/>
          <a:p>
            <a:pPr eaLnBrk="1" hangingPunct="1">
              <a:defRPr/>
            </a:pPr>
            <a:r>
              <a:rPr lang="en-US" sz="4000" dirty="0"/>
              <a:t> Urban </a:t>
            </a:r>
            <a:r>
              <a:rPr lang="en-US" sz="4000" dirty="0" smtClean="0"/>
              <a:t>Walls</a:t>
            </a:r>
            <a:endParaRPr lang="en-US" sz="4000" dirty="0"/>
          </a:p>
        </p:txBody>
      </p:sp>
      <p:pic>
        <p:nvPicPr>
          <p:cNvPr id="48130" name="Picture 3">
            <a:extLst>
              <a:ext uri="{FF2B5EF4-FFF2-40B4-BE49-F238E27FC236}">
                <a16:creationId xmlns:a16="http://schemas.microsoft.com/office/drawing/2014/main" xmlns="" id="{C3DE0ED6-A8EC-4D31-B546-BD567310435F}"/>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134431" y="2551044"/>
            <a:ext cx="8229600" cy="3810000"/>
          </a:xfrm>
        </p:spPr>
      </p:pic>
      <p:pic>
        <p:nvPicPr>
          <p:cNvPr id="48131" name="Picture 4" descr="chinatown">
            <a:extLst>
              <a:ext uri="{FF2B5EF4-FFF2-40B4-BE49-F238E27FC236}">
                <a16:creationId xmlns:a16="http://schemas.microsoft.com/office/drawing/2014/main" xmlns="" id="{EBE24ADA-35DB-4832-9243-23ECF8E134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86260" y="2933700"/>
            <a:ext cx="3657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hinatown_s">
            <a:extLst>
              <a:ext uri="{FF2B5EF4-FFF2-40B4-BE49-F238E27FC236}">
                <a16:creationId xmlns:a16="http://schemas.microsoft.com/office/drawing/2014/main" xmlns="" id="{F15E6AAA-F784-4500-8655-FAE95DC566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449943" y="2933700"/>
            <a:ext cx="2362258" cy="3695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344" y="13823"/>
            <a:ext cx="4615687" cy="2651565"/>
          </a:xfrm>
          <a:prstGeom prst="rect">
            <a:avLst/>
          </a:prstGeom>
        </p:spPr>
      </p:pic>
    </p:spTree>
    <p:extLst>
      <p:ext uri="{BB962C8B-B14F-4D97-AF65-F5344CB8AC3E}">
        <p14:creationId xmlns:p14="http://schemas.microsoft.com/office/powerpoint/2010/main" val="2009001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xmlns="" id="{BBDA7A88-15D4-4B26-A81B-3E15A17BB550}"/>
              </a:ext>
            </a:extLst>
          </p:cNvPr>
          <p:cNvSpPr>
            <a:spLocks noGrp="1" noChangeArrowheads="1"/>
          </p:cNvSpPr>
          <p:nvPr>
            <p:ph type="title"/>
          </p:nvPr>
        </p:nvSpPr>
        <p:spPr/>
        <p:txBody>
          <a:bodyPr/>
          <a:lstStyle/>
          <a:p>
            <a:pPr eaLnBrk="1" hangingPunct="1">
              <a:defRPr/>
            </a:pPr>
            <a:r>
              <a:rPr lang="en-US" sz="4000"/>
              <a:t>Gentrification: A Spatial Threat to Many Chinatowns</a:t>
            </a:r>
          </a:p>
        </p:txBody>
      </p:sp>
      <p:sp>
        <p:nvSpPr>
          <p:cNvPr id="267267" name="Rectangle 3">
            <a:extLst>
              <a:ext uri="{FF2B5EF4-FFF2-40B4-BE49-F238E27FC236}">
                <a16:creationId xmlns:a16="http://schemas.microsoft.com/office/drawing/2014/main" xmlns="" id="{3CA272EA-0F82-4763-8890-7E317958E8DF}"/>
              </a:ext>
            </a:extLst>
          </p:cNvPr>
          <p:cNvSpPr>
            <a:spLocks noGrp="1" noChangeArrowheads="1"/>
          </p:cNvSpPr>
          <p:nvPr>
            <p:ph sz="half" idx="1"/>
          </p:nvPr>
        </p:nvSpPr>
        <p:spPr>
          <a:xfrm>
            <a:off x="1981200" y="1600200"/>
            <a:ext cx="4033838" cy="4495800"/>
          </a:xfrm>
        </p:spPr>
        <p:txBody>
          <a:bodyPr/>
          <a:lstStyle/>
          <a:p>
            <a:pPr eaLnBrk="1" hangingPunct="1">
              <a:lnSpc>
                <a:spcPct val="90000"/>
              </a:lnSpc>
            </a:pPr>
            <a:endParaRPr lang="en-US" altLang="en-US" sz="1800"/>
          </a:p>
        </p:txBody>
      </p:sp>
      <p:sp>
        <p:nvSpPr>
          <p:cNvPr id="267268" name="Rectangle 4">
            <a:extLst>
              <a:ext uri="{FF2B5EF4-FFF2-40B4-BE49-F238E27FC236}">
                <a16:creationId xmlns:a16="http://schemas.microsoft.com/office/drawing/2014/main" xmlns="" id="{D4C95EB4-8FB0-42AA-B8EA-04ED18B72A22}"/>
              </a:ext>
            </a:extLst>
          </p:cNvPr>
          <p:cNvSpPr>
            <a:spLocks noGrp="1" noChangeArrowheads="1"/>
          </p:cNvSpPr>
          <p:nvPr>
            <p:ph type="body" sz="half" idx="2"/>
          </p:nvPr>
        </p:nvSpPr>
        <p:spPr>
          <a:xfrm>
            <a:off x="6172200" y="1981200"/>
            <a:ext cx="3810000" cy="4648200"/>
          </a:xfrm>
        </p:spPr>
        <p:txBody>
          <a:bodyPr/>
          <a:lstStyle/>
          <a:p>
            <a:pPr eaLnBrk="1" hangingPunct="1">
              <a:buFont typeface="Wingdings" panose="05000000000000000000" pitchFamily="2" charset="2"/>
              <a:buNone/>
              <a:defRPr/>
            </a:pPr>
            <a:r>
              <a:rPr lang="en-US" sz="2400">
                <a:ea typeface="+mn-ea"/>
              </a:rPr>
              <a:t>    “Distinctive condo building in convenient Chinatown location. 90 Condos In Recently Renovated Building. Must See!! This Is A 24 Hour Doorman Bldg. Parking Available Nearby. Available With Decks. </a:t>
            </a:r>
          </a:p>
        </p:txBody>
      </p:sp>
      <p:pic>
        <p:nvPicPr>
          <p:cNvPr id="50180" name="Picture 5" descr="1010%20Race">
            <a:extLst>
              <a:ext uri="{FF2B5EF4-FFF2-40B4-BE49-F238E27FC236}">
                <a16:creationId xmlns:a16="http://schemas.microsoft.com/office/drawing/2014/main" xmlns="" id="{2FB81185-4BB8-4EC0-B285-DD23D02987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1676400"/>
            <a:ext cx="396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47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EF01F-B834-4992-9CC9-60FD1210D45A}"/>
              </a:ext>
            </a:extLst>
          </p:cNvPr>
          <p:cNvSpPr>
            <a:spLocks noGrp="1"/>
          </p:cNvSpPr>
          <p:nvPr>
            <p:ph type="title"/>
          </p:nvPr>
        </p:nvSpPr>
        <p:spPr/>
        <p:txBody>
          <a:bodyPr/>
          <a:lstStyle/>
          <a:p>
            <a:pPr>
              <a:defRPr/>
            </a:pPr>
            <a:r>
              <a:rPr lang="en-US" dirty="0"/>
              <a:t>Why Aren’t Chinese </a:t>
            </a:r>
            <a:r>
              <a:rPr lang="en-US" dirty="0" err="1"/>
              <a:t>Gentrifiers</a:t>
            </a:r>
            <a:r>
              <a:rPr lang="en-US" dirty="0"/>
              <a:t>?</a:t>
            </a:r>
          </a:p>
        </p:txBody>
      </p:sp>
      <p:sp>
        <p:nvSpPr>
          <p:cNvPr id="5" name="Content Placeholder 4">
            <a:extLst>
              <a:ext uri="{FF2B5EF4-FFF2-40B4-BE49-F238E27FC236}">
                <a16:creationId xmlns:a16="http://schemas.microsoft.com/office/drawing/2014/main" xmlns="" id="{A1F6D495-85F7-4A4F-A32F-4FB7B0A3CA2F}"/>
              </a:ext>
            </a:extLst>
          </p:cNvPr>
          <p:cNvSpPr>
            <a:spLocks noGrp="1"/>
          </p:cNvSpPr>
          <p:nvPr>
            <p:ph idx="1"/>
          </p:nvPr>
        </p:nvSpPr>
        <p:spPr/>
        <p:txBody>
          <a:bodyPr/>
          <a:lstStyle/>
          <a:p>
            <a:pPr marL="0" indent="0">
              <a:spcBef>
                <a:spcPct val="0"/>
              </a:spcBef>
              <a:buClrTx/>
              <a:buSzTx/>
              <a:buNone/>
            </a:pPr>
            <a:r>
              <a:rPr lang="en-US" altLang="en-US"/>
              <a:t>Think about implicit bias in models of change –do social scientists and planners value certain “kinds” of change and ignore others?</a:t>
            </a:r>
          </a:p>
          <a:p>
            <a:pPr marL="0" indent="0">
              <a:spcBef>
                <a:spcPct val="0"/>
              </a:spcBef>
              <a:buClrTx/>
              <a:buSzTx/>
              <a:buNone/>
            </a:pPr>
            <a:endParaRPr lang="en-US" altLang="en-US"/>
          </a:p>
          <a:p>
            <a:pPr marL="0" indent="0">
              <a:spcBef>
                <a:spcPct val="0"/>
              </a:spcBef>
              <a:buClrTx/>
              <a:buSzTx/>
              <a:buNone/>
            </a:pPr>
            <a:r>
              <a:rPr lang="en-US" altLang="en-US"/>
              <a:t>Why is Chinese gentrification not stable?</a:t>
            </a:r>
          </a:p>
          <a:p>
            <a:pPr marL="0" indent="0">
              <a:spcBef>
                <a:spcPct val="0"/>
              </a:spcBef>
              <a:buClrTx/>
              <a:buSzTx/>
              <a:buNone/>
            </a:pPr>
            <a:r>
              <a:rPr lang="en-US" altLang="en-US"/>
              <a:t>Real estate, location, imagery</a:t>
            </a:r>
            <a:r>
              <a:rPr lang="is-IS" altLang="en-US"/>
              <a:t>….</a:t>
            </a:r>
            <a:endParaRPr lang="en-US" altLang="en-US"/>
          </a:p>
        </p:txBody>
      </p:sp>
    </p:spTree>
    <p:extLst>
      <p:ext uri="{BB962C8B-B14F-4D97-AF65-F5344CB8AC3E}">
        <p14:creationId xmlns:p14="http://schemas.microsoft.com/office/powerpoint/2010/main" val="2048184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Chinatowns</a:t>
            </a:r>
            <a:endParaRPr lang="en-US" dirty="0"/>
          </a:p>
        </p:txBody>
      </p:sp>
      <p:sp>
        <p:nvSpPr>
          <p:cNvPr id="3" name="Content Placeholder 2"/>
          <p:cNvSpPr>
            <a:spLocks noGrp="1"/>
          </p:cNvSpPr>
          <p:nvPr>
            <p:ph idx="1"/>
          </p:nvPr>
        </p:nvSpPr>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Chinatowns are widely-identified “</a:t>
            </a:r>
            <a:r>
              <a:rPr lang="en-US" dirty="0" err="1" smtClean="0"/>
              <a:t>othered</a:t>
            </a:r>
            <a:r>
              <a:rPr lang="en-US" dirty="0" smtClean="0"/>
              <a:t>” spaces in metropolitan areas, often near central cores, that have served to both set apart descendants of the Chinese diaspora and allow for the construction of community and connection by these people and others.  They combine residential, commercial-economic and cultural functions and may also have political roles including order and social services.  While Chinatowns very from nation to nation over time, they also constitute a global network in dialogue with an ever changing China itself as an empire to a nation-state.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AND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They pose general questions to urban studies about the construction of space, race, citizenship, community development and other critical themes of urban society and culture.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781605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8B3B5158-9E84-44C0-8D63-2E3CFC28970C}"/>
              </a:ext>
            </a:extLst>
          </p:cNvPr>
          <p:cNvSpPr>
            <a:spLocks noGrp="1" noChangeArrowheads="1"/>
          </p:cNvSpPr>
          <p:nvPr>
            <p:ph type="title"/>
          </p:nvPr>
        </p:nvSpPr>
        <p:spPr>
          <a:xfrm>
            <a:off x="1981200" y="274638"/>
            <a:ext cx="8229600" cy="639762"/>
          </a:xfrm>
        </p:spPr>
        <p:txBody>
          <a:bodyPr/>
          <a:lstStyle/>
          <a:p>
            <a:pPr eaLnBrk="1" hangingPunct="1">
              <a:defRPr/>
            </a:pPr>
            <a:r>
              <a:rPr lang="en-US" sz="4000"/>
              <a:t>Philadelphia, USA</a:t>
            </a:r>
          </a:p>
        </p:txBody>
      </p:sp>
      <p:pic>
        <p:nvPicPr>
          <p:cNvPr id="27650" name="Picture 4" descr="philadelphia_overall">
            <a:extLst>
              <a:ext uri="{FF2B5EF4-FFF2-40B4-BE49-F238E27FC236}">
                <a16:creationId xmlns:a16="http://schemas.microsoft.com/office/drawing/2014/main" xmlns="" id="{3827DD0E-8159-46D3-86EF-5950F0CD1C78}"/>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828800" y="1219200"/>
            <a:ext cx="8839200" cy="5638800"/>
          </a:xfrm>
          <a:noFill/>
          <a:ln>
            <a:solidFill>
              <a:schemeClr val="bg2"/>
            </a:solidFill>
          </a:ln>
          <a:extLst>
            <a:ext uri="{909E8E84-426E-40DD-AFC4-6F175D3DCCD1}">
              <a14:hiddenFill xmlns:a14="http://schemas.microsoft.com/office/drawing/2010/main">
                <a:solidFill>
                  <a:srgbClr val="FFFFFF"/>
                </a:solidFill>
              </a14:hiddenFill>
            </a:ext>
          </a:extLst>
        </p:spPr>
      </p:pic>
      <p:sp>
        <p:nvSpPr>
          <p:cNvPr id="27651" name="Rectangle 5">
            <a:extLst>
              <a:ext uri="{FF2B5EF4-FFF2-40B4-BE49-F238E27FC236}">
                <a16:creationId xmlns:a16="http://schemas.microsoft.com/office/drawing/2014/main" xmlns="" id="{03A92B82-92F9-469A-B05F-A0234CB16A89}"/>
              </a:ext>
            </a:extLst>
          </p:cNvPr>
          <p:cNvSpPr>
            <a:spLocks noChangeArrowheads="1"/>
          </p:cNvSpPr>
          <p:nvPr/>
        </p:nvSpPr>
        <p:spPr bwMode="auto">
          <a:xfrm>
            <a:off x="7239000" y="3200400"/>
            <a:ext cx="990600" cy="5334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7652" name="WordArt 6">
            <a:extLst>
              <a:ext uri="{FF2B5EF4-FFF2-40B4-BE49-F238E27FC236}">
                <a16:creationId xmlns:a16="http://schemas.microsoft.com/office/drawing/2014/main" xmlns="" id="{7C68B5FA-5364-44A9-9014-FEC311BE5907}"/>
              </a:ext>
            </a:extLst>
          </p:cNvPr>
          <p:cNvSpPr>
            <a:spLocks noChangeArrowheads="1" noChangeShapeType="1" noTextEdit="1"/>
          </p:cNvSpPr>
          <p:nvPr/>
        </p:nvSpPr>
        <p:spPr bwMode="auto">
          <a:xfrm>
            <a:off x="7391400" y="3352800"/>
            <a:ext cx="685800" cy="152400"/>
          </a:xfrm>
          <a:prstGeom prst="rect">
            <a:avLst/>
          </a:prstGeom>
        </p:spPr>
        <p:txBody>
          <a:bodyPr spcFirstLastPara="1" wrap="none" fromWordArt="1">
            <a:prstTxWarp prst="textArchUp">
              <a:avLst>
                <a:gd name="adj" fmla="val 10800004"/>
              </a:avLst>
            </a:prstTxWarp>
          </a:bodyPr>
          <a:lstStyle/>
          <a:p>
            <a:pPr algn="ctr"/>
            <a:r>
              <a:rPr lang="en-US" sz="1000" kern="10">
                <a:ln w="9525">
                  <a:solidFill>
                    <a:srgbClr val="000000"/>
                  </a:solidFill>
                  <a:round/>
                  <a:headEnd/>
                  <a:tailEnd/>
                </a:ln>
                <a:solidFill>
                  <a:srgbClr val="000000"/>
                </a:solidFill>
                <a:latin typeface="Arial Black" panose="020B0A04020102020204" pitchFamily="34" charset="0"/>
              </a:rPr>
              <a:t>Chinatown</a:t>
            </a:r>
          </a:p>
        </p:txBody>
      </p:sp>
      <p:sp>
        <p:nvSpPr>
          <p:cNvPr id="7" name="Curved Right Arrow 6">
            <a:extLst>
              <a:ext uri="{FF2B5EF4-FFF2-40B4-BE49-F238E27FC236}">
                <a16:creationId xmlns:a16="http://schemas.microsoft.com/office/drawing/2014/main" xmlns="" id="{5730EDF7-EF1F-4AAD-AC60-DD11210C96AF}"/>
              </a:ext>
            </a:extLst>
          </p:cNvPr>
          <p:cNvSpPr/>
          <p:nvPr/>
        </p:nvSpPr>
        <p:spPr>
          <a:xfrm>
            <a:off x="6553200" y="3429001"/>
            <a:ext cx="731838" cy="3197225"/>
          </a:xfrm>
          <a:prstGeom prst="curvedRightArrow">
            <a:avLst>
              <a:gd name="adj1" fmla="val 25000"/>
              <a:gd name="adj2" fmla="val 50000"/>
              <a:gd name="adj3" fmla="val 3732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
        <p:nvSpPr>
          <p:cNvPr id="8" name="Curved Up Arrow 7">
            <a:extLst>
              <a:ext uri="{FF2B5EF4-FFF2-40B4-BE49-F238E27FC236}">
                <a16:creationId xmlns:a16="http://schemas.microsoft.com/office/drawing/2014/main" xmlns="" id="{477168E1-A397-4EDA-9CCA-38EEA59358A3}"/>
              </a:ext>
            </a:extLst>
          </p:cNvPr>
          <p:cNvSpPr/>
          <p:nvPr/>
        </p:nvSpPr>
        <p:spPr>
          <a:xfrm rot="16897293">
            <a:off x="7082632" y="1172369"/>
            <a:ext cx="4052888" cy="127317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endParaRPr lang="en-US" altLang="en-US"/>
          </a:p>
        </p:txBody>
      </p:sp>
    </p:spTree>
    <p:extLst>
      <p:ext uri="{BB962C8B-B14F-4D97-AF65-F5344CB8AC3E}">
        <p14:creationId xmlns:p14="http://schemas.microsoft.com/office/powerpoint/2010/main" val="430658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CF7924-FCB9-4A1E-AD44-811914CE1A67}"/>
              </a:ext>
            </a:extLst>
          </p:cNvPr>
          <p:cNvSpPr>
            <a:spLocks noGrp="1"/>
          </p:cNvSpPr>
          <p:nvPr>
            <p:ph type="title"/>
          </p:nvPr>
        </p:nvSpPr>
        <p:spPr/>
        <p:txBody>
          <a:bodyPr/>
          <a:lstStyle/>
          <a:p>
            <a:pPr>
              <a:defRPr/>
            </a:pPr>
            <a:r>
              <a:rPr lang="en-US" dirty="0" smtClean="0"/>
              <a:t>Protests</a:t>
            </a:r>
            <a:r>
              <a:rPr lang="en-US" dirty="0" smtClean="0">
                <a:ea typeface="+mj-ea"/>
              </a:rPr>
              <a:t> </a:t>
            </a:r>
            <a:endParaRPr lang="en-US" dirty="0">
              <a:ea typeface="+mj-ea"/>
            </a:endParaRPr>
          </a:p>
        </p:txBody>
      </p:sp>
      <p:pic>
        <p:nvPicPr>
          <p:cNvPr id="49154" name="Picture 2">
            <a:extLst>
              <a:ext uri="{FF2B5EF4-FFF2-40B4-BE49-F238E27FC236}">
                <a16:creationId xmlns:a16="http://schemas.microsoft.com/office/drawing/2014/main" xmlns="" id="{187BCF56-99EE-4D04-83FF-F674284E470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46111" y="1463723"/>
            <a:ext cx="5994400" cy="4495800"/>
          </a:xfrm>
          <a:noFill/>
          <a:extLst>
            <a:ext uri="{909E8E84-426E-40DD-AFC4-6F175D3DCCD1}">
              <a14:hiddenFill xmlns:a14="http://schemas.microsoft.com/office/drawing/2010/main">
                <a:solidFill>
                  <a:srgbClr val="FFFFFF"/>
                </a:solidFill>
              </a14:hiddenFill>
            </a:ext>
          </a:extLst>
        </p:spPr>
      </p:pic>
      <p:pic>
        <p:nvPicPr>
          <p:cNvPr id="5" name="Picture 5" descr="1010%20Race">
            <a:extLst>
              <a:ext uri="{FF2B5EF4-FFF2-40B4-BE49-F238E27FC236}">
                <a16:creationId xmlns:a16="http://schemas.microsoft.com/office/drawing/2014/main" xmlns="" id="{2FB81185-4BB8-4EC0-B285-DD23D02987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97254" y="1582286"/>
            <a:ext cx="396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ndex">
            <a:extLst>
              <a:ext uri="{FF2B5EF4-FFF2-40B4-BE49-F238E27FC236}">
                <a16:creationId xmlns:a16="http://schemas.microsoft.com/office/drawing/2014/main" xmlns="" id="{816EE8C2-EF24-4B50-89CB-613109BD677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4734" y="1172817"/>
            <a:ext cx="5713258" cy="526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766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Citizenship:  Figures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90993" y="2134524"/>
            <a:ext cx="2797174" cy="41957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627" y="2561923"/>
            <a:ext cx="4594746" cy="33409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93" y="2561923"/>
            <a:ext cx="3692667" cy="2925550"/>
          </a:xfrm>
          <a:prstGeom prst="rect">
            <a:avLst/>
          </a:prstGeom>
        </p:spPr>
      </p:pic>
    </p:spTree>
    <p:extLst>
      <p:ext uri="{BB962C8B-B14F-4D97-AF65-F5344CB8AC3E}">
        <p14:creationId xmlns:p14="http://schemas.microsoft.com/office/powerpoint/2010/main" val="742718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Wider Engagement: LA Protests against Walmart (2013-2016)</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7927" y="2004512"/>
            <a:ext cx="7417921" cy="4195762"/>
          </a:xfrm>
        </p:spPr>
      </p:pic>
    </p:spTree>
    <p:extLst>
      <p:ext uri="{BB962C8B-B14F-4D97-AF65-F5344CB8AC3E}">
        <p14:creationId xmlns:p14="http://schemas.microsoft.com/office/powerpoint/2010/main" val="200964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IMAGERY</a:t>
            </a:r>
            <a:endParaRPr lang="en-US" dirty="0"/>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Text Placeholder 4"/>
          <p:cNvSpPr>
            <a:spLocks noGrp="1"/>
          </p:cNvSpPr>
          <p:nvPr>
            <p:ph type="body" sz="half" idx="3"/>
          </p:nvPr>
        </p:nvSpPr>
        <p:spPr/>
        <p:txBody>
          <a:bodyPr/>
          <a:lstStyle/>
          <a:p>
            <a:endParaRPr lang="en-US"/>
          </a:p>
        </p:txBody>
      </p:sp>
    </p:spTree>
    <p:extLst>
      <p:ext uri="{BB962C8B-B14F-4D97-AF65-F5344CB8AC3E}">
        <p14:creationId xmlns:p14="http://schemas.microsoft.com/office/powerpoint/2010/main" val="7733734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a:extLst>
              <a:ext uri="{FF2B5EF4-FFF2-40B4-BE49-F238E27FC236}">
                <a16:creationId xmlns:a16="http://schemas.microsoft.com/office/drawing/2014/main" xmlns="" id="{83DF12BA-DFA3-49FD-9403-DCD2260ED6CD}"/>
              </a:ext>
            </a:extLst>
          </p:cNvPr>
          <p:cNvSpPr>
            <a:spLocks noGrp="1" noChangeArrowheads="1"/>
          </p:cNvSpPr>
          <p:nvPr>
            <p:ph type="title"/>
          </p:nvPr>
        </p:nvSpPr>
        <p:spPr/>
        <p:txBody>
          <a:bodyPr/>
          <a:lstStyle/>
          <a:p>
            <a:pPr eaLnBrk="1" hangingPunct="1">
              <a:defRPr/>
            </a:pPr>
            <a:r>
              <a:rPr lang="en-US" sz="4000"/>
              <a:t>19</a:t>
            </a:r>
            <a:r>
              <a:rPr lang="en-US" sz="4000" baseline="30000"/>
              <a:t>th</a:t>
            </a:r>
            <a:r>
              <a:rPr lang="en-US" sz="4000"/>
              <a:t> C. San Francisco: Vice as an alternative to nearby downtowns</a:t>
            </a:r>
          </a:p>
        </p:txBody>
      </p:sp>
      <p:pic>
        <p:nvPicPr>
          <p:cNvPr id="41986" name="Picture 3">
            <a:extLst>
              <a:ext uri="{FF2B5EF4-FFF2-40B4-BE49-F238E27FC236}">
                <a16:creationId xmlns:a16="http://schemas.microsoft.com/office/drawing/2014/main" xmlns="" id="{5B8B3CDF-C1B9-49D4-9637-1CB3480CE5CE}"/>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1981200" y="1600200"/>
            <a:ext cx="8458200" cy="4495800"/>
          </a:xfrm>
        </p:spPr>
      </p:pic>
    </p:spTree>
    <p:extLst>
      <p:ext uri="{BB962C8B-B14F-4D97-AF65-F5344CB8AC3E}">
        <p14:creationId xmlns:p14="http://schemas.microsoft.com/office/powerpoint/2010/main" val="1602625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B5CEC-358A-45E9-9A12-68AEC91CDE3D}"/>
              </a:ext>
            </a:extLst>
          </p:cNvPr>
          <p:cNvSpPr>
            <a:spLocks noGrp="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xmlns="" id="{ACC8744C-6B64-4ABA-9AA2-6C9B032EC955}"/>
              </a:ext>
            </a:extLst>
          </p:cNvPr>
          <p:cNvSpPr>
            <a:spLocks noGrp="1"/>
          </p:cNvSpPr>
          <p:nvPr>
            <p:ph idx="1"/>
          </p:nvPr>
        </p:nvSpPr>
        <p:spPr/>
        <p:txBody>
          <a:bodyPr/>
          <a:lstStyle/>
          <a:p>
            <a:endParaRPr lang="en-US" altLang="en-US"/>
          </a:p>
        </p:txBody>
      </p:sp>
      <p:pic>
        <p:nvPicPr>
          <p:cNvPr id="43011" name="Picture 4">
            <a:extLst>
              <a:ext uri="{FF2B5EF4-FFF2-40B4-BE49-F238E27FC236}">
                <a16:creationId xmlns:a16="http://schemas.microsoft.com/office/drawing/2014/main" xmlns="" id="{514A2E6C-C467-4166-BE86-88D66131C5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14750" y="390525"/>
            <a:ext cx="476250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617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a:extLst>
              <a:ext uri="{FF2B5EF4-FFF2-40B4-BE49-F238E27FC236}">
                <a16:creationId xmlns:a16="http://schemas.microsoft.com/office/drawing/2014/main" xmlns="" id="{C028136E-DF2F-4BBD-BA25-D89A1DB433A4}"/>
              </a:ext>
            </a:extLst>
          </p:cNvPr>
          <p:cNvSpPr>
            <a:spLocks noGrp="1" noChangeArrowheads="1"/>
          </p:cNvSpPr>
          <p:nvPr>
            <p:ph type="title"/>
          </p:nvPr>
        </p:nvSpPr>
        <p:spPr/>
        <p:txBody>
          <a:bodyPr/>
          <a:lstStyle/>
          <a:p>
            <a:pPr eaLnBrk="1" hangingPunct="1">
              <a:defRPr/>
            </a:pPr>
            <a:r>
              <a:rPr lang="en-US" sz="4000"/>
              <a:t>Changing and Conflicting Images: Gangs and Model Minorities</a:t>
            </a:r>
          </a:p>
        </p:txBody>
      </p:sp>
      <p:pic>
        <p:nvPicPr>
          <p:cNvPr id="44034" name="Picture 5">
            <a:extLst>
              <a:ext uri="{FF2B5EF4-FFF2-40B4-BE49-F238E27FC236}">
                <a16:creationId xmlns:a16="http://schemas.microsoft.com/office/drawing/2014/main" xmlns="" id="{BECE1AE0-E573-44F6-BD4C-CBF94F8828A6}"/>
              </a:ext>
            </a:extLst>
          </p:cNvPr>
          <p:cNvPicPr>
            <a:picLocks noGrp="1" noChangeAspect="1" noChangeArrowheads="1"/>
          </p:cNvPicPr>
          <p:nvPr>
            <p:ph type="body" sz="half" idx="2"/>
          </p:nvPr>
        </p:nvPicPr>
        <p:blipFill>
          <a:blip r:embed="rId2">
            <a:extLst>
              <a:ext uri="{28A0092B-C50C-407E-A947-70E740481C1C}">
                <a14:useLocalDpi xmlns:a14="http://schemas.microsoft.com/office/drawing/2010/main"/>
              </a:ext>
            </a:extLst>
          </a:blip>
          <a:srcRect/>
          <a:stretch>
            <a:fillRect/>
          </a:stretch>
        </p:blipFill>
        <p:spPr/>
      </p:pic>
      <p:pic>
        <p:nvPicPr>
          <p:cNvPr id="44035" name="Picture 8">
            <a:extLst>
              <a:ext uri="{FF2B5EF4-FFF2-40B4-BE49-F238E27FC236}">
                <a16:creationId xmlns:a16="http://schemas.microsoft.com/office/drawing/2014/main" xmlns="" id="{3E6677CF-8B0E-4310-9244-EC03988E3495}"/>
              </a:ext>
            </a:extLst>
          </p:cNvPr>
          <p:cNvPicPr>
            <a:picLocks noGrp="1" noChangeAspect="1" noChangeArrowheads="1"/>
          </p:cNvPicPr>
          <p:nvPr>
            <p:ph type="body" sz="half" idx="1"/>
          </p:nvPr>
        </p:nvPicPr>
        <p:blipFill>
          <a:blip r:embed="rId3">
            <a:extLst>
              <a:ext uri="{28A0092B-C50C-407E-A947-70E740481C1C}">
                <a14:useLocalDpi xmlns:a14="http://schemas.microsoft.com/office/drawing/2010/main"/>
              </a:ext>
            </a:extLst>
          </a:blip>
          <a:srcRect/>
          <a:stretch>
            <a:fillRect/>
          </a:stretch>
        </p:blipFill>
        <p:spPr/>
      </p:pic>
      <p:sp>
        <p:nvSpPr>
          <p:cNvPr id="44036" name="Rectangle 9">
            <a:extLst>
              <a:ext uri="{FF2B5EF4-FFF2-40B4-BE49-F238E27FC236}">
                <a16:creationId xmlns:a16="http://schemas.microsoft.com/office/drawing/2014/main" xmlns="" id="{761D2A5B-6C5F-4F9B-A8D9-081B4F142C86}"/>
              </a:ext>
            </a:extLst>
          </p:cNvPr>
          <p:cNvSpPr>
            <a:spLocks noChangeArrowheads="1"/>
          </p:cNvSpPr>
          <p:nvPr/>
        </p:nvSpPr>
        <p:spPr bwMode="auto">
          <a:xfrm>
            <a:off x="5959476" y="3246438"/>
            <a:ext cx="2714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8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a:t>)</a:t>
            </a:r>
          </a:p>
        </p:txBody>
      </p:sp>
      <p:pic>
        <p:nvPicPr>
          <p:cNvPr id="44037" name="Picture 10">
            <a:extLst>
              <a:ext uri="{FF2B5EF4-FFF2-40B4-BE49-F238E27FC236}">
                <a16:creationId xmlns:a16="http://schemas.microsoft.com/office/drawing/2014/main" xmlns="" id="{8AAA7D08-412A-49E3-BC10-BEE06901B0A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1800" y="4648200"/>
            <a:ext cx="2819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218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77CD73-FBD6-48D4-BF8C-B336225E052F}"/>
              </a:ext>
            </a:extLst>
          </p:cNvPr>
          <p:cNvSpPr>
            <a:spLocks noGrp="1"/>
          </p:cNvSpPr>
          <p:nvPr>
            <p:ph type="title"/>
          </p:nvPr>
        </p:nvSpPr>
        <p:spPr/>
        <p:txBody>
          <a:bodyPr/>
          <a:lstStyle/>
          <a:p>
            <a:pPr>
              <a:defRPr/>
            </a:pPr>
            <a:r>
              <a:rPr lang="en-US" dirty="0">
                <a:ea typeface="+mj-ea"/>
              </a:rPr>
              <a:t>Chinese (Global) Media as Response</a:t>
            </a:r>
          </a:p>
        </p:txBody>
      </p:sp>
      <p:pic>
        <p:nvPicPr>
          <p:cNvPr id="45058" name="Picture 2">
            <a:extLst>
              <a:ext uri="{FF2B5EF4-FFF2-40B4-BE49-F238E27FC236}">
                <a16:creationId xmlns:a16="http://schemas.microsoft.com/office/drawing/2014/main" xmlns="" id="{8F64B3F3-704A-4B94-93A3-3D2A92774B61}"/>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43050" y="2085975"/>
            <a:ext cx="3235325" cy="4495800"/>
          </a:xfrm>
          <a:noFill/>
          <a:extLst>
            <a:ext uri="{909E8E84-426E-40DD-AFC4-6F175D3DCCD1}">
              <a14:hiddenFill xmlns:a14="http://schemas.microsoft.com/office/drawing/2010/main">
                <a:solidFill>
                  <a:srgbClr val="FFFFFF"/>
                </a:solidFill>
              </a14:hiddenFill>
            </a:ext>
          </a:extLst>
        </p:spPr>
      </p:pic>
      <p:pic>
        <p:nvPicPr>
          <p:cNvPr id="45059" name="Picture 3">
            <a:extLst>
              <a:ext uri="{FF2B5EF4-FFF2-40B4-BE49-F238E27FC236}">
                <a16:creationId xmlns:a16="http://schemas.microsoft.com/office/drawing/2014/main" xmlns="" id="{31E487E0-A135-4390-A173-D453BE98E667}"/>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781801" y="1143000"/>
            <a:ext cx="2581275" cy="1885950"/>
          </a:xfrm>
          <a:noFill/>
          <a:extLst>
            <a:ext uri="{909E8E84-426E-40DD-AFC4-6F175D3DCCD1}">
              <a14:hiddenFill xmlns:a14="http://schemas.microsoft.com/office/drawing/2010/main">
                <a:solidFill>
                  <a:srgbClr val="FFFFFF"/>
                </a:solidFill>
              </a14:hiddenFill>
            </a:ext>
          </a:extLst>
        </p:spPr>
      </p:pic>
      <p:pic>
        <p:nvPicPr>
          <p:cNvPr id="45060" name="Picture 5">
            <a:extLst>
              <a:ext uri="{FF2B5EF4-FFF2-40B4-BE49-F238E27FC236}">
                <a16:creationId xmlns:a16="http://schemas.microsoft.com/office/drawing/2014/main" xmlns="" id="{54AD7E5E-4FF5-4F60-A54F-E76E4285EC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67200" y="2743200"/>
            <a:ext cx="36766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a:extLst>
              <a:ext uri="{FF2B5EF4-FFF2-40B4-BE49-F238E27FC236}">
                <a16:creationId xmlns:a16="http://schemas.microsoft.com/office/drawing/2014/main" xmlns="" id="{0090C523-7B90-4145-992B-B30365233AD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0" y="3571876"/>
            <a:ext cx="35052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6983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xmlns="" id="{1A45733A-F54A-4F78-B03D-F753EB02964F}"/>
              </a:ext>
            </a:extLst>
          </p:cNvPr>
          <p:cNvSpPr>
            <a:spLocks noGrp="1" noChangeArrowheads="1"/>
          </p:cNvSpPr>
          <p:nvPr>
            <p:ph type="title"/>
          </p:nvPr>
        </p:nvSpPr>
        <p:spPr/>
        <p:txBody>
          <a:bodyPr/>
          <a:lstStyle/>
          <a:p>
            <a:pPr eaLnBrk="1" hangingPunct="1">
              <a:defRPr/>
            </a:pPr>
            <a:r>
              <a:rPr lang="en-US" sz="4000"/>
              <a:t>VISIONS OF NEW CHINATOWN Guayaquil, 2005</a:t>
            </a:r>
          </a:p>
        </p:txBody>
      </p:sp>
      <p:sp>
        <p:nvSpPr>
          <p:cNvPr id="376835" name="Rectangle 3">
            <a:extLst>
              <a:ext uri="{FF2B5EF4-FFF2-40B4-BE49-F238E27FC236}">
                <a16:creationId xmlns:a16="http://schemas.microsoft.com/office/drawing/2014/main" xmlns="" id="{9EFED769-2701-4BD6-A9C8-F3E9A2C3A2AC}"/>
              </a:ext>
            </a:extLst>
          </p:cNvPr>
          <p:cNvSpPr>
            <a:spLocks noGrp="1" noChangeArrowheads="1"/>
          </p:cNvSpPr>
          <p:nvPr>
            <p:ph sz="quarter" idx="1"/>
          </p:nvPr>
        </p:nvSpPr>
        <p:spPr/>
        <p:txBody>
          <a:bodyPr/>
          <a:lstStyle/>
          <a:p>
            <a:pPr eaLnBrk="1" hangingPunct="1"/>
            <a:endParaRPr lang="en-US" altLang="en-US" sz="2400"/>
          </a:p>
        </p:txBody>
      </p:sp>
      <p:sp>
        <p:nvSpPr>
          <p:cNvPr id="376836" name="Rectangle 4">
            <a:extLst>
              <a:ext uri="{FF2B5EF4-FFF2-40B4-BE49-F238E27FC236}">
                <a16:creationId xmlns:a16="http://schemas.microsoft.com/office/drawing/2014/main" xmlns="" id="{95B3793B-0381-4A7D-9E29-A3686BFA9DAE}"/>
              </a:ext>
            </a:extLst>
          </p:cNvPr>
          <p:cNvSpPr>
            <a:spLocks noGrp="1" noChangeArrowheads="1"/>
          </p:cNvSpPr>
          <p:nvPr>
            <p:ph sz="quarter" idx="2"/>
          </p:nvPr>
        </p:nvSpPr>
        <p:spPr/>
        <p:txBody>
          <a:bodyPr/>
          <a:lstStyle/>
          <a:p>
            <a:pPr eaLnBrk="1" hangingPunct="1"/>
            <a:endParaRPr lang="en-US" altLang="en-US" sz="2400"/>
          </a:p>
        </p:txBody>
      </p:sp>
      <p:sp>
        <p:nvSpPr>
          <p:cNvPr id="376837" name="Rectangle 5">
            <a:extLst>
              <a:ext uri="{FF2B5EF4-FFF2-40B4-BE49-F238E27FC236}">
                <a16:creationId xmlns:a16="http://schemas.microsoft.com/office/drawing/2014/main" xmlns="" id="{CAF88189-CEBC-470C-A187-B6659F31012B}"/>
              </a:ext>
            </a:extLst>
          </p:cNvPr>
          <p:cNvSpPr>
            <a:spLocks noGrp="1" noChangeArrowheads="1"/>
          </p:cNvSpPr>
          <p:nvPr>
            <p:ph type="body" sz="half" idx="3"/>
          </p:nvPr>
        </p:nvSpPr>
        <p:spPr>
          <a:xfrm>
            <a:off x="1981200" y="5562600"/>
            <a:ext cx="8229600" cy="533400"/>
          </a:xfrm>
        </p:spPr>
        <p:txBody>
          <a:bodyPr>
            <a:normAutofit fontScale="85000" lnSpcReduction="10000"/>
          </a:bodyPr>
          <a:lstStyle/>
          <a:p>
            <a:pPr eaLnBrk="1" hangingPunct="1">
              <a:defRPr/>
            </a:pPr>
            <a:r>
              <a:rPr lang="en-US" sz="2400">
                <a:ea typeface="+mn-ea"/>
              </a:rPr>
              <a:t>http://pepezurita.blogspot.com/2006/05/chinatown.html</a:t>
            </a:r>
          </a:p>
        </p:txBody>
      </p:sp>
      <p:pic>
        <p:nvPicPr>
          <p:cNvPr id="59397" name="Picture 6">
            <a:extLst>
              <a:ext uri="{FF2B5EF4-FFF2-40B4-BE49-F238E27FC236}">
                <a16:creationId xmlns:a16="http://schemas.microsoft.com/office/drawing/2014/main" xmlns="" id="{F098997A-F112-4267-9F49-187850CA4D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1524000"/>
            <a:ext cx="8305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859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CHINESE ARE NOT ALONE</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311" y="1152983"/>
            <a:ext cx="8096250" cy="3810000"/>
          </a:xfrm>
        </p:spPr>
      </p:pic>
      <p:sp>
        <p:nvSpPr>
          <p:cNvPr id="3" name="Rectangle 2"/>
          <p:cNvSpPr/>
          <p:nvPr/>
        </p:nvSpPr>
        <p:spPr>
          <a:xfrm>
            <a:off x="3836504" y="5432239"/>
            <a:ext cx="7195931" cy="1200329"/>
          </a:xfrm>
          <a:prstGeom prst="rect">
            <a:avLst/>
          </a:prstGeom>
        </p:spPr>
        <p:txBody>
          <a:bodyPr wrap="square">
            <a:spAutoFit/>
          </a:bodyPr>
          <a:lstStyle/>
          <a:p>
            <a:r>
              <a:rPr lang="en-US" sz="2400" b="1" dirty="0" smtClean="0">
                <a:solidFill>
                  <a:srgbClr val="FFFF00"/>
                </a:solidFill>
                <a:latin typeface="Postoni" charset="0"/>
              </a:rPr>
              <a:t>Some Brazilians long considered themselves White. Now many identify as Black as fight for equity inspires racial redefinition.  NYT 11/9/20</a:t>
            </a:r>
            <a:endParaRPr lang="en-US" sz="2400" b="1" i="0" dirty="0">
              <a:solidFill>
                <a:srgbClr val="FFFF00"/>
              </a:solidFill>
              <a:effectLst/>
              <a:latin typeface="Postoni" charset="0"/>
            </a:endParaRPr>
          </a:p>
        </p:txBody>
      </p:sp>
    </p:spTree>
    <p:extLst>
      <p:ext uri="{BB962C8B-B14F-4D97-AF65-F5344CB8AC3E}">
        <p14:creationId xmlns:p14="http://schemas.microsoft.com/office/powerpoint/2010/main" val="17034989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José, Costa Rica</a:t>
            </a:r>
            <a:endParaRPr lang="en-US" dirty="0"/>
          </a:p>
        </p:txBody>
      </p:sp>
      <p:pic>
        <p:nvPicPr>
          <p:cNvPr id="7" name="Content Placeholder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62904" y="1600200"/>
            <a:ext cx="4288762" cy="3212432"/>
          </a:xfrm>
        </p:spPr>
      </p:pic>
      <p:sp>
        <p:nvSpPr>
          <p:cNvPr id="4" name="Content Placeholder 3"/>
          <p:cNvSpPr>
            <a:spLocks noGrp="1"/>
          </p:cNvSpPr>
          <p:nvPr>
            <p:ph sz="quarter" idx="2"/>
          </p:nvPr>
        </p:nvSpPr>
        <p:spPr/>
        <p:txBody>
          <a:bodyPr/>
          <a:lstStyle/>
          <a:p>
            <a:endParaRPr lang="en-US"/>
          </a:p>
        </p:txBody>
      </p:sp>
      <p:sp>
        <p:nvSpPr>
          <p:cNvPr id="5" name="Text Placeholder 4"/>
          <p:cNvSpPr>
            <a:spLocks noGrp="1"/>
          </p:cNvSpPr>
          <p:nvPr>
            <p:ph type="body" sz="half" idx="3"/>
          </p:nvPr>
        </p:nvSpPr>
        <p:spPr/>
        <p:txBody>
          <a:bodyPr/>
          <a:lstStyle/>
          <a:p>
            <a:endParaRPr lang="en-US" dirty="0"/>
          </a:p>
        </p:txBody>
      </p:sp>
      <p:pic>
        <p:nvPicPr>
          <p:cNvPr id="6" name="Picture 5"/>
          <p:cNvPicPr>
            <a:picLocks noChangeAspect="1"/>
          </p:cNvPicPr>
          <p:nvPr/>
        </p:nvPicPr>
        <p:blipFill>
          <a:blip r:embed="rId3"/>
          <a:stretch>
            <a:fillRect/>
          </a:stretch>
        </p:blipFill>
        <p:spPr>
          <a:xfrm>
            <a:off x="4306430" y="2245894"/>
            <a:ext cx="6965775" cy="4612105"/>
          </a:xfrm>
          <a:prstGeom prst="rect">
            <a:avLst/>
          </a:prstGeom>
        </p:spPr>
      </p:pic>
    </p:spTree>
    <p:extLst>
      <p:ext uri="{BB962C8B-B14F-4D97-AF65-F5344CB8AC3E}">
        <p14:creationId xmlns:p14="http://schemas.microsoft.com/office/powerpoint/2010/main" val="247947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04E4363-2293-43DB-9A17-BA7E3C010EBC}"/>
              </a:ext>
            </a:extLst>
          </p:cNvPr>
          <p:cNvSpPr>
            <a:spLocks noGrp="1"/>
          </p:cNvSpPr>
          <p:nvPr>
            <p:ph type="body" idx="1"/>
          </p:nvPr>
        </p:nvSpPr>
        <p:spPr/>
        <p:txBody>
          <a:bodyPr/>
          <a:lstStyle/>
          <a:p>
            <a:endParaRPr lang="en-US" altLang="en-US"/>
          </a:p>
        </p:txBody>
      </p:sp>
      <p:pic>
        <p:nvPicPr>
          <p:cNvPr id="81922" name="Content Placeholder 3">
            <a:extLst>
              <a:ext uri="{FF2B5EF4-FFF2-40B4-BE49-F238E27FC236}">
                <a16:creationId xmlns:a16="http://schemas.microsoft.com/office/drawing/2014/main" xmlns="" id="{316F8516-18A6-483B-9332-657F3C4CF0F3}"/>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t="19275" b="19275"/>
          <a:stretch>
            <a:fillRect/>
          </a:stretch>
        </p:blipFill>
        <p:spPr>
          <a:xfrm>
            <a:off x="2679700" y="381001"/>
            <a:ext cx="3348038" cy="3762375"/>
          </a:xfrm>
        </p:spPr>
      </p:pic>
      <p:sp>
        <p:nvSpPr>
          <p:cNvPr id="5" name="Text Placeholder 4">
            <a:extLst>
              <a:ext uri="{FF2B5EF4-FFF2-40B4-BE49-F238E27FC236}">
                <a16:creationId xmlns:a16="http://schemas.microsoft.com/office/drawing/2014/main" xmlns="" id="{C95BBDC5-5FCD-4B86-9906-81A54B12B566}"/>
              </a:ext>
            </a:extLst>
          </p:cNvPr>
          <p:cNvSpPr>
            <a:spLocks noGrp="1"/>
          </p:cNvSpPr>
          <p:nvPr>
            <p:ph type="body" sz="quarter" idx="3"/>
          </p:nvPr>
        </p:nvSpPr>
        <p:spPr/>
        <p:txBody>
          <a:bodyPr/>
          <a:lstStyle/>
          <a:p>
            <a:pPr>
              <a:buFont typeface="Wingdings" charset="2"/>
              <a:buNone/>
              <a:defRPr/>
            </a:pPr>
            <a:r>
              <a:rPr lang="en-US" dirty="0"/>
              <a:t>Badalona, Barcelona</a:t>
            </a:r>
          </a:p>
        </p:txBody>
      </p:sp>
      <p:pic>
        <p:nvPicPr>
          <p:cNvPr id="81924" name="Content Placeholder 5">
            <a:extLst>
              <a:ext uri="{FF2B5EF4-FFF2-40B4-BE49-F238E27FC236}">
                <a16:creationId xmlns:a16="http://schemas.microsoft.com/office/drawing/2014/main" xmlns="" id="{21E963C5-08B8-4493-9408-C01EC892F231}"/>
              </a:ext>
            </a:extLst>
          </p:cNvPr>
          <p:cNvPicPr>
            <a:picLocks noGrp="1" noChangeAspect="1"/>
          </p:cNvPicPr>
          <p:nvPr>
            <p:ph sz="quarter" idx="4"/>
          </p:nvPr>
        </p:nvPicPr>
        <p:blipFill>
          <a:blip r:embed="rId3">
            <a:extLst>
              <a:ext uri="{28A0092B-C50C-407E-A947-70E740481C1C}">
                <a14:useLocalDpi xmlns:a14="http://schemas.microsoft.com/office/drawing/2010/main"/>
              </a:ext>
            </a:extLst>
          </a:blip>
          <a:srcRect l="4234" r="4234"/>
          <a:stretch>
            <a:fillRect/>
          </a:stretch>
        </p:blipFill>
        <p:spPr/>
      </p:pic>
      <p:sp>
        <p:nvSpPr>
          <p:cNvPr id="2" name="Title 1">
            <a:extLst>
              <a:ext uri="{FF2B5EF4-FFF2-40B4-BE49-F238E27FC236}">
                <a16:creationId xmlns:a16="http://schemas.microsoft.com/office/drawing/2014/main" xmlns="" id="{C9927001-3290-40AD-8065-22B164C914C3}"/>
              </a:ext>
            </a:extLst>
          </p:cNvPr>
          <p:cNvSpPr>
            <a:spLocks noGrp="1"/>
          </p:cNvSpPr>
          <p:nvPr>
            <p:ph type="title"/>
          </p:nvPr>
        </p:nvSpPr>
        <p:spPr/>
        <p:txBody>
          <a:bodyPr/>
          <a:lstStyle/>
          <a:p>
            <a:pPr>
              <a:defRPr/>
            </a:pPr>
            <a:r>
              <a:rPr lang="en-US" dirty="0"/>
              <a:t>Wholesale cities</a:t>
            </a:r>
          </a:p>
        </p:txBody>
      </p:sp>
    </p:spTree>
    <p:extLst>
      <p:ext uri="{BB962C8B-B14F-4D97-AF65-F5344CB8AC3E}">
        <p14:creationId xmlns:p14="http://schemas.microsoft.com/office/powerpoint/2010/main" val="20428272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xmlns="" id="{B27DBFC7-A9AE-41CE-8BEC-828F293B4887}"/>
              </a:ext>
            </a:extLst>
          </p:cNvPr>
          <p:cNvSpPr>
            <a:spLocks noGrp="1" noChangeArrowheads="1"/>
          </p:cNvSpPr>
          <p:nvPr>
            <p:ph type="title"/>
          </p:nvPr>
        </p:nvSpPr>
        <p:spPr/>
        <p:txBody>
          <a:bodyPr/>
          <a:lstStyle/>
          <a:p>
            <a:pPr eaLnBrk="1" hangingPunct="1">
              <a:defRPr/>
            </a:pPr>
            <a:r>
              <a:rPr lang="en-US" sz="4000" dirty="0"/>
              <a:t>Post-Modern Ties: the Future of Chinatowns and Downtowns</a:t>
            </a:r>
          </a:p>
        </p:txBody>
      </p:sp>
      <p:sp>
        <p:nvSpPr>
          <p:cNvPr id="385027" name="Rectangle 3">
            <a:extLst>
              <a:ext uri="{FF2B5EF4-FFF2-40B4-BE49-F238E27FC236}">
                <a16:creationId xmlns:a16="http://schemas.microsoft.com/office/drawing/2014/main" xmlns="" id="{62EC1A2A-80D8-409D-9880-ED579CA7E0E9}"/>
              </a:ext>
            </a:extLst>
          </p:cNvPr>
          <p:cNvSpPr>
            <a:spLocks noGrp="1" noChangeArrowheads="1"/>
          </p:cNvSpPr>
          <p:nvPr>
            <p:ph type="body" idx="1"/>
          </p:nvPr>
        </p:nvSpPr>
        <p:spPr/>
        <p:txBody>
          <a:bodyPr/>
          <a:lstStyle/>
          <a:p>
            <a:pPr eaLnBrk="1" hangingPunct="1"/>
            <a:endParaRPr lang="en-US" altLang="en-US"/>
          </a:p>
        </p:txBody>
      </p:sp>
      <p:pic>
        <p:nvPicPr>
          <p:cNvPr id="61443" name="Picture 4">
            <a:extLst>
              <a:ext uri="{FF2B5EF4-FFF2-40B4-BE49-F238E27FC236}">
                <a16:creationId xmlns:a16="http://schemas.microsoft.com/office/drawing/2014/main" xmlns="" id="{E77114B5-273D-42E9-9594-A833C6745A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77000" y="1733550"/>
            <a:ext cx="38100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5" descr="africa_map">
            <a:extLst>
              <a:ext uri="{FF2B5EF4-FFF2-40B4-BE49-F238E27FC236}">
                <a16:creationId xmlns:a16="http://schemas.microsoft.com/office/drawing/2014/main" xmlns="" id="{5270EE44-E4AE-40AC-80D3-48C3602A5B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1600200"/>
            <a:ext cx="3733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1227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B2120-1940-40F8-924F-0EEF9AF68122}"/>
              </a:ext>
            </a:extLst>
          </p:cNvPr>
          <p:cNvSpPr>
            <a:spLocks noGrp="1"/>
          </p:cNvSpPr>
          <p:nvPr>
            <p:ph type="title"/>
          </p:nvPr>
        </p:nvSpPr>
        <p:spPr/>
        <p:txBody>
          <a:bodyPr/>
          <a:lstStyle/>
          <a:p>
            <a:endParaRPr lang="en-US" altLang="en-US"/>
          </a:p>
        </p:txBody>
      </p:sp>
      <p:sp>
        <p:nvSpPr>
          <p:cNvPr id="3" name="Content Placeholder 2">
            <a:extLst>
              <a:ext uri="{FF2B5EF4-FFF2-40B4-BE49-F238E27FC236}">
                <a16:creationId xmlns:a16="http://schemas.microsoft.com/office/drawing/2014/main" xmlns="" id="{34ACD5D4-2808-4F1A-9B22-463C87B4E80B}"/>
              </a:ext>
            </a:extLst>
          </p:cNvPr>
          <p:cNvSpPr>
            <a:spLocks noGrp="1"/>
          </p:cNvSpPr>
          <p:nvPr>
            <p:ph sz="quarter" idx="4294967295"/>
          </p:nvPr>
        </p:nvSpPr>
        <p:spPr>
          <a:xfrm>
            <a:off x="2667000" y="731839"/>
            <a:ext cx="3346450" cy="3475037"/>
          </a:xfrm>
        </p:spPr>
        <p:txBody>
          <a:bodyPr/>
          <a:lstStyle/>
          <a:p>
            <a:endParaRPr lang="en-US" altLang="en-US"/>
          </a:p>
        </p:txBody>
      </p:sp>
      <p:sp>
        <p:nvSpPr>
          <p:cNvPr id="4" name="Content Placeholder 3">
            <a:extLst>
              <a:ext uri="{FF2B5EF4-FFF2-40B4-BE49-F238E27FC236}">
                <a16:creationId xmlns:a16="http://schemas.microsoft.com/office/drawing/2014/main" xmlns="" id="{DF33D974-E2BF-4B24-8B53-85AE027DBF66}"/>
              </a:ext>
            </a:extLst>
          </p:cNvPr>
          <p:cNvSpPr>
            <a:spLocks noGrp="1"/>
          </p:cNvSpPr>
          <p:nvPr>
            <p:ph sz="quarter" idx="4294967295"/>
          </p:nvPr>
        </p:nvSpPr>
        <p:spPr>
          <a:xfrm>
            <a:off x="6169025" y="731839"/>
            <a:ext cx="3346450" cy="3475037"/>
          </a:xfrm>
        </p:spPr>
        <p:txBody>
          <a:bodyPr/>
          <a:lstStyle/>
          <a:p>
            <a:pPr marL="45720" indent="0">
              <a:buNone/>
              <a:defRPr/>
            </a:pPr>
            <a:r>
              <a:rPr lang="en-US" dirty="0"/>
              <a:t>Johannesburg</a:t>
            </a:r>
          </a:p>
        </p:txBody>
      </p:sp>
      <p:pic>
        <p:nvPicPr>
          <p:cNvPr id="82948" name="Picture 2" descr="https://encrypted-tbn3.gstatic.com/images?q=tbn:ANd9GcQINvhIxuMfl6raoVGhqvRZVn69GVb8EZfgjWOfBF3ew5eskPO5dw">
            <a:extLst>
              <a:ext uri="{FF2B5EF4-FFF2-40B4-BE49-F238E27FC236}">
                <a16:creationId xmlns:a16="http://schemas.microsoft.com/office/drawing/2014/main" xmlns="" id="{78030596-FFA6-42CC-8F4C-1D59F525B8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533400"/>
            <a:ext cx="3657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4" descr="http://witsvuvuzela2010.co.za/wp-content/uploads/2010/07/IMG_3762resized.jpg">
            <a:extLst>
              <a:ext uri="{FF2B5EF4-FFF2-40B4-BE49-F238E27FC236}">
                <a16:creationId xmlns:a16="http://schemas.microsoft.com/office/drawing/2014/main" xmlns="" id="{C5AD12F4-8469-4697-90FF-F12738E45C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4500" y="1828800"/>
            <a:ext cx="51435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1810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Chinatown?</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www.youtube.com/watch?v=Wmw9Y6OPI0M</a:t>
            </a:r>
            <a:endParaRPr lang="en-US" dirty="0" smtClean="0"/>
          </a:p>
          <a:p>
            <a:endParaRPr lang="en-US" dirty="0"/>
          </a:p>
          <a:p>
            <a:r>
              <a:rPr lang="en-US" dirty="0">
                <a:hlinkClick r:id="rId3"/>
              </a:rPr>
              <a:t>https://</a:t>
            </a:r>
            <a:r>
              <a:rPr lang="en-US" dirty="0" smtClean="0">
                <a:hlinkClick r:id="rId3"/>
              </a:rPr>
              <a:t>www.youtube.com/watch?v=mthEKl0LMpA</a:t>
            </a:r>
            <a:endParaRPr lang="en-US" dirty="0" smtClean="0"/>
          </a:p>
          <a:p>
            <a:endParaRPr lang="en-US" dirty="0"/>
          </a:p>
          <a:p>
            <a:r>
              <a:rPr lang="en-US" dirty="0">
                <a:hlinkClick r:id="rId4"/>
              </a:rPr>
              <a:t>https://</a:t>
            </a:r>
            <a:r>
              <a:rPr lang="en-US" dirty="0" smtClean="0">
                <a:hlinkClick r:id="rId4"/>
              </a:rPr>
              <a:t>www.youtube.com/watch?v=IEtG4vfxLJA</a:t>
            </a:r>
            <a:endParaRPr lang="en-US" dirty="0" smtClean="0"/>
          </a:p>
          <a:p>
            <a:endParaRPr lang="en-US" dirty="0"/>
          </a:p>
          <a:p>
            <a:r>
              <a:rPr lang="en-US" dirty="0"/>
              <a:t>https://</a:t>
            </a:r>
            <a:r>
              <a:rPr lang="en-US" dirty="0" err="1"/>
              <a:t>www.youtube.com</a:t>
            </a:r>
            <a:r>
              <a:rPr lang="en-US" dirty="0"/>
              <a:t>/</a:t>
            </a:r>
            <a:r>
              <a:rPr lang="en-US" dirty="0" err="1"/>
              <a:t>watch?v</a:t>
            </a:r>
            <a:r>
              <a:rPr lang="en-US" dirty="0"/>
              <a:t>=S_wR3PuB7vc</a:t>
            </a:r>
          </a:p>
        </p:txBody>
      </p:sp>
    </p:spTree>
    <p:extLst>
      <p:ext uri="{BB962C8B-B14F-4D97-AF65-F5344CB8AC3E}">
        <p14:creationId xmlns:p14="http://schemas.microsoft.com/office/powerpoint/2010/main" val="1530106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ESSENTIALISM</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Brilliance and exuberance of construction makes it easy to reduce to a racialize and racializing space.  Race is integral but not essential, but it is also constructed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Visiting a temple in Peru</a:t>
            </a:r>
            <a:r>
              <a:rPr lang="mr-IN"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58" y="3896140"/>
            <a:ext cx="3816626" cy="28624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208" y="3240156"/>
            <a:ext cx="4823791" cy="3617843"/>
          </a:xfrm>
          <a:prstGeom prst="rect">
            <a:avLst/>
          </a:prstGeom>
        </p:spPr>
      </p:pic>
    </p:spTree>
    <p:extLst>
      <p:ext uri="{BB962C8B-B14F-4D97-AF65-F5344CB8AC3E}">
        <p14:creationId xmlns:p14="http://schemas.microsoft.com/office/powerpoint/2010/main" val="935871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9" y="452718"/>
            <a:ext cx="9573756" cy="1400530"/>
          </a:xfrm>
        </p:spPr>
        <p:txBody>
          <a:bodyPr/>
          <a:lstStyle/>
          <a:p>
            <a:r>
              <a:rPr lang="en-US" dirty="0" err="1" smtClean="0"/>
              <a:t>Mestizaje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802" y="73581"/>
            <a:ext cx="5122001" cy="3365358"/>
          </a:xfrm>
          <a:prstGeom prst="rect">
            <a:avLst/>
          </a:prstGeom>
        </p:spPr>
      </p:pic>
      <p:sp>
        <p:nvSpPr>
          <p:cNvPr id="7" name="Content Placeholder 6"/>
          <p:cNvSpPr>
            <a:spLocks noGrp="1"/>
          </p:cNvSpPr>
          <p:nvPr>
            <p:ph idx="1"/>
          </p:nvPr>
        </p:nvSpPr>
        <p:spPr/>
        <p:txBody>
          <a:bodyPr/>
          <a:lstStyle/>
          <a:p>
            <a:endParaRPr lang="en-US" dirty="0"/>
          </a:p>
        </p:txBody>
      </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79" y="2252307"/>
            <a:ext cx="7007009" cy="4195762"/>
          </a:xfrm>
          <a:prstGeom prst="rect">
            <a:avLst/>
          </a:prstGeom>
        </p:spPr>
      </p:pic>
    </p:spTree>
    <p:extLst>
      <p:ext uri="{BB962C8B-B14F-4D97-AF65-F5344CB8AC3E}">
        <p14:creationId xmlns:p14="http://schemas.microsoft.com/office/powerpoint/2010/main" val="2595690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3151</TotalTime>
  <Words>1158</Words>
  <Application>Microsoft Macintosh PowerPoint</Application>
  <PresentationFormat>Widescreen</PresentationFormat>
  <Paragraphs>200</Paragraphs>
  <Slides>74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74</vt:i4>
      </vt:variant>
    </vt:vector>
  </HeadingPairs>
  <TitlesOfParts>
    <vt:vector size="88" baseType="lpstr">
      <vt:lpstr>Aharoni</vt:lpstr>
      <vt:lpstr>Arial Black</vt:lpstr>
      <vt:lpstr>Calibri</vt:lpstr>
      <vt:lpstr>Century Gothic</vt:lpstr>
      <vt:lpstr>GTSectraDisplay</vt:lpstr>
      <vt:lpstr>Mangal</vt:lpstr>
      <vt:lpstr>ＭＳ Ｐゴシック</vt:lpstr>
      <vt:lpstr>Postoni</vt:lpstr>
      <vt:lpstr>Tahoma</vt:lpstr>
      <vt:lpstr>Times New Roman</vt:lpstr>
      <vt:lpstr>Wingdings</vt:lpstr>
      <vt:lpstr>Wingdings 3</vt:lpstr>
      <vt:lpstr>Arial</vt:lpstr>
      <vt:lpstr>Ion</vt:lpstr>
      <vt:lpstr>PowerPoint Presentation</vt:lpstr>
      <vt:lpstr>Have you been to a Chinatown?</vt:lpstr>
      <vt:lpstr>Practical Matters</vt:lpstr>
      <vt:lpstr>Final Paper</vt:lpstr>
      <vt:lpstr>Next  Semester</vt:lpstr>
      <vt:lpstr>Defining Chinatowns</vt:lpstr>
      <vt:lpstr>CHINESE ARE NOT ALONE</vt:lpstr>
      <vt:lpstr>AVOIDING ESSENTIALISM</vt:lpstr>
      <vt:lpstr>Mestizaje</vt:lpstr>
      <vt:lpstr> Thailand</vt:lpstr>
      <vt:lpstr>China: Lou Jing 2009 https://www.theguardian.com/world/2009/nov/01/lou-jing-chinese-talent-show</vt:lpstr>
      <vt:lpstr>PowerPoint Presentation</vt:lpstr>
      <vt:lpstr>Research as a Sort of Life</vt:lpstr>
      <vt:lpstr>My Histories</vt:lpstr>
      <vt:lpstr>Chinatowns: From Experience to Questions…</vt:lpstr>
      <vt:lpstr>THEMES</vt:lpstr>
      <vt:lpstr>Images of Distinctive  Places: Philadelphia</vt:lpstr>
      <vt:lpstr>PowerPoint Presentation</vt:lpstr>
      <vt:lpstr>Dubai</vt:lpstr>
      <vt:lpstr>Johannesburg</vt:lpstr>
      <vt:lpstr>BUENOS AIRES, ARGENTINA</vt:lpstr>
      <vt:lpstr>PowerPoint Presentation</vt:lpstr>
      <vt:lpstr>PARIS, FRANCE</vt:lpstr>
      <vt:lpstr>PowerPoint Presentation</vt:lpstr>
      <vt:lpstr>Defining Spatial Citizenship</vt:lpstr>
      <vt:lpstr>DEFININGLegal Limitations on Citizenship: the U.S</vt:lpstr>
      <vt:lpstr>PowerPoint Presentation</vt:lpstr>
      <vt:lpstr>Racializing U.S. Citizenship AGAINST CHINESE </vt:lpstr>
      <vt:lpstr>AMERICAN RACIAL CATEGORIZATION VS. MESTIZAJE</vt:lpstr>
      <vt:lpstr>PowerPoint Presentation</vt:lpstr>
      <vt:lpstr>Changint Influences IN U.S.</vt:lpstr>
      <vt:lpstr>LOCATING Chinatowns and Movement:1920s American Sociology</vt:lpstr>
      <vt:lpstr>Los Angeles</vt:lpstr>
      <vt:lpstr>Philadelphia, USA</vt:lpstr>
      <vt:lpstr>PowerPoint Presentation</vt:lpstr>
      <vt:lpstr>PowerPoint Presentation</vt:lpstr>
      <vt:lpstr>Paris, France</vt:lpstr>
      <vt:lpstr>PowerPoint Presentation</vt:lpstr>
      <vt:lpstr>Peru: Movements from fields (and abroad) to cities in 19th C. Peru created Chinatown over time</vt:lpstr>
      <vt:lpstr>PowerPoint Presentation</vt:lpstr>
      <vt:lpstr>LIMA, PERU</vt:lpstr>
      <vt:lpstr>PowerPoint Presentation</vt:lpstr>
      <vt:lpstr>Peru: Middle class Business and Family: seeking legitimacy as modern foreigners in the 20th century</vt:lpstr>
      <vt:lpstr>Suburban Chinese Today</vt:lpstr>
      <vt:lpstr>Lima: Institutions and Restaurants in the suburbs</vt:lpstr>
      <vt:lpstr>Institutions for the Future</vt:lpstr>
      <vt:lpstr>Conclusions</vt:lpstr>
      <vt:lpstr>Paris, France</vt:lpstr>
      <vt:lpstr>The Center As Transport Hub, 1920s</vt:lpstr>
      <vt:lpstr>Post-Colonials on the Edge of the City: Choisy, 1970s &amp; Belleville, 1980s</vt:lpstr>
      <vt:lpstr> Wenzhounese Claiming the Retail Downtown: Marais &amp;Sedaine-Popincourt</vt:lpstr>
      <vt:lpstr>”Chinagora” Paris (1980s/90s)</vt:lpstr>
      <vt:lpstr>PowerPoint Presentation</vt:lpstr>
      <vt:lpstr>Aubervilliers: Global China in the 21st Century  </vt:lpstr>
      <vt:lpstr>Paris, France</vt:lpstr>
      <vt:lpstr>Philadelphia, USA</vt:lpstr>
      <vt:lpstr> Urban Walls</vt:lpstr>
      <vt:lpstr>Gentrification: A Spatial Threat to Many Chinatowns</vt:lpstr>
      <vt:lpstr>Why Aren’t Chinese Gentrifiers?</vt:lpstr>
      <vt:lpstr>Philadelphia, USA</vt:lpstr>
      <vt:lpstr>Protests </vt:lpstr>
      <vt:lpstr>Political Citizenship:  Figures</vt:lpstr>
      <vt:lpstr>Wider Engagement: LA Protests against Walmart (2013-2016)</vt:lpstr>
      <vt:lpstr>IMAGERY</vt:lpstr>
      <vt:lpstr>19th C. San Francisco: Vice as an alternative to nearby downtowns</vt:lpstr>
      <vt:lpstr>PowerPoint Presentation</vt:lpstr>
      <vt:lpstr>Changing and Conflicting Images: Gangs and Model Minorities</vt:lpstr>
      <vt:lpstr>Chinese (Global) Media as Response</vt:lpstr>
      <vt:lpstr>VISIONS OF NEW CHINATOWN Guayaquil, 2005</vt:lpstr>
      <vt:lpstr>San José, Costa Rica</vt:lpstr>
      <vt:lpstr>Wholesale cities</vt:lpstr>
      <vt:lpstr>Post-Modern Ties: the Future of Chinatowns and Downtowns</vt:lpstr>
      <vt:lpstr>PowerPoint Presentation</vt:lpstr>
      <vt:lpstr>What is a Chinatown?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37</cp:revision>
  <dcterms:created xsi:type="dcterms:W3CDTF">2017-10-05T15:03:15Z</dcterms:created>
  <dcterms:modified xsi:type="dcterms:W3CDTF">2020-11-16T17:22:14Z</dcterms:modified>
</cp:coreProperties>
</file>