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2" r:id="rId7"/>
    <p:sldId id="265" r:id="rId8"/>
    <p:sldId id="263" r:id="rId9"/>
    <p:sldId id="260" r:id="rId10"/>
    <p:sldId id="266" r:id="rId11"/>
    <p:sldId id="267" r:id="rId12"/>
    <p:sldId id="269" r:id="rId13"/>
    <p:sldId id="270" r:id="rId14"/>
    <p:sldId id="268" r:id="rId15"/>
    <p:sldId id="271"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8"/>
  </p:normalViewPr>
  <p:slideViewPr>
    <p:cSldViewPr snapToGrid="0" snapToObjects="1">
      <p:cViewPr>
        <p:scale>
          <a:sx n="102" d="100"/>
          <a:sy n="102" d="100"/>
        </p:scale>
        <p:origin x="952" y="3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DBFE-A33A-DC49-9212-D07E7040BE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F85F90-DA49-5449-9F51-D2F22C0CA6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F4CCF8-92B2-3845-B762-7410BD0D9104}"/>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5" name="Footer Placeholder 4">
            <a:extLst>
              <a:ext uri="{FF2B5EF4-FFF2-40B4-BE49-F238E27FC236}">
                <a16:creationId xmlns:a16="http://schemas.microsoft.com/office/drawing/2014/main" id="{89DBEF7B-311B-6B4C-BAAD-A9AFFC84B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95481-66E5-5B40-951E-942C9AEA2400}"/>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283714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344B-C8A4-CD47-9CA4-E5418757B3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75A7B-99A5-8F4B-B80F-C8646CE750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CFDBE-F170-6E45-88BF-6F9578A724E0}"/>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5" name="Footer Placeholder 4">
            <a:extLst>
              <a:ext uri="{FF2B5EF4-FFF2-40B4-BE49-F238E27FC236}">
                <a16:creationId xmlns:a16="http://schemas.microsoft.com/office/drawing/2014/main" id="{956333EC-2B25-8B4C-B1D9-DE61CD6C2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935C1-B2A9-2840-8788-09C7E8E604E9}"/>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24641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27AB5-729A-5143-ACFF-661FA73F02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FAF577-E160-6F46-A6E8-68D0B3A4E5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E3348-6687-A949-A6BB-BF65254C9677}"/>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5" name="Footer Placeholder 4">
            <a:extLst>
              <a:ext uri="{FF2B5EF4-FFF2-40B4-BE49-F238E27FC236}">
                <a16:creationId xmlns:a16="http://schemas.microsoft.com/office/drawing/2014/main" id="{FA3B4629-0457-1245-A55B-6636450F6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9CC97-1A89-4445-96D8-0BD25FD94BB4}"/>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3248048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4B70-EAB9-4247-8D82-505C0008C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F13D1-6A92-0743-B150-FC3F606928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E032A-6571-344E-AE99-8927D3FE40AF}"/>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5" name="Footer Placeholder 4">
            <a:extLst>
              <a:ext uri="{FF2B5EF4-FFF2-40B4-BE49-F238E27FC236}">
                <a16:creationId xmlns:a16="http://schemas.microsoft.com/office/drawing/2014/main" id="{4493C504-3B28-6A4B-ABA4-6F7FDA242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295FB-B4DA-334D-9735-AC01D19E4302}"/>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276818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AFC1-A883-FD48-B840-3DBC63FD9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B5B9AE-8420-7A42-A30C-B971F68AA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F68CB-F110-A547-A363-FCF9F7DEA9E1}"/>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5" name="Footer Placeholder 4">
            <a:extLst>
              <a:ext uri="{FF2B5EF4-FFF2-40B4-BE49-F238E27FC236}">
                <a16:creationId xmlns:a16="http://schemas.microsoft.com/office/drawing/2014/main" id="{0B2F9661-A719-A54B-AA41-317CBB01A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BD7F1-9284-7741-9ADD-B5E5B202FA7D}"/>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8291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DD31-3349-354C-93D4-5CCA1BE38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1D3B2-A085-6E41-ACDE-38759DAA6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11CAEB-6888-6C4E-8EFB-4C4A87BFF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9CCB04-36CA-8F45-8B49-4045DE01C659}"/>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6" name="Footer Placeholder 5">
            <a:extLst>
              <a:ext uri="{FF2B5EF4-FFF2-40B4-BE49-F238E27FC236}">
                <a16:creationId xmlns:a16="http://schemas.microsoft.com/office/drawing/2014/main" id="{49CA8525-8C6C-394C-9583-25D2AEA60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6D1CA4-B355-024E-B574-05E5E43AD089}"/>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133087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9457-0A17-134D-A3C5-A4612A50B3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C1942E-AD73-A649-8F10-2A9230FAE6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8898A1-23EE-3448-85DF-54EB7D0FAD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0BB21-EB7F-B743-B62E-4963F133A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6A070-C721-5546-BB41-DD2140FD0A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C0537C-5412-A94B-A1EF-272927BCBE6C}"/>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8" name="Footer Placeholder 7">
            <a:extLst>
              <a:ext uri="{FF2B5EF4-FFF2-40B4-BE49-F238E27FC236}">
                <a16:creationId xmlns:a16="http://schemas.microsoft.com/office/drawing/2014/main" id="{6059262F-CC52-AF4A-8499-008F94562B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D81B5D-F41F-DB4D-864F-DB7A08A6BBFC}"/>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121246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15B8-1267-9441-AAA4-16A1BE7FD9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0A9FC6-708D-EF4B-999F-5395C82BE246}"/>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4" name="Footer Placeholder 3">
            <a:extLst>
              <a:ext uri="{FF2B5EF4-FFF2-40B4-BE49-F238E27FC236}">
                <a16:creationId xmlns:a16="http://schemas.microsoft.com/office/drawing/2014/main" id="{11AFD0A9-0C52-C243-84FB-17C4E1F591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B34090-ED61-3E43-81F2-B0BC81255D5C}"/>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59641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4F357-7FC2-924E-B71D-33790249BC29}"/>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3" name="Footer Placeholder 2">
            <a:extLst>
              <a:ext uri="{FF2B5EF4-FFF2-40B4-BE49-F238E27FC236}">
                <a16:creationId xmlns:a16="http://schemas.microsoft.com/office/drawing/2014/main" id="{353F2338-5CF8-C747-9575-834D859C0B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91D62-7807-AB46-89B0-74643E756CA6}"/>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168435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70D2-A9B3-0F49-9F17-1F3D22F19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0B6D91-A6DB-8043-90CF-3CF445DCEA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EA01CB-DF8C-A64B-8243-0ACEBDB70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E86F0-C9FC-A64F-8F34-FF1FBC5950F2}"/>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6" name="Footer Placeholder 5">
            <a:extLst>
              <a:ext uri="{FF2B5EF4-FFF2-40B4-BE49-F238E27FC236}">
                <a16:creationId xmlns:a16="http://schemas.microsoft.com/office/drawing/2014/main" id="{40A68608-55B3-E84E-B96B-CA2B1F9B9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A2789-4ACA-AE44-BCCF-82E06A9CE5DC}"/>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101757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EB4A-2B29-F04C-B505-ED1E50F9CC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60485F-34C4-0D42-B4A9-6ADFD42BD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FB006-DDCE-F84A-A4BA-502027ADD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6178AC-F271-F747-BF04-5A68EAB1EA8D}"/>
              </a:ext>
            </a:extLst>
          </p:cNvPr>
          <p:cNvSpPr>
            <a:spLocks noGrp="1"/>
          </p:cNvSpPr>
          <p:nvPr>
            <p:ph type="dt" sz="half" idx="10"/>
          </p:nvPr>
        </p:nvSpPr>
        <p:spPr/>
        <p:txBody>
          <a:bodyPr/>
          <a:lstStyle/>
          <a:p>
            <a:fld id="{387FC456-8EFF-244F-8338-6FBE4CBAFB78}" type="datetimeFigureOut">
              <a:rPr lang="en-US" smtClean="0"/>
              <a:t>11/16/20</a:t>
            </a:fld>
            <a:endParaRPr lang="en-US"/>
          </a:p>
        </p:txBody>
      </p:sp>
      <p:sp>
        <p:nvSpPr>
          <p:cNvPr id="6" name="Footer Placeholder 5">
            <a:extLst>
              <a:ext uri="{FF2B5EF4-FFF2-40B4-BE49-F238E27FC236}">
                <a16:creationId xmlns:a16="http://schemas.microsoft.com/office/drawing/2014/main" id="{1753FE55-E0F4-9140-9784-5BDA481FE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15B26-7908-A04D-92FB-84A3C93822E5}"/>
              </a:ext>
            </a:extLst>
          </p:cNvPr>
          <p:cNvSpPr>
            <a:spLocks noGrp="1"/>
          </p:cNvSpPr>
          <p:nvPr>
            <p:ph type="sldNum" sz="quarter" idx="12"/>
          </p:nvPr>
        </p:nvSpPr>
        <p:spPr/>
        <p:txBody>
          <a:bodyPr/>
          <a:lstStyle/>
          <a:p>
            <a:fld id="{563804D0-E77E-0C48-9859-0549A595F790}" type="slidenum">
              <a:rPr lang="en-US" smtClean="0"/>
              <a:t>‹#›</a:t>
            </a:fld>
            <a:endParaRPr lang="en-US"/>
          </a:p>
        </p:txBody>
      </p:sp>
    </p:spTree>
    <p:extLst>
      <p:ext uri="{BB962C8B-B14F-4D97-AF65-F5344CB8AC3E}">
        <p14:creationId xmlns:p14="http://schemas.microsoft.com/office/powerpoint/2010/main" val="274576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11B7F-685C-3D48-BF13-683E9D4D8F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CD86A-E74E-8040-9250-6FCC51F6B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61135-0A6A-6749-AF03-14DD797C9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FC456-8EFF-244F-8338-6FBE4CBAFB78}" type="datetimeFigureOut">
              <a:rPr lang="en-US" smtClean="0"/>
              <a:t>11/16/20</a:t>
            </a:fld>
            <a:endParaRPr lang="en-US"/>
          </a:p>
        </p:txBody>
      </p:sp>
      <p:sp>
        <p:nvSpPr>
          <p:cNvPr id="5" name="Footer Placeholder 4">
            <a:extLst>
              <a:ext uri="{FF2B5EF4-FFF2-40B4-BE49-F238E27FC236}">
                <a16:creationId xmlns:a16="http://schemas.microsoft.com/office/drawing/2014/main" id="{CFC7F7AD-7FFD-AE49-8ACC-238A58BE1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0BFF4F-F2C8-624A-B73F-41DFDD09F6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804D0-E77E-0C48-9859-0549A595F790}" type="slidenum">
              <a:rPr lang="en-US" smtClean="0"/>
              <a:t>‹#›</a:t>
            </a:fld>
            <a:endParaRPr lang="en-US"/>
          </a:p>
        </p:txBody>
      </p:sp>
    </p:spTree>
    <p:extLst>
      <p:ext uri="{BB962C8B-B14F-4D97-AF65-F5344CB8AC3E}">
        <p14:creationId xmlns:p14="http://schemas.microsoft.com/office/powerpoint/2010/main" val="1752068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14.tif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image" Target="../media/image10.jpe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725ED5-EF7C-AC4D-9F10-430D7994F7B6}"/>
              </a:ext>
            </a:extLst>
          </p:cNvPr>
          <p:cNvSpPr txBox="1"/>
          <p:nvPr/>
        </p:nvSpPr>
        <p:spPr>
          <a:xfrm>
            <a:off x="800100" y="628650"/>
            <a:ext cx="10607040" cy="4801314"/>
          </a:xfrm>
          <a:prstGeom prst="rect">
            <a:avLst/>
          </a:prstGeom>
          <a:noFill/>
        </p:spPr>
        <p:txBody>
          <a:bodyPr wrap="square" rtlCol="0">
            <a:spAutoFit/>
          </a:bodyPr>
          <a:lstStyle/>
          <a:p>
            <a:pPr algn="ctr"/>
            <a:r>
              <a:rPr lang="en-US" sz="2400" dirty="0"/>
              <a:t>17. November </a:t>
            </a:r>
          </a:p>
          <a:p>
            <a:endParaRPr lang="en-US" sz="2400" dirty="0"/>
          </a:p>
          <a:p>
            <a:r>
              <a:rPr lang="de-DE" sz="2400" dirty="0"/>
              <a:t>-Neues Thema: Nation und Migration </a:t>
            </a:r>
          </a:p>
          <a:p>
            <a:r>
              <a:rPr lang="de-DE" sz="2400" dirty="0"/>
              <a:t>-das Perfekt (die </a:t>
            </a:r>
            <a:r>
              <a:rPr lang="de-DE" sz="2400" dirty="0" err="1"/>
              <a:t>Vergangenheitform</a:t>
            </a:r>
            <a:r>
              <a:rPr lang="de-DE" sz="2400" dirty="0"/>
              <a:t>= </a:t>
            </a:r>
            <a:r>
              <a:rPr lang="de-DE" sz="2400" dirty="0" err="1"/>
              <a:t>the</a:t>
            </a:r>
            <a:r>
              <a:rPr lang="de-DE" sz="2400" dirty="0"/>
              <a:t> </a:t>
            </a:r>
            <a:r>
              <a:rPr lang="de-DE" sz="2400" dirty="0" err="1"/>
              <a:t>past</a:t>
            </a:r>
            <a:r>
              <a:rPr lang="de-DE" sz="2400" dirty="0"/>
              <a:t> </a:t>
            </a:r>
            <a:r>
              <a:rPr lang="de-DE" sz="2400" dirty="0" err="1"/>
              <a:t>tense</a:t>
            </a:r>
            <a:r>
              <a:rPr lang="de-DE" sz="2400" dirty="0"/>
              <a:t>) </a:t>
            </a:r>
          </a:p>
          <a:p>
            <a:r>
              <a:rPr lang="de-DE" sz="2400" dirty="0"/>
              <a:t>-das Perfekt mit Verben regelmäßigen und unregelmäßigen Verben</a:t>
            </a:r>
          </a:p>
          <a:p>
            <a:endParaRPr lang="en-US" sz="2400" dirty="0"/>
          </a:p>
          <a:p>
            <a:endParaRPr lang="en-US" sz="2400" dirty="0"/>
          </a:p>
          <a:p>
            <a:r>
              <a:rPr lang="de-DE" sz="2400" dirty="0"/>
              <a:t>HA: </a:t>
            </a:r>
          </a:p>
          <a:p>
            <a:r>
              <a:rPr lang="de-DE" sz="2400" dirty="0"/>
              <a:t>Quest Kapitel 4 (open </a:t>
            </a:r>
            <a:r>
              <a:rPr lang="de-DE" sz="2400" dirty="0" err="1"/>
              <a:t>until</a:t>
            </a:r>
            <a:r>
              <a:rPr lang="de-DE" sz="2400" dirty="0"/>
              <a:t> end </a:t>
            </a:r>
            <a:r>
              <a:rPr lang="de-DE" sz="2400" dirty="0" err="1"/>
              <a:t>of</a:t>
            </a:r>
            <a:r>
              <a:rPr lang="de-DE" sz="2400" dirty="0"/>
              <a:t> </a:t>
            </a:r>
            <a:r>
              <a:rPr lang="de-DE" sz="2400" dirty="0" err="1"/>
              <a:t>semester</a:t>
            </a:r>
            <a:r>
              <a:rPr lang="de-DE" sz="2400" dirty="0"/>
              <a:t>) </a:t>
            </a:r>
          </a:p>
          <a:p>
            <a:r>
              <a:rPr lang="de-DE" sz="2400" dirty="0"/>
              <a:t>Arbeitsblatt </a:t>
            </a:r>
          </a:p>
          <a:p>
            <a:r>
              <a:rPr lang="de-DE" sz="2400" dirty="0"/>
              <a:t>Schreibaufgaben inkl. 7 </a:t>
            </a:r>
          </a:p>
          <a:p>
            <a:r>
              <a:rPr lang="de-DE" sz="2400" dirty="0" err="1"/>
              <a:t>MindTap</a:t>
            </a:r>
            <a:r>
              <a:rPr lang="de-DE" sz="2400" dirty="0"/>
              <a:t>: 11, 12, 16, 17, 18, 19, 20 </a:t>
            </a:r>
          </a:p>
          <a:p>
            <a:endParaRPr lang="en-US" dirty="0"/>
          </a:p>
        </p:txBody>
      </p:sp>
      <p:pic>
        <p:nvPicPr>
          <p:cNvPr id="5" name="Audio 4">
            <a:hlinkClick r:id="" action="ppaction://media"/>
            <a:extLst>
              <a:ext uri="{FF2B5EF4-FFF2-40B4-BE49-F238E27FC236}">
                <a16:creationId xmlns:a16="http://schemas.microsoft.com/office/drawing/2014/main" id="{62CFDBE6-2293-F946-901C-6708ED9DCA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77368043"/>
      </p:ext>
    </p:extLst>
  </p:cSld>
  <p:clrMapOvr>
    <a:masterClrMapping/>
  </p:clrMapOvr>
  <mc:AlternateContent xmlns:mc="http://schemas.openxmlformats.org/markup-compatibility/2006">
    <mc:Choice xmlns:p14="http://schemas.microsoft.com/office/powerpoint/2010/main" Requires="p14">
      <p:transition spd="slow" p14:dur="2000" advTm="60858"/>
    </mc:Choice>
    <mc:Fallback>
      <p:transition spd="slow" advTm="6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17FCA-BECE-A642-8D1F-789A06DA3982}"/>
              </a:ext>
            </a:extLst>
          </p:cNvPr>
          <p:cNvPicPr>
            <a:picLocks noChangeAspect="1"/>
          </p:cNvPicPr>
          <p:nvPr/>
        </p:nvPicPr>
        <p:blipFill>
          <a:blip r:embed="rId5"/>
          <a:stretch>
            <a:fillRect/>
          </a:stretch>
        </p:blipFill>
        <p:spPr>
          <a:xfrm>
            <a:off x="319315" y="747970"/>
            <a:ext cx="5776686" cy="3128525"/>
          </a:xfrm>
          <a:prstGeom prst="rect">
            <a:avLst/>
          </a:prstGeom>
        </p:spPr>
      </p:pic>
      <p:sp>
        <p:nvSpPr>
          <p:cNvPr id="5" name="TextBox 4">
            <a:extLst>
              <a:ext uri="{FF2B5EF4-FFF2-40B4-BE49-F238E27FC236}">
                <a16:creationId xmlns:a16="http://schemas.microsoft.com/office/drawing/2014/main" id="{A1061688-2272-144C-8CA0-8F642BAA3332}"/>
              </a:ext>
            </a:extLst>
          </p:cNvPr>
          <p:cNvSpPr txBox="1"/>
          <p:nvPr/>
        </p:nvSpPr>
        <p:spPr>
          <a:xfrm>
            <a:off x="319314" y="3991429"/>
            <a:ext cx="7765144" cy="2954655"/>
          </a:xfrm>
          <a:prstGeom prst="rect">
            <a:avLst/>
          </a:prstGeom>
          <a:noFill/>
        </p:spPr>
        <p:txBody>
          <a:bodyPr wrap="square" rtlCol="0">
            <a:spAutoFit/>
          </a:bodyPr>
          <a:lstStyle/>
          <a:p>
            <a:r>
              <a:rPr lang="de-DE" sz="2400" dirty="0"/>
              <a:t>Präsens: </a:t>
            </a:r>
            <a:r>
              <a:rPr lang="de-DE" sz="2400" dirty="0" err="1"/>
              <a:t>Karamba</a:t>
            </a:r>
            <a:r>
              <a:rPr lang="de-DE" sz="2400" dirty="0"/>
              <a:t> </a:t>
            </a:r>
            <a:r>
              <a:rPr lang="de-DE" sz="2400" dirty="0" err="1"/>
              <a:t>Diaby</a:t>
            </a:r>
            <a:r>
              <a:rPr lang="de-DE" sz="2400" dirty="0"/>
              <a:t> </a:t>
            </a:r>
            <a:r>
              <a:rPr lang="de-DE" sz="2400" u="sng" dirty="0">
                <a:highlight>
                  <a:srgbClr val="00FF00"/>
                </a:highlight>
              </a:rPr>
              <a:t>kommt </a:t>
            </a:r>
            <a:r>
              <a:rPr lang="de-DE" sz="2400" dirty="0"/>
              <a:t>aus Senegal</a:t>
            </a:r>
          </a:p>
          <a:p>
            <a:endParaRPr lang="de-DE" sz="2400" dirty="0"/>
          </a:p>
          <a:p>
            <a:r>
              <a:rPr lang="de-DE" sz="2400" dirty="0"/>
              <a:t>Perfekt: </a:t>
            </a:r>
            <a:r>
              <a:rPr lang="de-DE" sz="2400" dirty="0" err="1"/>
              <a:t>Karamba</a:t>
            </a:r>
            <a:r>
              <a:rPr lang="de-DE" sz="2400" dirty="0"/>
              <a:t> </a:t>
            </a:r>
            <a:r>
              <a:rPr lang="de-DE" sz="2400" dirty="0" err="1"/>
              <a:t>Diaby</a:t>
            </a:r>
            <a:r>
              <a:rPr lang="de-DE" sz="2400" dirty="0">
                <a:highlight>
                  <a:srgbClr val="00FFFF"/>
                </a:highlight>
              </a:rPr>
              <a:t> ist </a:t>
            </a:r>
            <a:r>
              <a:rPr lang="de-DE" sz="2400" dirty="0"/>
              <a:t>aus Senegal </a:t>
            </a:r>
            <a:r>
              <a:rPr lang="de-DE" sz="2400" dirty="0">
                <a:highlight>
                  <a:srgbClr val="FFFF00"/>
                </a:highlight>
              </a:rPr>
              <a:t>ge</a:t>
            </a:r>
            <a:r>
              <a:rPr lang="de-DE" sz="2400" u="sng" dirty="0">
                <a:highlight>
                  <a:srgbClr val="00FF00"/>
                </a:highlight>
              </a:rPr>
              <a:t>komm</a:t>
            </a:r>
            <a:r>
              <a:rPr lang="de-DE" sz="2400" dirty="0">
                <a:highlight>
                  <a:srgbClr val="FFFF00"/>
                </a:highlight>
              </a:rPr>
              <a:t>en</a:t>
            </a:r>
          </a:p>
          <a:p>
            <a:endParaRPr lang="de-DE" sz="2400" dirty="0">
              <a:highlight>
                <a:srgbClr val="FFFF00"/>
              </a:highlight>
            </a:endParaRPr>
          </a:p>
          <a:p>
            <a:r>
              <a:rPr lang="de-DE" sz="2400" dirty="0"/>
              <a:t>Präsens: Er macht sein Studium in Leipzig. </a:t>
            </a:r>
          </a:p>
          <a:p>
            <a:endParaRPr lang="de-DE" sz="2400" dirty="0"/>
          </a:p>
          <a:p>
            <a:r>
              <a:rPr lang="de-DE" sz="2400" dirty="0"/>
              <a:t>Perfekt: Er </a:t>
            </a:r>
            <a:r>
              <a:rPr lang="de-DE" sz="2400" dirty="0">
                <a:highlight>
                  <a:srgbClr val="00FFFF"/>
                </a:highlight>
              </a:rPr>
              <a:t>hat</a:t>
            </a:r>
            <a:r>
              <a:rPr lang="de-DE" sz="2400" dirty="0"/>
              <a:t> sein Studium in Leipzig </a:t>
            </a:r>
            <a:r>
              <a:rPr lang="de-DE" sz="2400" dirty="0">
                <a:highlight>
                  <a:srgbClr val="FFFF00"/>
                </a:highlight>
              </a:rPr>
              <a:t>ge</a:t>
            </a:r>
            <a:r>
              <a:rPr lang="de-DE" sz="2400" u="sng" dirty="0">
                <a:highlight>
                  <a:srgbClr val="00FF00"/>
                </a:highlight>
              </a:rPr>
              <a:t>mach</a:t>
            </a:r>
            <a:r>
              <a:rPr lang="de-DE" sz="2400" dirty="0">
                <a:highlight>
                  <a:srgbClr val="FFFF00"/>
                </a:highlight>
              </a:rPr>
              <a:t>t. </a:t>
            </a:r>
          </a:p>
          <a:p>
            <a:r>
              <a:rPr lang="en-US" dirty="0"/>
              <a:t>  </a:t>
            </a:r>
          </a:p>
        </p:txBody>
      </p:sp>
      <p:sp>
        <p:nvSpPr>
          <p:cNvPr id="6" name="TextBox 5">
            <a:extLst>
              <a:ext uri="{FF2B5EF4-FFF2-40B4-BE49-F238E27FC236}">
                <a16:creationId xmlns:a16="http://schemas.microsoft.com/office/drawing/2014/main" id="{B7646C53-1CE5-064F-A3BD-ADCF1E8A41EB}"/>
              </a:ext>
            </a:extLst>
          </p:cNvPr>
          <p:cNvSpPr txBox="1"/>
          <p:nvPr/>
        </p:nvSpPr>
        <p:spPr>
          <a:xfrm>
            <a:off x="435429" y="0"/>
            <a:ext cx="11059885" cy="523220"/>
          </a:xfrm>
          <a:prstGeom prst="rect">
            <a:avLst/>
          </a:prstGeom>
          <a:noFill/>
        </p:spPr>
        <p:txBody>
          <a:bodyPr wrap="square" rtlCol="0">
            <a:spAutoFit/>
          </a:bodyPr>
          <a:lstStyle/>
          <a:p>
            <a:pPr algn="ctr"/>
            <a:r>
              <a:rPr lang="en-US" sz="2800" dirty="0"/>
              <a:t>Das </a:t>
            </a:r>
            <a:r>
              <a:rPr lang="en-US" sz="2800" dirty="0" err="1"/>
              <a:t>Perfekt</a:t>
            </a:r>
            <a:r>
              <a:rPr lang="en-US" sz="2800" dirty="0"/>
              <a:t> </a:t>
            </a:r>
          </a:p>
        </p:txBody>
      </p:sp>
      <p:sp>
        <p:nvSpPr>
          <p:cNvPr id="7" name="TextBox 6">
            <a:extLst>
              <a:ext uri="{FF2B5EF4-FFF2-40B4-BE49-F238E27FC236}">
                <a16:creationId xmlns:a16="http://schemas.microsoft.com/office/drawing/2014/main" id="{BA5B3FCC-2AE4-7D4C-83BE-25A86BBF7312}"/>
              </a:ext>
            </a:extLst>
          </p:cNvPr>
          <p:cNvSpPr txBox="1"/>
          <p:nvPr/>
        </p:nvSpPr>
        <p:spPr>
          <a:xfrm>
            <a:off x="8755693" y="3429000"/>
            <a:ext cx="2091847" cy="646331"/>
          </a:xfrm>
          <a:prstGeom prst="rect">
            <a:avLst/>
          </a:prstGeom>
          <a:noFill/>
        </p:spPr>
        <p:txBody>
          <a:bodyPr wrap="square" rtlCol="0">
            <a:spAutoFit/>
          </a:bodyPr>
          <a:lstStyle/>
          <a:p>
            <a:r>
              <a:rPr lang="en-US" dirty="0"/>
              <a:t>Nr. 7 auf dem </a:t>
            </a:r>
            <a:r>
              <a:rPr lang="en-US" dirty="0" err="1"/>
              <a:t>Arbeitsblatt</a:t>
            </a:r>
            <a:r>
              <a:rPr lang="en-US" dirty="0"/>
              <a:t> </a:t>
            </a:r>
          </a:p>
        </p:txBody>
      </p:sp>
      <p:pic>
        <p:nvPicPr>
          <p:cNvPr id="8" name="Audio 7">
            <a:hlinkClick r:id="" action="ppaction://media"/>
            <a:extLst>
              <a:ext uri="{FF2B5EF4-FFF2-40B4-BE49-F238E27FC236}">
                <a16:creationId xmlns:a16="http://schemas.microsoft.com/office/drawing/2014/main" id="{CBF54A15-3806-1B4F-8186-63DB679386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70284829"/>
      </p:ext>
    </p:extLst>
  </p:cSld>
  <p:clrMapOvr>
    <a:masterClrMapping/>
  </p:clrMapOvr>
  <mc:AlternateContent xmlns:mc="http://schemas.openxmlformats.org/markup-compatibility/2006">
    <mc:Choice xmlns:p14="http://schemas.microsoft.com/office/powerpoint/2010/main" Requires="p14">
      <p:transition spd="slow" p14:dur="2000" advTm="54366"/>
    </mc:Choice>
    <mc:Fallback>
      <p:transition spd="slow" advTm="5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F71EAE-EC05-574A-8378-7A7DFBEF5687}"/>
              </a:ext>
            </a:extLst>
          </p:cNvPr>
          <p:cNvSpPr/>
          <p:nvPr/>
        </p:nvSpPr>
        <p:spPr>
          <a:xfrm>
            <a:off x="6516915" y="1273297"/>
            <a:ext cx="6096000" cy="1200329"/>
          </a:xfrm>
          <a:prstGeom prst="rect">
            <a:avLst/>
          </a:prstGeom>
        </p:spPr>
        <p:txBody>
          <a:bodyPr>
            <a:spAutoFit/>
          </a:bodyPr>
          <a:lstStyle/>
          <a:p>
            <a:r>
              <a:rPr lang="de-DE" dirty="0"/>
              <a:t>Perfekt: Er ist aus Senegal ge</a:t>
            </a:r>
            <a:r>
              <a:rPr lang="de-DE" u="sng" dirty="0"/>
              <a:t>komm</a:t>
            </a:r>
            <a:r>
              <a:rPr lang="de-DE" dirty="0"/>
              <a:t>en</a:t>
            </a:r>
          </a:p>
          <a:p>
            <a:endParaRPr lang="de-DE" dirty="0">
              <a:highlight>
                <a:srgbClr val="FFFF00"/>
              </a:highlight>
            </a:endParaRPr>
          </a:p>
          <a:p>
            <a:endParaRPr lang="de-DE" dirty="0"/>
          </a:p>
          <a:p>
            <a:r>
              <a:rPr lang="en-US" dirty="0"/>
              <a:t>  </a:t>
            </a:r>
            <a:r>
              <a:rPr lang="en-US" dirty="0" err="1"/>
              <a:t>Hilfsverb</a:t>
            </a:r>
            <a:endParaRPr lang="en-US" dirty="0"/>
          </a:p>
        </p:txBody>
      </p:sp>
      <p:sp>
        <p:nvSpPr>
          <p:cNvPr id="5" name="Rectangle 4">
            <a:extLst>
              <a:ext uri="{FF2B5EF4-FFF2-40B4-BE49-F238E27FC236}">
                <a16:creationId xmlns:a16="http://schemas.microsoft.com/office/drawing/2014/main" id="{865FD32C-88AF-7B49-8AF3-69E74086E294}"/>
              </a:ext>
            </a:extLst>
          </p:cNvPr>
          <p:cNvSpPr/>
          <p:nvPr/>
        </p:nvSpPr>
        <p:spPr>
          <a:xfrm>
            <a:off x="653143" y="1273297"/>
            <a:ext cx="4687502" cy="369332"/>
          </a:xfrm>
          <a:prstGeom prst="rect">
            <a:avLst/>
          </a:prstGeom>
        </p:spPr>
        <p:txBody>
          <a:bodyPr wrap="none">
            <a:spAutoFit/>
          </a:bodyPr>
          <a:lstStyle/>
          <a:p>
            <a:r>
              <a:rPr lang="de-DE" dirty="0"/>
              <a:t>Perfekt: Er hat sein Studium in Leipzig ge</a:t>
            </a:r>
            <a:r>
              <a:rPr lang="de-DE" u="sng" dirty="0"/>
              <a:t>mach</a:t>
            </a:r>
            <a:r>
              <a:rPr lang="de-DE" dirty="0"/>
              <a:t>t. </a:t>
            </a:r>
          </a:p>
        </p:txBody>
      </p:sp>
      <p:sp>
        <p:nvSpPr>
          <p:cNvPr id="6" name="TextBox 5">
            <a:extLst>
              <a:ext uri="{FF2B5EF4-FFF2-40B4-BE49-F238E27FC236}">
                <a16:creationId xmlns:a16="http://schemas.microsoft.com/office/drawing/2014/main" id="{0FEF3CD9-D442-CB42-BBA7-F409EF3DD3DE}"/>
              </a:ext>
            </a:extLst>
          </p:cNvPr>
          <p:cNvSpPr txBox="1"/>
          <p:nvPr/>
        </p:nvSpPr>
        <p:spPr>
          <a:xfrm>
            <a:off x="333828" y="520070"/>
            <a:ext cx="7039428" cy="461665"/>
          </a:xfrm>
          <a:prstGeom prst="rect">
            <a:avLst/>
          </a:prstGeom>
          <a:noFill/>
        </p:spPr>
        <p:txBody>
          <a:bodyPr wrap="square" rtlCol="0">
            <a:spAutoFit/>
          </a:bodyPr>
          <a:lstStyle/>
          <a:p>
            <a:r>
              <a:rPr lang="en-US" sz="2400" dirty="0" err="1"/>
              <a:t>Schwache</a:t>
            </a:r>
            <a:r>
              <a:rPr lang="en-US" sz="2400" dirty="0"/>
              <a:t>/</a:t>
            </a:r>
            <a:r>
              <a:rPr lang="en-US" sz="2400" dirty="0" err="1"/>
              <a:t>regelmässige</a:t>
            </a:r>
            <a:r>
              <a:rPr lang="en-US" sz="2400" dirty="0"/>
              <a:t> </a:t>
            </a:r>
            <a:r>
              <a:rPr lang="en-US" sz="2400" dirty="0" err="1"/>
              <a:t>Verben</a:t>
            </a:r>
            <a:r>
              <a:rPr lang="en-US" sz="2400" dirty="0"/>
              <a:t> (weak verbs) </a:t>
            </a:r>
          </a:p>
        </p:txBody>
      </p:sp>
      <p:sp>
        <p:nvSpPr>
          <p:cNvPr id="7" name="TextBox 6">
            <a:extLst>
              <a:ext uri="{FF2B5EF4-FFF2-40B4-BE49-F238E27FC236}">
                <a16:creationId xmlns:a16="http://schemas.microsoft.com/office/drawing/2014/main" id="{9889D8D9-D642-D64F-A9CA-BFF0664DBEBE}"/>
              </a:ext>
            </a:extLst>
          </p:cNvPr>
          <p:cNvSpPr txBox="1"/>
          <p:nvPr/>
        </p:nvSpPr>
        <p:spPr>
          <a:xfrm>
            <a:off x="6495143" y="241611"/>
            <a:ext cx="5675085" cy="830997"/>
          </a:xfrm>
          <a:prstGeom prst="rect">
            <a:avLst/>
          </a:prstGeom>
          <a:noFill/>
        </p:spPr>
        <p:txBody>
          <a:bodyPr wrap="square" rtlCol="0">
            <a:spAutoFit/>
          </a:bodyPr>
          <a:lstStyle/>
          <a:p>
            <a:r>
              <a:rPr lang="en-US" sz="2400" dirty="0" err="1"/>
              <a:t>Unregalmässige</a:t>
            </a:r>
            <a:r>
              <a:rPr lang="en-US" sz="2400" dirty="0"/>
              <a:t>  </a:t>
            </a:r>
            <a:r>
              <a:rPr lang="en-US" sz="2400" dirty="0" err="1"/>
              <a:t>Verben</a:t>
            </a:r>
            <a:r>
              <a:rPr lang="en-US" sz="2400" dirty="0"/>
              <a:t> (irregular- strong and mixed  verbs)</a:t>
            </a:r>
          </a:p>
        </p:txBody>
      </p:sp>
      <p:cxnSp>
        <p:nvCxnSpPr>
          <p:cNvPr id="9" name="Straight Arrow Connector 8">
            <a:extLst>
              <a:ext uri="{FF2B5EF4-FFF2-40B4-BE49-F238E27FC236}">
                <a16:creationId xmlns:a16="http://schemas.microsoft.com/office/drawing/2014/main" id="{1AA87071-E495-3042-ACB7-B9BC0BF94D64}"/>
              </a:ext>
            </a:extLst>
          </p:cNvPr>
          <p:cNvCxnSpPr/>
          <p:nvPr/>
        </p:nvCxnSpPr>
        <p:spPr>
          <a:xfrm flipH="1">
            <a:off x="1553029" y="1591690"/>
            <a:ext cx="333828" cy="563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E66D605-90BB-4F4D-A794-E5B980FE5BF7}"/>
              </a:ext>
            </a:extLst>
          </p:cNvPr>
          <p:cNvSpPr txBox="1"/>
          <p:nvPr/>
        </p:nvSpPr>
        <p:spPr>
          <a:xfrm>
            <a:off x="972457" y="2155232"/>
            <a:ext cx="1538514" cy="369332"/>
          </a:xfrm>
          <a:prstGeom prst="rect">
            <a:avLst/>
          </a:prstGeom>
          <a:noFill/>
        </p:spPr>
        <p:txBody>
          <a:bodyPr wrap="square" rtlCol="0">
            <a:spAutoFit/>
          </a:bodyPr>
          <a:lstStyle/>
          <a:p>
            <a:r>
              <a:rPr lang="en-US" dirty="0" err="1"/>
              <a:t>Hilfsverb</a:t>
            </a:r>
            <a:endParaRPr lang="en-US" dirty="0"/>
          </a:p>
        </p:txBody>
      </p:sp>
      <p:cxnSp>
        <p:nvCxnSpPr>
          <p:cNvPr id="12" name="Straight Arrow Connector 11">
            <a:extLst>
              <a:ext uri="{FF2B5EF4-FFF2-40B4-BE49-F238E27FC236}">
                <a16:creationId xmlns:a16="http://schemas.microsoft.com/office/drawing/2014/main" id="{9E63D259-9662-B240-BC99-E4309176DF17}"/>
              </a:ext>
            </a:extLst>
          </p:cNvPr>
          <p:cNvCxnSpPr/>
          <p:nvPr/>
        </p:nvCxnSpPr>
        <p:spPr>
          <a:xfrm>
            <a:off x="4731657" y="1642629"/>
            <a:ext cx="261257" cy="512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AEB2F7D-514F-2B42-B4C8-0A56714FC874}"/>
              </a:ext>
            </a:extLst>
          </p:cNvPr>
          <p:cNvSpPr txBox="1"/>
          <p:nvPr/>
        </p:nvSpPr>
        <p:spPr>
          <a:xfrm>
            <a:off x="4499430" y="2111412"/>
            <a:ext cx="1393371" cy="369332"/>
          </a:xfrm>
          <a:prstGeom prst="rect">
            <a:avLst/>
          </a:prstGeom>
          <a:noFill/>
        </p:spPr>
        <p:txBody>
          <a:bodyPr wrap="square" rtlCol="0">
            <a:spAutoFit/>
          </a:bodyPr>
          <a:lstStyle/>
          <a:p>
            <a:r>
              <a:rPr lang="en-US" dirty="0" err="1"/>
              <a:t>Partizip</a:t>
            </a:r>
            <a:r>
              <a:rPr lang="en-US" dirty="0"/>
              <a:t> </a:t>
            </a:r>
          </a:p>
        </p:txBody>
      </p:sp>
      <p:cxnSp>
        <p:nvCxnSpPr>
          <p:cNvPr id="15" name="Straight Arrow Connector 14">
            <a:extLst>
              <a:ext uri="{FF2B5EF4-FFF2-40B4-BE49-F238E27FC236}">
                <a16:creationId xmlns:a16="http://schemas.microsoft.com/office/drawing/2014/main" id="{093A32B7-E100-CA42-998E-A089EFBC1D68}"/>
              </a:ext>
            </a:extLst>
          </p:cNvPr>
          <p:cNvCxnSpPr/>
          <p:nvPr/>
        </p:nvCxnSpPr>
        <p:spPr>
          <a:xfrm flipH="1">
            <a:off x="7460343" y="1591690"/>
            <a:ext cx="290286" cy="5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0028CD-B3CA-184F-8FCC-7BD8D92EAE52}"/>
              </a:ext>
            </a:extLst>
          </p:cNvPr>
          <p:cNvCxnSpPr/>
          <p:nvPr/>
        </p:nvCxnSpPr>
        <p:spPr>
          <a:xfrm>
            <a:off x="9564915" y="1642629"/>
            <a:ext cx="377371" cy="512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E1A0AC2-BDFF-E644-A7BB-8334BE2F2A68}"/>
              </a:ext>
            </a:extLst>
          </p:cNvPr>
          <p:cNvSpPr txBox="1"/>
          <p:nvPr/>
        </p:nvSpPr>
        <p:spPr>
          <a:xfrm>
            <a:off x="9332686" y="2155232"/>
            <a:ext cx="1422400" cy="369332"/>
          </a:xfrm>
          <a:prstGeom prst="rect">
            <a:avLst/>
          </a:prstGeom>
          <a:noFill/>
        </p:spPr>
        <p:txBody>
          <a:bodyPr wrap="square" rtlCol="0">
            <a:spAutoFit/>
          </a:bodyPr>
          <a:lstStyle/>
          <a:p>
            <a:r>
              <a:rPr lang="en-US" dirty="0" err="1"/>
              <a:t>Partizip</a:t>
            </a:r>
            <a:r>
              <a:rPr lang="en-US" dirty="0"/>
              <a:t> </a:t>
            </a:r>
          </a:p>
        </p:txBody>
      </p:sp>
      <p:sp>
        <p:nvSpPr>
          <p:cNvPr id="19" name="TextBox 18">
            <a:extLst>
              <a:ext uri="{FF2B5EF4-FFF2-40B4-BE49-F238E27FC236}">
                <a16:creationId xmlns:a16="http://schemas.microsoft.com/office/drawing/2014/main" id="{DE2206DC-518E-B14A-9ADF-8150006A8686}"/>
              </a:ext>
            </a:extLst>
          </p:cNvPr>
          <p:cNvSpPr txBox="1"/>
          <p:nvPr/>
        </p:nvSpPr>
        <p:spPr>
          <a:xfrm>
            <a:off x="6662057" y="3077029"/>
            <a:ext cx="3831772" cy="2031325"/>
          </a:xfrm>
          <a:prstGeom prst="rect">
            <a:avLst/>
          </a:prstGeom>
          <a:noFill/>
        </p:spPr>
        <p:txBody>
          <a:bodyPr wrap="square" rtlCol="0">
            <a:spAutoFit/>
          </a:bodyPr>
          <a:lstStyle/>
          <a:p>
            <a:r>
              <a:rPr lang="de-DE" dirty="0"/>
              <a:t>Er liest viele Dokumente </a:t>
            </a:r>
          </a:p>
          <a:p>
            <a:endParaRPr lang="de-DE" dirty="0"/>
          </a:p>
          <a:p>
            <a:r>
              <a:rPr lang="de-DE" dirty="0"/>
              <a:t>Er hat viele Dokumente gelesen</a:t>
            </a:r>
          </a:p>
          <a:p>
            <a:endParaRPr lang="de-DE" dirty="0"/>
          </a:p>
          <a:p>
            <a:r>
              <a:rPr lang="de-DE" dirty="0"/>
              <a:t>Er schreibt Gesetze </a:t>
            </a:r>
          </a:p>
          <a:p>
            <a:endParaRPr lang="de-DE" dirty="0"/>
          </a:p>
          <a:p>
            <a:r>
              <a:rPr lang="de-DE" dirty="0"/>
              <a:t>Er hat Gesetze geschrieben.  </a:t>
            </a:r>
          </a:p>
        </p:txBody>
      </p:sp>
      <p:sp>
        <p:nvSpPr>
          <p:cNvPr id="20" name="TextBox 19">
            <a:extLst>
              <a:ext uri="{FF2B5EF4-FFF2-40B4-BE49-F238E27FC236}">
                <a16:creationId xmlns:a16="http://schemas.microsoft.com/office/drawing/2014/main" id="{36508D59-12DE-7C40-AEAC-1E29371C4DC1}"/>
              </a:ext>
            </a:extLst>
          </p:cNvPr>
          <p:cNvSpPr txBox="1"/>
          <p:nvPr/>
        </p:nvSpPr>
        <p:spPr>
          <a:xfrm>
            <a:off x="841829" y="3077029"/>
            <a:ext cx="4498816" cy="923330"/>
          </a:xfrm>
          <a:prstGeom prst="rect">
            <a:avLst/>
          </a:prstGeom>
          <a:noFill/>
        </p:spPr>
        <p:txBody>
          <a:bodyPr wrap="square" rtlCol="0">
            <a:spAutoFit/>
          </a:bodyPr>
          <a:lstStyle/>
          <a:p>
            <a:r>
              <a:rPr lang="en-US" dirty="0"/>
              <a:t>Er </a:t>
            </a:r>
            <a:r>
              <a:rPr lang="en-US" dirty="0" err="1"/>
              <a:t>reist</a:t>
            </a:r>
            <a:r>
              <a:rPr lang="en-US" dirty="0"/>
              <a:t> </a:t>
            </a:r>
            <a:r>
              <a:rPr lang="en-US" dirty="0" err="1"/>
              <a:t>nach</a:t>
            </a:r>
            <a:r>
              <a:rPr lang="en-US" dirty="0"/>
              <a:t> Deutschland. </a:t>
            </a:r>
          </a:p>
          <a:p>
            <a:endParaRPr lang="en-US" dirty="0"/>
          </a:p>
          <a:p>
            <a:r>
              <a:rPr lang="en-US" dirty="0"/>
              <a:t>Er </a:t>
            </a:r>
            <a:r>
              <a:rPr lang="en-US" dirty="0" err="1"/>
              <a:t>ist</a:t>
            </a:r>
            <a:r>
              <a:rPr lang="en-US" dirty="0"/>
              <a:t> </a:t>
            </a:r>
            <a:r>
              <a:rPr lang="en-US" dirty="0" err="1"/>
              <a:t>nach</a:t>
            </a:r>
            <a:r>
              <a:rPr lang="en-US" dirty="0"/>
              <a:t> Deutschland </a:t>
            </a:r>
            <a:r>
              <a:rPr lang="en-US" dirty="0" err="1"/>
              <a:t>gereist</a:t>
            </a:r>
            <a:r>
              <a:rPr lang="en-US" dirty="0"/>
              <a:t>. </a:t>
            </a:r>
          </a:p>
        </p:txBody>
      </p:sp>
      <p:sp>
        <p:nvSpPr>
          <p:cNvPr id="21" name="TextBox 20">
            <a:extLst>
              <a:ext uri="{FF2B5EF4-FFF2-40B4-BE49-F238E27FC236}">
                <a16:creationId xmlns:a16="http://schemas.microsoft.com/office/drawing/2014/main" id="{13F08216-F11E-E345-88CD-8DEF2D9F8DFE}"/>
              </a:ext>
            </a:extLst>
          </p:cNvPr>
          <p:cNvSpPr txBox="1"/>
          <p:nvPr/>
        </p:nvSpPr>
        <p:spPr>
          <a:xfrm>
            <a:off x="333828" y="5065426"/>
            <a:ext cx="6328229" cy="1477328"/>
          </a:xfrm>
          <a:prstGeom prst="rect">
            <a:avLst/>
          </a:prstGeom>
          <a:noFill/>
        </p:spPr>
        <p:txBody>
          <a:bodyPr wrap="square" rtlCol="0">
            <a:spAutoFit/>
          </a:bodyPr>
          <a:lstStyle/>
          <a:p>
            <a:r>
              <a:rPr lang="en-US" dirty="0"/>
              <a:t>Helping verbs for strong and weak verbs can be </a:t>
            </a:r>
            <a:r>
              <a:rPr lang="en-US" dirty="0" err="1"/>
              <a:t>haben</a:t>
            </a:r>
            <a:r>
              <a:rPr lang="en-US" dirty="0"/>
              <a:t> or sein </a:t>
            </a:r>
          </a:p>
          <a:p>
            <a:r>
              <a:rPr lang="en-US" dirty="0"/>
              <a:t>Depends if there is motion </a:t>
            </a:r>
          </a:p>
          <a:p>
            <a:r>
              <a:rPr lang="en-US" dirty="0"/>
              <a:t>Depends if there is a direct object of the verb </a:t>
            </a:r>
          </a:p>
          <a:p>
            <a:r>
              <a:rPr lang="en-US" dirty="0"/>
              <a:t>	Verb has direct object </a:t>
            </a:r>
            <a:r>
              <a:rPr lang="en-US" dirty="0">
                <a:sym typeface="Wingdings" pitchFamily="2" charset="2"/>
              </a:rPr>
              <a:t> transitive verb</a:t>
            </a:r>
          </a:p>
          <a:p>
            <a:r>
              <a:rPr lang="en-US" dirty="0">
                <a:sym typeface="Wingdings" pitchFamily="2" charset="2"/>
              </a:rPr>
              <a:t>	Verb does not have direct object  intransitive verb </a:t>
            </a:r>
            <a:endParaRPr lang="en-US" dirty="0"/>
          </a:p>
        </p:txBody>
      </p:sp>
      <p:pic>
        <p:nvPicPr>
          <p:cNvPr id="22" name="Audio 21">
            <a:hlinkClick r:id="" action="ppaction://media"/>
            <a:extLst>
              <a:ext uri="{FF2B5EF4-FFF2-40B4-BE49-F238E27FC236}">
                <a16:creationId xmlns:a16="http://schemas.microsoft.com/office/drawing/2014/main" id="{4C9EE5D7-5D93-F04C-A47B-976BA97A4B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76472992"/>
      </p:ext>
    </p:extLst>
  </p:cSld>
  <p:clrMapOvr>
    <a:masterClrMapping/>
  </p:clrMapOvr>
  <mc:AlternateContent xmlns:mc="http://schemas.openxmlformats.org/markup-compatibility/2006">
    <mc:Choice xmlns:p14="http://schemas.microsoft.com/office/powerpoint/2010/main" Requires="p14">
      <p:transition spd="slow" p14:dur="2000" advTm="254023"/>
    </mc:Choice>
    <mc:Fallback>
      <p:transition spd="slow" advTm="25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2"/>
                </p:tgtEl>
              </p:cMediaNode>
            </p:audio>
          </p:childTnLst>
        </p:cTn>
      </p:par>
    </p:tnLst>
    <p:bldLst>
      <p:bldP spid="4" grpId="0"/>
      <p:bldP spid="4" grpId="1"/>
      <p:bldP spid="5" grpId="0"/>
      <p:bldP spid="6" grpId="0"/>
      <p:bldP spid="7" grpId="0"/>
      <p:bldP spid="10" grpId="0"/>
      <p:bldP spid="13"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0AAE-4530-664D-802F-E9EEFA51A778}"/>
              </a:ext>
            </a:extLst>
          </p:cNvPr>
          <p:cNvSpPr>
            <a:spLocks noGrp="1"/>
          </p:cNvSpPr>
          <p:nvPr>
            <p:ph type="title"/>
          </p:nvPr>
        </p:nvSpPr>
        <p:spPr>
          <a:xfrm>
            <a:off x="838200" y="365126"/>
            <a:ext cx="10515600" cy="315911"/>
          </a:xfrm>
        </p:spPr>
        <p:txBody>
          <a:bodyPr>
            <a:normAutofit fontScale="90000"/>
          </a:bodyPr>
          <a:lstStyle/>
          <a:p>
            <a:r>
              <a:rPr lang="en-US" b="1" dirty="0" err="1"/>
              <a:t>Hilfsverb</a:t>
            </a:r>
            <a:r>
              <a:rPr lang="en-US" b="1" dirty="0"/>
              <a:t>-  </a:t>
            </a:r>
            <a:r>
              <a:rPr lang="en-US" b="1" dirty="0" err="1"/>
              <a:t>haben</a:t>
            </a:r>
            <a:r>
              <a:rPr lang="en-US" b="1" dirty="0"/>
              <a:t> </a:t>
            </a:r>
            <a:r>
              <a:rPr lang="en-US" b="1" dirty="0" err="1"/>
              <a:t>oder</a:t>
            </a:r>
            <a:r>
              <a:rPr lang="en-US" b="1" dirty="0"/>
              <a:t> sein? </a:t>
            </a:r>
            <a:r>
              <a:rPr lang="en-US" b="1" dirty="0" err="1"/>
              <a:t>Bewegung</a:t>
            </a:r>
            <a:r>
              <a:rPr lang="en-US" b="1" dirty="0"/>
              <a:t>/Motion und </a:t>
            </a:r>
            <a:r>
              <a:rPr lang="en-US" b="1" dirty="0" err="1"/>
              <a:t>oder</a:t>
            </a:r>
            <a:r>
              <a:rPr lang="en-US" b="1" dirty="0"/>
              <a:t> </a:t>
            </a:r>
            <a:r>
              <a:rPr lang="en-US" b="1" dirty="0" err="1"/>
              <a:t>kein</a:t>
            </a:r>
            <a:r>
              <a:rPr lang="en-US" b="1" dirty="0"/>
              <a:t> </a:t>
            </a:r>
            <a:r>
              <a:rPr lang="en-US" b="1" dirty="0" err="1"/>
              <a:t>direktes</a:t>
            </a:r>
            <a:r>
              <a:rPr lang="en-US" b="1" dirty="0"/>
              <a:t> </a:t>
            </a:r>
            <a:r>
              <a:rPr lang="en-US" b="1" dirty="0" err="1"/>
              <a:t>Objekt</a:t>
            </a:r>
            <a:r>
              <a:rPr lang="en-US" b="1" dirty="0"/>
              <a:t> </a:t>
            </a:r>
          </a:p>
        </p:txBody>
      </p:sp>
      <p:sp>
        <p:nvSpPr>
          <p:cNvPr id="3" name="Content Placeholder 2">
            <a:extLst>
              <a:ext uri="{FF2B5EF4-FFF2-40B4-BE49-F238E27FC236}">
                <a16:creationId xmlns:a16="http://schemas.microsoft.com/office/drawing/2014/main" id="{27D6C087-8FCC-5F42-AC07-CCD57DDC8441}"/>
              </a:ext>
            </a:extLst>
          </p:cNvPr>
          <p:cNvSpPr>
            <a:spLocks noGrp="1"/>
          </p:cNvSpPr>
          <p:nvPr>
            <p:ph idx="1"/>
          </p:nvPr>
        </p:nvSpPr>
        <p:spPr>
          <a:xfrm>
            <a:off x="562428" y="1669559"/>
            <a:ext cx="10515600" cy="4351338"/>
          </a:xfrm>
        </p:spPr>
        <p:txBody>
          <a:bodyPr>
            <a:normAutofit lnSpcReduction="10000"/>
          </a:bodyPr>
          <a:lstStyle/>
          <a:p>
            <a:pPr marL="0" indent="0">
              <a:buNone/>
            </a:pPr>
            <a:r>
              <a:rPr lang="en-US" dirty="0"/>
              <a:t>Sie  </a:t>
            </a:r>
            <a:r>
              <a:rPr lang="en-US" dirty="0" err="1"/>
              <a:t>liest</a:t>
            </a:r>
            <a:r>
              <a:rPr lang="en-US" dirty="0"/>
              <a:t> </a:t>
            </a:r>
            <a:r>
              <a:rPr lang="en-US" dirty="0" err="1"/>
              <a:t>ein</a:t>
            </a:r>
            <a:r>
              <a:rPr lang="en-US" dirty="0"/>
              <a:t> Buch. </a:t>
            </a:r>
          </a:p>
          <a:p>
            <a:pPr marL="0" indent="0">
              <a:buNone/>
            </a:pPr>
            <a:endParaRPr lang="en-US" dirty="0"/>
          </a:p>
          <a:p>
            <a:pPr marL="0" indent="0">
              <a:buNone/>
            </a:pPr>
            <a:r>
              <a:rPr lang="en-US" dirty="0"/>
              <a:t>Sie  </a:t>
            </a:r>
            <a:r>
              <a:rPr lang="en-US" dirty="0" err="1"/>
              <a:t>fährt</a:t>
            </a:r>
            <a:r>
              <a:rPr lang="en-US" dirty="0"/>
              <a:t> </a:t>
            </a:r>
            <a:r>
              <a:rPr lang="en-US" dirty="0" err="1"/>
              <a:t>mit</a:t>
            </a:r>
            <a:r>
              <a:rPr lang="en-US" dirty="0"/>
              <a:t> dem Zug. </a:t>
            </a:r>
          </a:p>
          <a:p>
            <a:pPr marL="0" indent="0">
              <a:buNone/>
            </a:pPr>
            <a:endParaRPr lang="en-US" dirty="0"/>
          </a:p>
          <a:p>
            <a:pPr marL="0" indent="0">
              <a:buNone/>
            </a:pPr>
            <a:r>
              <a:rPr lang="en-US" dirty="0"/>
              <a:t>Sie </a:t>
            </a:r>
            <a:r>
              <a:rPr lang="en-US" dirty="0" err="1"/>
              <a:t>läuft</a:t>
            </a:r>
            <a:r>
              <a:rPr lang="en-US" dirty="0"/>
              <a:t>. </a:t>
            </a:r>
          </a:p>
          <a:p>
            <a:pPr marL="0" indent="0">
              <a:buNone/>
            </a:pPr>
            <a:endParaRPr lang="en-US" dirty="0"/>
          </a:p>
          <a:p>
            <a:pPr marL="0" indent="0">
              <a:buNone/>
            </a:pPr>
            <a:r>
              <a:rPr lang="en-US" dirty="0"/>
              <a:t>Sie </a:t>
            </a:r>
            <a:r>
              <a:rPr lang="en-US" dirty="0" err="1"/>
              <a:t>reist</a:t>
            </a:r>
            <a:r>
              <a:rPr lang="en-US" dirty="0"/>
              <a:t> </a:t>
            </a:r>
            <a:r>
              <a:rPr lang="en-US" dirty="0" err="1"/>
              <a:t>sehr</a:t>
            </a:r>
            <a:r>
              <a:rPr lang="en-US" dirty="0"/>
              <a:t> oft.		</a:t>
            </a:r>
          </a:p>
          <a:p>
            <a:pPr marL="0" indent="0">
              <a:buNone/>
            </a:pPr>
            <a:endParaRPr lang="en-US" dirty="0"/>
          </a:p>
          <a:p>
            <a:pPr marL="0" indent="0">
              <a:buNone/>
            </a:pPr>
            <a:r>
              <a:rPr lang="en-US" dirty="0"/>
              <a:t>Er </a:t>
            </a:r>
            <a:r>
              <a:rPr lang="en-US" dirty="0" err="1"/>
              <a:t>schreibt</a:t>
            </a:r>
            <a:r>
              <a:rPr lang="en-US" dirty="0"/>
              <a:t> den Test. 		   </a:t>
            </a:r>
            <a:r>
              <a:rPr lang="en-US" dirty="0" err="1"/>
              <a:t>schreiben</a:t>
            </a:r>
            <a:r>
              <a:rPr lang="en-US" dirty="0"/>
              <a:t> </a:t>
            </a:r>
            <a:r>
              <a:rPr lang="en-US" dirty="0">
                <a:sym typeface="Wingdings" pitchFamily="2" charset="2"/>
              </a:rPr>
              <a:t> hat </a:t>
            </a:r>
            <a:r>
              <a:rPr lang="en-US" dirty="0" err="1">
                <a:sym typeface="Wingdings" pitchFamily="2" charset="2"/>
              </a:rPr>
              <a:t>geschrieben</a:t>
            </a:r>
            <a:r>
              <a:rPr lang="en-US" dirty="0">
                <a:sym typeface="Wingdings" pitchFamily="2" charset="2"/>
              </a:rPr>
              <a:t>. </a:t>
            </a:r>
            <a:endParaRPr lang="en-US" dirty="0"/>
          </a:p>
        </p:txBody>
      </p:sp>
      <p:sp>
        <p:nvSpPr>
          <p:cNvPr id="4" name="TextBox 3">
            <a:extLst>
              <a:ext uri="{FF2B5EF4-FFF2-40B4-BE49-F238E27FC236}">
                <a16:creationId xmlns:a16="http://schemas.microsoft.com/office/drawing/2014/main" id="{5C8C91B2-E4D3-E14A-B6AF-5091BE77F696}"/>
              </a:ext>
            </a:extLst>
          </p:cNvPr>
          <p:cNvSpPr txBox="1"/>
          <p:nvPr/>
        </p:nvSpPr>
        <p:spPr>
          <a:xfrm>
            <a:off x="5689600" y="1465913"/>
            <a:ext cx="4528458" cy="3539430"/>
          </a:xfrm>
          <a:prstGeom prst="rect">
            <a:avLst/>
          </a:prstGeom>
          <a:noFill/>
        </p:spPr>
        <p:txBody>
          <a:bodyPr wrap="square" rtlCol="0">
            <a:spAutoFit/>
          </a:bodyPr>
          <a:lstStyle/>
          <a:p>
            <a:r>
              <a:rPr lang="en-US" sz="2800" dirty="0" err="1"/>
              <a:t>haben</a:t>
            </a:r>
            <a:r>
              <a:rPr lang="en-US" sz="2800" dirty="0">
                <a:sym typeface="Wingdings" pitchFamily="2" charset="2"/>
              </a:rPr>
              <a:t> hat </a:t>
            </a:r>
            <a:r>
              <a:rPr lang="en-US" sz="2800" dirty="0" err="1">
                <a:sym typeface="Wingdings" pitchFamily="2" charset="2"/>
              </a:rPr>
              <a:t>gelesen</a:t>
            </a:r>
            <a:endParaRPr lang="en-US" sz="2800" dirty="0">
              <a:sym typeface="Wingdings" pitchFamily="2" charset="2"/>
            </a:endParaRPr>
          </a:p>
          <a:p>
            <a:endParaRPr lang="en-US" sz="2800" dirty="0">
              <a:sym typeface="Wingdings" pitchFamily="2" charset="2"/>
            </a:endParaRPr>
          </a:p>
          <a:p>
            <a:endParaRPr lang="en-US" sz="2800" dirty="0">
              <a:sym typeface="Wingdings" pitchFamily="2" charset="2"/>
            </a:endParaRPr>
          </a:p>
          <a:p>
            <a:r>
              <a:rPr lang="en-US" sz="2800" dirty="0" err="1">
                <a:sym typeface="Wingdings" pitchFamily="2" charset="2"/>
              </a:rPr>
              <a:t>fahren</a:t>
            </a:r>
            <a:r>
              <a:rPr lang="en-US" sz="2800" dirty="0">
                <a:sym typeface="Wingdings" pitchFamily="2" charset="2"/>
              </a:rPr>
              <a:t>  </a:t>
            </a:r>
            <a:r>
              <a:rPr lang="en-US" sz="2800" dirty="0" err="1">
                <a:sym typeface="Wingdings" pitchFamily="2" charset="2"/>
              </a:rPr>
              <a:t>ist</a:t>
            </a:r>
            <a:r>
              <a:rPr lang="en-US" sz="2800" dirty="0">
                <a:sym typeface="Wingdings" pitchFamily="2" charset="2"/>
              </a:rPr>
              <a:t> </a:t>
            </a:r>
            <a:r>
              <a:rPr lang="en-US" sz="2800" dirty="0" err="1">
                <a:sym typeface="Wingdings" pitchFamily="2" charset="2"/>
              </a:rPr>
              <a:t>gefahren</a:t>
            </a:r>
            <a:r>
              <a:rPr lang="en-US" sz="2800" dirty="0">
                <a:sym typeface="Wingdings" pitchFamily="2" charset="2"/>
              </a:rPr>
              <a:t> </a:t>
            </a:r>
          </a:p>
          <a:p>
            <a:endParaRPr lang="en-US" sz="2800" dirty="0">
              <a:sym typeface="Wingdings" pitchFamily="2" charset="2"/>
            </a:endParaRPr>
          </a:p>
          <a:p>
            <a:r>
              <a:rPr lang="en-US" sz="2800" dirty="0" err="1">
                <a:sym typeface="Wingdings" pitchFamily="2" charset="2"/>
              </a:rPr>
              <a:t>laufen</a:t>
            </a:r>
            <a:r>
              <a:rPr lang="en-US" sz="2800" dirty="0">
                <a:sym typeface="Wingdings" pitchFamily="2" charset="2"/>
              </a:rPr>
              <a:t>  </a:t>
            </a:r>
            <a:r>
              <a:rPr lang="en-US" sz="2800" dirty="0" err="1">
                <a:sym typeface="Wingdings" pitchFamily="2" charset="2"/>
              </a:rPr>
              <a:t>ist</a:t>
            </a:r>
            <a:r>
              <a:rPr lang="en-US" sz="2800" dirty="0">
                <a:sym typeface="Wingdings" pitchFamily="2" charset="2"/>
              </a:rPr>
              <a:t> </a:t>
            </a:r>
            <a:r>
              <a:rPr lang="en-US" sz="2800" dirty="0" err="1">
                <a:sym typeface="Wingdings" pitchFamily="2" charset="2"/>
              </a:rPr>
              <a:t>gelaufen</a:t>
            </a:r>
            <a:endParaRPr lang="en-US" sz="2800" dirty="0">
              <a:sym typeface="Wingdings" pitchFamily="2" charset="2"/>
            </a:endParaRPr>
          </a:p>
          <a:p>
            <a:endParaRPr lang="en-US" sz="2800" dirty="0">
              <a:sym typeface="Wingdings" pitchFamily="2" charset="2"/>
            </a:endParaRPr>
          </a:p>
          <a:p>
            <a:r>
              <a:rPr lang="en-US" sz="2800" dirty="0" err="1">
                <a:sym typeface="Wingdings" pitchFamily="2" charset="2"/>
              </a:rPr>
              <a:t>reisen</a:t>
            </a:r>
            <a:r>
              <a:rPr lang="en-US" sz="2800" dirty="0">
                <a:sym typeface="Wingdings" pitchFamily="2" charset="2"/>
              </a:rPr>
              <a:t>  </a:t>
            </a:r>
            <a:r>
              <a:rPr lang="en-US" sz="2800" dirty="0" err="1">
                <a:sym typeface="Wingdings" pitchFamily="2" charset="2"/>
              </a:rPr>
              <a:t>ist</a:t>
            </a:r>
            <a:r>
              <a:rPr lang="en-US" sz="2800" dirty="0">
                <a:sym typeface="Wingdings" pitchFamily="2" charset="2"/>
              </a:rPr>
              <a:t> </a:t>
            </a:r>
            <a:r>
              <a:rPr lang="en-US" sz="2800" dirty="0" err="1">
                <a:sym typeface="Wingdings" pitchFamily="2" charset="2"/>
              </a:rPr>
              <a:t>gereist</a:t>
            </a:r>
            <a:r>
              <a:rPr lang="en-US" sz="2800" dirty="0">
                <a:sym typeface="Wingdings" pitchFamily="2" charset="2"/>
              </a:rPr>
              <a:t>   </a:t>
            </a:r>
            <a:endParaRPr lang="en-US" sz="2800" dirty="0"/>
          </a:p>
        </p:txBody>
      </p:sp>
      <p:pic>
        <p:nvPicPr>
          <p:cNvPr id="5" name="Audio 4">
            <a:hlinkClick r:id="" action="ppaction://media"/>
            <a:extLst>
              <a:ext uri="{FF2B5EF4-FFF2-40B4-BE49-F238E27FC236}">
                <a16:creationId xmlns:a16="http://schemas.microsoft.com/office/drawing/2014/main" id="{9B902B40-B3EA-9546-91AA-0BADD8F2FF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213754019"/>
      </p:ext>
    </p:extLst>
  </p:cSld>
  <p:clrMapOvr>
    <a:masterClrMapping/>
  </p:clrMapOvr>
  <mc:AlternateContent xmlns:mc="http://schemas.openxmlformats.org/markup-compatibility/2006">
    <mc:Choice xmlns:p14="http://schemas.microsoft.com/office/powerpoint/2010/main" Requires="p14">
      <p:transition spd="slow" p14:dur="2000" advTm="154740"/>
    </mc:Choice>
    <mc:Fallback>
      <p:transition spd="slow" advTm="15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98E2D3-D0B7-B045-B11E-A0E083550046}"/>
              </a:ext>
            </a:extLst>
          </p:cNvPr>
          <p:cNvPicPr>
            <a:picLocks noChangeAspect="1"/>
          </p:cNvPicPr>
          <p:nvPr/>
        </p:nvPicPr>
        <p:blipFill>
          <a:blip r:embed="rId4"/>
          <a:stretch>
            <a:fillRect/>
          </a:stretch>
        </p:blipFill>
        <p:spPr>
          <a:xfrm>
            <a:off x="322942" y="373743"/>
            <a:ext cx="6156597" cy="3240314"/>
          </a:xfrm>
          <a:prstGeom prst="rect">
            <a:avLst/>
          </a:prstGeom>
        </p:spPr>
      </p:pic>
      <p:pic>
        <p:nvPicPr>
          <p:cNvPr id="6" name="Audio 5">
            <a:hlinkClick r:id="" action="ppaction://media"/>
            <a:extLst>
              <a:ext uri="{FF2B5EF4-FFF2-40B4-BE49-F238E27FC236}">
                <a16:creationId xmlns:a16="http://schemas.microsoft.com/office/drawing/2014/main" id="{C587C545-01EB-7141-855C-726A72AF9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727703"/>
      </p:ext>
    </p:extLst>
  </p:cSld>
  <p:clrMapOvr>
    <a:masterClrMapping/>
  </p:clrMapOvr>
  <mc:AlternateContent xmlns:mc="http://schemas.openxmlformats.org/markup-compatibility/2006">
    <mc:Choice xmlns:p14="http://schemas.microsoft.com/office/powerpoint/2010/main" Requires="p14">
      <p:transition spd="slow" p14:dur="2000" advTm="47414"/>
    </mc:Choice>
    <mc:Fallback>
      <p:transition spd="slow" advTm="4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708D1E-01E1-A840-A47E-654D8065AD51}"/>
              </a:ext>
            </a:extLst>
          </p:cNvPr>
          <p:cNvPicPr>
            <a:picLocks noChangeAspect="1"/>
          </p:cNvPicPr>
          <p:nvPr/>
        </p:nvPicPr>
        <p:blipFill>
          <a:blip r:embed="rId4"/>
          <a:stretch>
            <a:fillRect/>
          </a:stretch>
        </p:blipFill>
        <p:spPr>
          <a:xfrm>
            <a:off x="736600" y="609600"/>
            <a:ext cx="4826000" cy="5638800"/>
          </a:xfrm>
          <a:prstGeom prst="rect">
            <a:avLst/>
          </a:prstGeom>
        </p:spPr>
      </p:pic>
      <p:sp>
        <p:nvSpPr>
          <p:cNvPr id="6" name="Left Arrow 5">
            <a:extLst>
              <a:ext uri="{FF2B5EF4-FFF2-40B4-BE49-F238E27FC236}">
                <a16:creationId xmlns:a16="http://schemas.microsoft.com/office/drawing/2014/main" id="{997EA0CF-3BEF-7246-8187-F7D9804976CE}"/>
              </a:ext>
            </a:extLst>
          </p:cNvPr>
          <p:cNvSpPr/>
          <p:nvPr/>
        </p:nvSpPr>
        <p:spPr>
          <a:xfrm>
            <a:off x="5733143" y="5675086"/>
            <a:ext cx="1233714" cy="4644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8412E490-9D70-4744-BC78-4D43F57D99F1}"/>
              </a:ext>
            </a:extLst>
          </p:cNvPr>
          <p:cNvSpPr/>
          <p:nvPr/>
        </p:nvSpPr>
        <p:spPr>
          <a:xfrm>
            <a:off x="5733143" y="4049486"/>
            <a:ext cx="1364343"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A835E6-CB60-9F4F-ABBE-14EDD0B47038}"/>
              </a:ext>
            </a:extLst>
          </p:cNvPr>
          <p:cNvSpPr txBox="1"/>
          <p:nvPr/>
        </p:nvSpPr>
        <p:spPr>
          <a:xfrm>
            <a:off x="8302171" y="1959429"/>
            <a:ext cx="3396343" cy="369332"/>
          </a:xfrm>
          <a:prstGeom prst="rect">
            <a:avLst/>
          </a:prstGeom>
          <a:noFill/>
        </p:spPr>
        <p:txBody>
          <a:bodyPr wrap="square" rtlCol="0">
            <a:spAutoFit/>
          </a:bodyPr>
          <a:lstStyle/>
          <a:p>
            <a:r>
              <a:rPr lang="en-US" dirty="0"/>
              <a:t>Nr. 8 auf dem </a:t>
            </a:r>
            <a:r>
              <a:rPr lang="en-US" dirty="0" err="1"/>
              <a:t>Arbeitsblatt</a:t>
            </a:r>
            <a:r>
              <a:rPr lang="en-US" dirty="0"/>
              <a:t> </a:t>
            </a:r>
          </a:p>
        </p:txBody>
      </p:sp>
      <p:pic>
        <p:nvPicPr>
          <p:cNvPr id="9" name="Audio 8">
            <a:hlinkClick r:id="" action="ppaction://media"/>
            <a:extLst>
              <a:ext uri="{FF2B5EF4-FFF2-40B4-BE49-F238E27FC236}">
                <a16:creationId xmlns:a16="http://schemas.microsoft.com/office/drawing/2014/main" id="{C9E3075F-A3BE-064F-A267-95842AA7B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52016815"/>
      </p:ext>
    </p:extLst>
  </p:cSld>
  <p:clrMapOvr>
    <a:masterClrMapping/>
  </p:clrMapOvr>
  <mc:AlternateContent xmlns:mc="http://schemas.openxmlformats.org/markup-compatibility/2006">
    <mc:Choice xmlns:p14="http://schemas.microsoft.com/office/powerpoint/2010/main" Requires="p14">
      <p:transition spd="slow" p14:dur="2000" advTm="87238"/>
    </mc:Choice>
    <mc:Fallback>
      <p:transition spd="slow" advTm="8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A54068-2CEC-6344-83BD-7AE77ADD83F5}"/>
              </a:ext>
            </a:extLst>
          </p:cNvPr>
          <p:cNvSpPr txBox="1"/>
          <p:nvPr/>
        </p:nvSpPr>
        <p:spPr>
          <a:xfrm>
            <a:off x="493485" y="523220"/>
            <a:ext cx="9332685" cy="6801862"/>
          </a:xfrm>
          <a:prstGeom prst="rect">
            <a:avLst/>
          </a:prstGeom>
          <a:noFill/>
        </p:spPr>
        <p:txBody>
          <a:bodyPr wrap="square" rtlCol="0">
            <a:spAutoFit/>
          </a:bodyPr>
          <a:lstStyle/>
          <a:p>
            <a:r>
              <a:rPr lang="en-US" sz="2000" dirty="0" err="1"/>
              <a:t>kommen</a:t>
            </a:r>
            <a:r>
              <a:rPr lang="en-US" sz="2000" dirty="0"/>
              <a:t>    </a:t>
            </a:r>
            <a:r>
              <a:rPr lang="en-US" sz="2000" dirty="0">
                <a:sym typeface="Wingdings" pitchFamily="2" charset="2"/>
              </a:rPr>
              <a:t>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gekommen</a:t>
            </a:r>
            <a:r>
              <a:rPr lang="en-US" sz="2000" dirty="0">
                <a:sym typeface="Wingdings" pitchFamily="2" charset="2"/>
              </a:rPr>
              <a:t> </a:t>
            </a:r>
          </a:p>
          <a:p>
            <a:r>
              <a:rPr lang="en-US" sz="2000" dirty="0" err="1">
                <a:sym typeface="Wingdings" pitchFamily="2" charset="2"/>
              </a:rPr>
              <a:t>laufen</a:t>
            </a:r>
            <a:r>
              <a:rPr lang="en-US" sz="2000" dirty="0">
                <a:sym typeface="Wingdings" pitchFamily="2" charset="2"/>
              </a:rPr>
              <a:t> 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gelaufen</a:t>
            </a:r>
            <a:r>
              <a:rPr lang="en-US" sz="2000" dirty="0">
                <a:sym typeface="Wingdings" pitchFamily="2" charset="2"/>
              </a:rPr>
              <a:t> </a:t>
            </a:r>
          </a:p>
          <a:p>
            <a:r>
              <a:rPr lang="en-US" sz="2000" dirty="0" err="1">
                <a:sym typeface="Wingdings" pitchFamily="2" charset="2"/>
              </a:rPr>
              <a:t>fahren</a:t>
            </a:r>
            <a:r>
              <a:rPr lang="en-US" sz="2000" dirty="0">
                <a:sym typeface="Wingdings" pitchFamily="2" charset="2"/>
              </a:rPr>
              <a:t> 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gefahren</a:t>
            </a:r>
            <a:endParaRPr lang="en-US" sz="2000" dirty="0">
              <a:sym typeface="Wingdings" pitchFamily="2" charset="2"/>
            </a:endParaRPr>
          </a:p>
          <a:p>
            <a:r>
              <a:rPr lang="en-US" sz="2000" dirty="0" err="1">
                <a:sym typeface="Wingdings" pitchFamily="2" charset="2"/>
              </a:rPr>
              <a:t>geben</a:t>
            </a:r>
            <a:r>
              <a:rPr lang="en-US" sz="2000" dirty="0">
                <a:sym typeface="Wingdings" pitchFamily="2" charset="2"/>
              </a:rPr>
              <a:t>  hat </a:t>
            </a:r>
            <a:r>
              <a:rPr lang="en-US" sz="2000" dirty="0" err="1">
                <a:sym typeface="Wingdings" pitchFamily="2" charset="2"/>
              </a:rPr>
              <a:t>gegeben</a:t>
            </a:r>
            <a:r>
              <a:rPr lang="en-US" sz="2000" dirty="0">
                <a:sym typeface="Wingdings" pitchFamily="2" charset="2"/>
              </a:rPr>
              <a:t>  </a:t>
            </a:r>
          </a:p>
          <a:p>
            <a:r>
              <a:rPr lang="en-US" sz="2000" dirty="0" err="1">
                <a:sym typeface="Wingdings" pitchFamily="2" charset="2"/>
              </a:rPr>
              <a:t>schlafen</a:t>
            </a:r>
            <a:r>
              <a:rPr lang="en-US" sz="2000" dirty="0">
                <a:sym typeface="Wingdings" pitchFamily="2" charset="2"/>
              </a:rPr>
              <a:t>   hat </a:t>
            </a:r>
            <a:r>
              <a:rPr lang="en-US" sz="2000" dirty="0" err="1">
                <a:sym typeface="Wingdings" pitchFamily="2" charset="2"/>
              </a:rPr>
              <a:t>geschlafen</a:t>
            </a:r>
            <a:r>
              <a:rPr lang="en-US" sz="2000" dirty="0">
                <a:sym typeface="Wingdings" pitchFamily="2" charset="2"/>
              </a:rPr>
              <a:t> 		hat </a:t>
            </a:r>
            <a:r>
              <a:rPr lang="en-US" sz="2000" dirty="0" err="1">
                <a:sym typeface="Wingdings" pitchFamily="2" charset="2"/>
              </a:rPr>
              <a:t>gehabt</a:t>
            </a:r>
            <a:r>
              <a:rPr lang="en-US" sz="2000" dirty="0">
                <a:sym typeface="Wingdings" pitchFamily="2" charset="2"/>
              </a:rPr>
              <a:t>*</a:t>
            </a:r>
          </a:p>
          <a:p>
            <a:endParaRPr lang="en-US" sz="2000" dirty="0">
              <a:sym typeface="Wingdings" pitchFamily="2" charset="2"/>
            </a:endParaRPr>
          </a:p>
          <a:p>
            <a:r>
              <a:rPr lang="en-US" sz="2000" dirty="0" err="1">
                <a:sym typeface="Wingdings" pitchFamily="2" charset="2"/>
              </a:rPr>
              <a:t>nehmen</a:t>
            </a:r>
            <a:r>
              <a:rPr lang="en-US" sz="2000" dirty="0">
                <a:sym typeface="Wingdings" pitchFamily="2" charset="2"/>
              </a:rPr>
              <a:t>  hat </a:t>
            </a:r>
            <a:r>
              <a:rPr lang="en-US" sz="2000" dirty="0" err="1">
                <a:sym typeface="Wingdings" pitchFamily="2" charset="2"/>
              </a:rPr>
              <a:t>genommen</a:t>
            </a:r>
            <a:r>
              <a:rPr lang="en-US" sz="2000" dirty="0">
                <a:sym typeface="Wingdings" pitchFamily="2" charset="2"/>
              </a:rPr>
              <a:t> </a:t>
            </a:r>
          </a:p>
          <a:p>
            <a:r>
              <a:rPr lang="en-US" sz="2000" dirty="0" err="1">
                <a:sym typeface="Wingdings" pitchFamily="2" charset="2"/>
              </a:rPr>
              <a:t>helfen</a:t>
            </a:r>
            <a:r>
              <a:rPr lang="en-US" sz="2000" dirty="0">
                <a:sym typeface="Wingdings" pitchFamily="2" charset="2"/>
              </a:rPr>
              <a:t>  hat </a:t>
            </a:r>
            <a:r>
              <a:rPr lang="en-US" sz="2000" dirty="0" err="1">
                <a:sym typeface="Wingdings" pitchFamily="2" charset="2"/>
              </a:rPr>
              <a:t>geholfen</a:t>
            </a:r>
            <a:r>
              <a:rPr lang="en-US" sz="2000" dirty="0">
                <a:sym typeface="Wingdings" pitchFamily="2" charset="2"/>
              </a:rPr>
              <a:t> </a:t>
            </a:r>
          </a:p>
          <a:p>
            <a:endParaRPr lang="en-US" sz="2000" dirty="0">
              <a:sym typeface="Wingdings" pitchFamily="2" charset="2"/>
            </a:endParaRPr>
          </a:p>
          <a:p>
            <a:r>
              <a:rPr lang="en-US" sz="2000" dirty="0" err="1">
                <a:sym typeface="Wingdings" pitchFamily="2" charset="2"/>
              </a:rPr>
              <a:t>gehen</a:t>
            </a:r>
            <a:r>
              <a:rPr lang="en-US" sz="2000" dirty="0">
                <a:sym typeface="Wingdings" pitchFamily="2" charset="2"/>
              </a:rPr>
              <a:t> 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gegangen</a:t>
            </a:r>
            <a:endParaRPr lang="en-US" sz="2000" dirty="0">
              <a:sym typeface="Wingdings" pitchFamily="2" charset="2"/>
            </a:endParaRPr>
          </a:p>
          <a:p>
            <a:endParaRPr lang="en-US" sz="2000" dirty="0">
              <a:sym typeface="Wingdings" pitchFamily="2" charset="2"/>
            </a:endParaRPr>
          </a:p>
          <a:p>
            <a:r>
              <a:rPr lang="en-US" sz="2000" dirty="0" err="1">
                <a:sym typeface="Wingdings" pitchFamily="2" charset="2"/>
              </a:rPr>
              <a:t>schreiben</a:t>
            </a:r>
            <a:r>
              <a:rPr lang="en-US" sz="2000" dirty="0">
                <a:sym typeface="Wingdings" pitchFamily="2" charset="2"/>
              </a:rPr>
              <a:t>  hat </a:t>
            </a:r>
            <a:r>
              <a:rPr lang="en-US" sz="2000" dirty="0" err="1">
                <a:sym typeface="Wingdings" pitchFamily="2" charset="2"/>
              </a:rPr>
              <a:t>geschrieben</a:t>
            </a:r>
            <a:endParaRPr lang="en-US" sz="2000" dirty="0">
              <a:sym typeface="Wingdings" pitchFamily="2" charset="2"/>
            </a:endParaRPr>
          </a:p>
          <a:p>
            <a:r>
              <a:rPr lang="en-US" sz="2000" dirty="0" err="1">
                <a:sym typeface="Wingdings" pitchFamily="2" charset="2"/>
              </a:rPr>
              <a:t>beleiben</a:t>
            </a:r>
            <a:r>
              <a:rPr lang="en-US" sz="2000" dirty="0">
                <a:sym typeface="Wingdings" pitchFamily="2" charset="2"/>
              </a:rPr>
              <a:t>  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geblieben</a:t>
            </a:r>
            <a:r>
              <a:rPr lang="en-US" sz="2000" dirty="0">
                <a:sym typeface="Wingdings" pitchFamily="2" charset="2"/>
              </a:rPr>
              <a:t> </a:t>
            </a:r>
          </a:p>
          <a:p>
            <a:r>
              <a:rPr lang="en-US" sz="2000" dirty="0" err="1">
                <a:sym typeface="Wingdings" pitchFamily="2" charset="2"/>
              </a:rPr>
              <a:t>schweigen</a:t>
            </a:r>
            <a:r>
              <a:rPr lang="en-US" sz="2000" dirty="0">
                <a:sym typeface="Wingdings" pitchFamily="2" charset="2"/>
              </a:rPr>
              <a:t>  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geschwiegen</a:t>
            </a:r>
            <a:r>
              <a:rPr lang="en-US" sz="2000" dirty="0">
                <a:sym typeface="Wingdings" pitchFamily="2" charset="2"/>
              </a:rPr>
              <a:t> </a:t>
            </a:r>
          </a:p>
          <a:p>
            <a:endParaRPr lang="en-US" sz="2000" dirty="0">
              <a:sym typeface="Wingdings" pitchFamily="2" charset="2"/>
            </a:endParaRPr>
          </a:p>
          <a:p>
            <a:r>
              <a:rPr lang="en-US" sz="2000" dirty="0" err="1">
                <a:sym typeface="Wingdings" pitchFamily="2" charset="2"/>
              </a:rPr>
              <a:t>finden</a:t>
            </a:r>
            <a:r>
              <a:rPr lang="en-US" sz="2000" dirty="0">
                <a:sym typeface="Wingdings" pitchFamily="2" charset="2"/>
              </a:rPr>
              <a:t>  hat </a:t>
            </a:r>
            <a:r>
              <a:rPr lang="en-US" sz="2000" dirty="0" err="1">
                <a:sym typeface="Wingdings" pitchFamily="2" charset="2"/>
              </a:rPr>
              <a:t>gefunden</a:t>
            </a:r>
            <a:r>
              <a:rPr lang="en-US" sz="2000" dirty="0">
                <a:sym typeface="Wingdings" pitchFamily="2" charset="2"/>
              </a:rPr>
              <a:t> </a:t>
            </a:r>
          </a:p>
          <a:p>
            <a:r>
              <a:rPr lang="en-US" sz="2000" dirty="0" err="1">
                <a:sym typeface="Wingdings" pitchFamily="2" charset="2"/>
              </a:rPr>
              <a:t>singen</a:t>
            </a:r>
            <a:r>
              <a:rPr lang="en-US" sz="2000" dirty="0">
                <a:sym typeface="Wingdings" pitchFamily="2" charset="2"/>
              </a:rPr>
              <a:t>  hat </a:t>
            </a:r>
            <a:r>
              <a:rPr lang="en-US" sz="2000" dirty="0" err="1">
                <a:sym typeface="Wingdings" pitchFamily="2" charset="2"/>
              </a:rPr>
              <a:t>gesungen</a:t>
            </a:r>
            <a:r>
              <a:rPr lang="en-US" sz="2000" dirty="0">
                <a:sym typeface="Wingdings" pitchFamily="2" charset="2"/>
              </a:rPr>
              <a:t> </a:t>
            </a:r>
          </a:p>
          <a:p>
            <a:endParaRPr lang="en-US" sz="2000" dirty="0">
              <a:sym typeface="Wingdings" pitchFamily="2" charset="2"/>
            </a:endParaRPr>
          </a:p>
          <a:p>
            <a:r>
              <a:rPr lang="en-US" sz="2000" dirty="0" err="1">
                <a:sym typeface="Wingdings" pitchFamily="2" charset="2"/>
              </a:rPr>
              <a:t>leiden</a:t>
            </a:r>
            <a:r>
              <a:rPr lang="en-US" sz="2000" dirty="0">
                <a:sym typeface="Wingdings" pitchFamily="2" charset="2"/>
              </a:rPr>
              <a:t> 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gelitten</a:t>
            </a:r>
            <a:r>
              <a:rPr lang="en-US" sz="2000" dirty="0">
                <a:sym typeface="Wingdings" pitchFamily="2" charset="2"/>
              </a:rPr>
              <a:t> </a:t>
            </a:r>
          </a:p>
          <a:p>
            <a:r>
              <a:rPr lang="en-US" sz="2000" dirty="0" err="1">
                <a:sym typeface="Wingdings" pitchFamily="2" charset="2"/>
              </a:rPr>
              <a:t>reiten</a:t>
            </a:r>
            <a:r>
              <a:rPr lang="en-US" sz="2000" dirty="0">
                <a:sym typeface="Wingdings" pitchFamily="2" charset="2"/>
              </a:rPr>
              <a:t>  </a:t>
            </a:r>
            <a:r>
              <a:rPr lang="en-US" sz="2000" dirty="0" err="1">
                <a:sym typeface="Wingdings" pitchFamily="2" charset="2"/>
              </a:rPr>
              <a:t>ist</a:t>
            </a:r>
            <a:r>
              <a:rPr lang="en-US" sz="2000" dirty="0">
                <a:sym typeface="Wingdings" pitchFamily="2" charset="2"/>
              </a:rPr>
              <a:t> </a:t>
            </a:r>
            <a:r>
              <a:rPr lang="en-US" sz="2000" dirty="0" err="1">
                <a:sym typeface="Wingdings" pitchFamily="2" charset="2"/>
              </a:rPr>
              <a:t>geritten</a:t>
            </a:r>
            <a:r>
              <a:rPr lang="en-US" sz="2000" dirty="0">
                <a:sym typeface="Wingdings" pitchFamily="2" charset="2"/>
              </a:rPr>
              <a:t> </a:t>
            </a:r>
          </a:p>
          <a:p>
            <a:endParaRPr lang="en-US" dirty="0">
              <a:sym typeface="Wingdings" pitchFamily="2" charset="2"/>
            </a:endParaRPr>
          </a:p>
          <a:p>
            <a:r>
              <a:rPr lang="en-US" dirty="0"/>
              <a:t>  </a:t>
            </a:r>
          </a:p>
        </p:txBody>
      </p:sp>
      <p:sp>
        <p:nvSpPr>
          <p:cNvPr id="5" name="TextBox 4">
            <a:extLst>
              <a:ext uri="{FF2B5EF4-FFF2-40B4-BE49-F238E27FC236}">
                <a16:creationId xmlns:a16="http://schemas.microsoft.com/office/drawing/2014/main" id="{4A63312E-220A-EE43-9B25-9B9168E0ED7C}"/>
              </a:ext>
            </a:extLst>
          </p:cNvPr>
          <p:cNvSpPr txBox="1"/>
          <p:nvPr/>
        </p:nvSpPr>
        <p:spPr>
          <a:xfrm>
            <a:off x="493486" y="0"/>
            <a:ext cx="10276114" cy="523220"/>
          </a:xfrm>
          <a:prstGeom prst="rect">
            <a:avLst/>
          </a:prstGeom>
          <a:noFill/>
        </p:spPr>
        <p:txBody>
          <a:bodyPr wrap="square" rtlCol="0">
            <a:spAutoFit/>
          </a:bodyPr>
          <a:lstStyle/>
          <a:p>
            <a:r>
              <a:rPr lang="en-US" sz="2800" dirty="0" err="1"/>
              <a:t>Unregalmässige</a:t>
            </a:r>
            <a:r>
              <a:rPr lang="en-US" sz="2800" dirty="0"/>
              <a:t> </a:t>
            </a:r>
            <a:r>
              <a:rPr lang="en-US" sz="2800" dirty="0" err="1"/>
              <a:t>Verben</a:t>
            </a:r>
            <a:r>
              <a:rPr lang="en-US" sz="2800" dirty="0"/>
              <a:t> </a:t>
            </a:r>
          </a:p>
        </p:txBody>
      </p:sp>
      <p:sp>
        <p:nvSpPr>
          <p:cNvPr id="6" name="TextBox 5">
            <a:extLst>
              <a:ext uri="{FF2B5EF4-FFF2-40B4-BE49-F238E27FC236}">
                <a16:creationId xmlns:a16="http://schemas.microsoft.com/office/drawing/2014/main" id="{8AD3DFC1-F0B7-444E-98D3-3E9C9A879862}"/>
              </a:ext>
            </a:extLst>
          </p:cNvPr>
          <p:cNvSpPr txBox="1"/>
          <p:nvPr/>
        </p:nvSpPr>
        <p:spPr>
          <a:xfrm>
            <a:off x="6371771" y="2278743"/>
            <a:ext cx="3904343" cy="369332"/>
          </a:xfrm>
          <a:prstGeom prst="rect">
            <a:avLst/>
          </a:prstGeom>
          <a:noFill/>
        </p:spPr>
        <p:txBody>
          <a:bodyPr wrap="square" rtlCol="0">
            <a:spAutoFit/>
          </a:bodyPr>
          <a:lstStyle/>
          <a:p>
            <a:r>
              <a:rPr lang="en-US" dirty="0"/>
              <a:t>Nr. 9</a:t>
            </a:r>
          </a:p>
        </p:txBody>
      </p:sp>
      <p:pic>
        <p:nvPicPr>
          <p:cNvPr id="7" name="Audio 6">
            <a:hlinkClick r:id="" action="ppaction://media"/>
            <a:extLst>
              <a:ext uri="{FF2B5EF4-FFF2-40B4-BE49-F238E27FC236}">
                <a16:creationId xmlns:a16="http://schemas.microsoft.com/office/drawing/2014/main" id="{328AFCAF-ED79-0948-9743-8BAEF84C78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8128340"/>
      </p:ext>
    </p:extLst>
  </p:cSld>
  <p:clrMapOvr>
    <a:masterClrMapping/>
  </p:clrMapOvr>
  <mc:AlternateContent xmlns:mc="http://schemas.openxmlformats.org/markup-compatibility/2006">
    <mc:Choice xmlns:p14="http://schemas.microsoft.com/office/powerpoint/2010/main" Requires="p14">
      <p:transition spd="slow" p14:dur="2000" advTm="92230"/>
    </mc:Choice>
    <mc:Fallback>
      <p:transition spd="slow" advTm="9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ährlich neu registrierte Flüchtlinge in Deutschland bis 2018 | Statista">
            <a:extLst>
              <a:ext uri="{FF2B5EF4-FFF2-40B4-BE49-F238E27FC236}">
                <a16:creationId xmlns:a16="http://schemas.microsoft.com/office/drawing/2014/main" id="{CD18F671-49E9-FA41-96DF-15D9C6DDF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12" y="475168"/>
            <a:ext cx="7169376" cy="5327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734526-3729-3F46-84B9-ED9F98B916A1}"/>
              </a:ext>
            </a:extLst>
          </p:cNvPr>
          <p:cNvSpPr txBox="1"/>
          <p:nvPr/>
        </p:nvSpPr>
        <p:spPr>
          <a:xfrm>
            <a:off x="8273143" y="475168"/>
            <a:ext cx="3643086" cy="1569660"/>
          </a:xfrm>
          <a:prstGeom prst="rect">
            <a:avLst/>
          </a:prstGeom>
          <a:noFill/>
        </p:spPr>
        <p:txBody>
          <a:bodyPr wrap="square" rtlCol="0">
            <a:spAutoFit/>
          </a:bodyPr>
          <a:lstStyle/>
          <a:p>
            <a:r>
              <a:rPr lang="de-DE" sz="2400" dirty="0"/>
              <a:t>Wann hat Deutschland die größte Anzahl von neu registrierten Flüchtlinge gehabt? </a:t>
            </a:r>
          </a:p>
        </p:txBody>
      </p:sp>
      <p:sp>
        <p:nvSpPr>
          <p:cNvPr id="5" name="TextBox 4">
            <a:extLst>
              <a:ext uri="{FF2B5EF4-FFF2-40B4-BE49-F238E27FC236}">
                <a16:creationId xmlns:a16="http://schemas.microsoft.com/office/drawing/2014/main" id="{27201C32-AD45-6549-8A79-397C2CA4089E}"/>
              </a:ext>
            </a:extLst>
          </p:cNvPr>
          <p:cNvSpPr txBox="1"/>
          <p:nvPr/>
        </p:nvSpPr>
        <p:spPr>
          <a:xfrm>
            <a:off x="8171543" y="2521059"/>
            <a:ext cx="3570514" cy="1815882"/>
          </a:xfrm>
          <a:prstGeom prst="rect">
            <a:avLst/>
          </a:prstGeom>
          <a:noFill/>
        </p:spPr>
        <p:txBody>
          <a:bodyPr wrap="square" rtlCol="0">
            <a:spAutoFit/>
          </a:bodyPr>
          <a:lstStyle/>
          <a:p>
            <a:r>
              <a:rPr lang="en-US" sz="2800" dirty="0" err="1"/>
              <a:t>Im</a:t>
            </a:r>
            <a:r>
              <a:rPr lang="en-US" sz="2800" dirty="0"/>
              <a:t> </a:t>
            </a:r>
            <a:r>
              <a:rPr lang="en-US" sz="2800" dirty="0" err="1"/>
              <a:t>Jahr</a:t>
            </a:r>
            <a:r>
              <a:rPr lang="en-US" sz="2800" dirty="0"/>
              <a:t> 2015 </a:t>
            </a:r>
            <a:r>
              <a:rPr lang="en-US" sz="2800" u="sng" dirty="0"/>
              <a:t>hat</a:t>
            </a:r>
            <a:r>
              <a:rPr lang="en-US" sz="2800" dirty="0"/>
              <a:t> es die </a:t>
            </a:r>
            <a:r>
              <a:rPr lang="en-US" sz="2800" dirty="0" err="1"/>
              <a:t>grösste</a:t>
            </a:r>
            <a:r>
              <a:rPr lang="en-US" sz="2800" dirty="0"/>
              <a:t> </a:t>
            </a:r>
            <a:r>
              <a:rPr lang="en-US" sz="2800" dirty="0" err="1"/>
              <a:t>Anzahl</a:t>
            </a:r>
            <a:r>
              <a:rPr lang="en-US" sz="2800" dirty="0"/>
              <a:t> von neu </a:t>
            </a:r>
            <a:r>
              <a:rPr lang="en-US" sz="2800" dirty="0" err="1"/>
              <a:t>registrierten</a:t>
            </a:r>
            <a:r>
              <a:rPr lang="en-US" sz="2800" dirty="0"/>
              <a:t> </a:t>
            </a:r>
            <a:r>
              <a:rPr lang="en-US" sz="2800" dirty="0" err="1"/>
              <a:t>Flüchtlinge</a:t>
            </a:r>
            <a:r>
              <a:rPr lang="en-US" sz="2800" dirty="0"/>
              <a:t> </a:t>
            </a:r>
            <a:r>
              <a:rPr lang="en-US" sz="2800" u="sng" dirty="0" err="1"/>
              <a:t>gehabt</a:t>
            </a:r>
            <a:r>
              <a:rPr lang="en-US" dirty="0"/>
              <a:t>. </a:t>
            </a:r>
          </a:p>
        </p:txBody>
      </p:sp>
      <p:sp>
        <p:nvSpPr>
          <p:cNvPr id="6" name="TextBox 5">
            <a:extLst>
              <a:ext uri="{FF2B5EF4-FFF2-40B4-BE49-F238E27FC236}">
                <a16:creationId xmlns:a16="http://schemas.microsoft.com/office/drawing/2014/main" id="{031EC77B-A05E-944C-A99A-CA954685B055}"/>
              </a:ext>
            </a:extLst>
          </p:cNvPr>
          <p:cNvSpPr txBox="1"/>
          <p:nvPr/>
        </p:nvSpPr>
        <p:spPr>
          <a:xfrm>
            <a:off x="8580329" y="4697260"/>
            <a:ext cx="2167003" cy="369332"/>
          </a:xfrm>
          <a:prstGeom prst="rect">
            <a:avLst/>
          </a:prstGeom>
          <a:noFill/>
        </p:spPr>
        <p:txBody>
          <a:bodyPr wrap="square" rtlCol="0">
            <a:spAutoFit/>
          </a:bodyPr>
          <a:lstStyle/>
          <a:p>
            <a:r>
              <a:rPr lang="en-US" dirty="0"/>
              <a:t>Nr. 10 und 11 </a:t>
            </a:r>
          </a:p>
        </p:txBody>
      </p:sp>
      <p:pic>
        <p:nvPicPr>
          <p:cNvPr id="7" name="Audio 6">
            <a:hlinkClick r:id="" action="ppaction://media"/>
            <a:extLst>
              <a:ext uri="{FF2B5EF4-FFF2-40B4-BE49-F238E27FC236}">
                <a16:creationId xmlns:a16="http://schemas.microsoft.com/office/drawing/2014/main" id="{D3D211EB-30CE-CB49-803C-253F9736A2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21677960"/>
      </p:ext>
    </p:extLst>
  </p:cSld>
  <p:clrMapOvr>
    <a:masterClrMapping/>
  </p:clrMapOvr>
  <mc:AlternateContent xmlns:mc="http://schemas.openxmlformats.org/markup-compatibility/2006">
    <mc:Choice xmlns:p14="http://schemas.microsoft.com/office/powerpoint/2010/main" Requires="p14">
      <p:transition spd="slow" p14:dur="2000" advTm="22208"/>
    </mc:Choice>
    <mc:Fallback>
      <p:transition spd="slow" advTm="2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8F4ED-20BC-7944-A80C-D8A079FDE262}"/>
              </a:ext>
            </a:extLst>
          </p:cNvPr>
          <p:cNvSpPr/>
          <p:nvPr/>
        </p:nvSpPr>
        <p:spPr>
          <a:xfrm>
            <a:off x="2579370" y="3282295"/>
            <a:ext cx="6096000" cy="3416320"/>
          </a:xfrm>
          <a:prstGeom prst="rect">
            <a:avLst/>
          </a:prstGeom>
        </p:spPr>
        <p:txBody>
          <a:bodyPr>
            <a:spAutoFit/>
          </a:bodyPr>
          <a:lstStyle/>
          <a:p>
            <a:r>
              <a:rPr lang="de-DE" sz="2400" dirty="0">
                <a:solidFill>
                  <a:srgbClr val="2A2A2A"/>
                </a:solidFill>
                <a:latin typeface="Roboto"/>
                <a:ea typeface="Calibri" panose="020F0502020204030204" pitchFamily="34" charset="0"/>
                <a:cs typeface="Times New Roman" panose="02020603050405020304" pitchFamily="18" charset="0"/>
              </a:rPr>
              <a:t>Mit den Worten "Ich weiß ja nicht, wie man bei Ihnen fährt, aber wir hier..." zieht man beispielsweise eine Grenze zwischen zwei Gruppen und  es suggeriert, Menschen gehören hier nicht zu. Und jeder Vorgang, mit dem zwischen "uns" und "ihnen", ist Rassismus</a:t>
            </a:r>
          </a:p>
          <a:p>
            <a:endParaRPr lang="de-DE" sz="2400" dirty="0">
              <a:solidFill>
                <a:srgbClr val="2A2A2A"/>
              </a:solidFill>
              <a:latin typeface="Roboto"/>
              <a:cs typeface="Times New Roman" panose="02020603050405020304" pitchFamily="18" charset="0"/>
            </a:endParaRPr>
          </a:p>
          <a:p>
            <a:r>
              <a:rPr lang="de-DE" sz="2400" dirty="0">
                <a:solidFill>
                  <a:srgbClr val="2A2A2A"/>
                </a:solidFill>
                <a:latin typeface="Roboto"/>
                <a:cs typeface="Times New Roman" panose="02020603050405020304" pitchFamily="18" charset="0"/>
              </a:rPr>
              <a:t>-Mark </a:t>
            </a:r>
            <a:r>
              <a:rPr lang="de-DE" sz="2400" dirty="0" err="1">
                <a:solidFill>
                  <a:srgbClr val="2A2A2A"/>
                </a:solidFill>
                <a:latin typeface="Roboto"/>
                <a:cs typeface="Times New Roman" panose="02020603050405020304" pitchFamily="18" charset="0"/>
              </a:rPr>
              <a:t>Terkessidis</a:t>
            </a:r>
            <a:r>
              <a:rPr lang="de-DE" sz="2400" dirty="0">
                <a:solidFill>
                  <a:srgbClr val="2A2A2A"/>
                </a:solidFill>
                <a:latin typeface="Roboto"/>
                <a:cs typeface="Times New Roman" panose="02020603050405020304" pitchFamily="18" charset="0"/>
              </a:rPr>
              <a:t>, Anti-Rassismus-Experte</a:t>
            </a:r>
            <a:endParaRPr lang="en-US" sz="2400" dirty="0"/>
          </a:p>
        </p:txBody>
      </p:sp>
      <p:pic>
        <p:nvPicPr>
          <p:cNvPr id="5" name="Picture 4">
            <a:extLst>
              <a:ext uri="{FF2B5EF4-FFF2-40B4-BE49-F238E27FC236}">
                <a16:creationId xmlns:a16="http://schemas.microsoft.com/office/drawing/2014/main" id="{45CB2D9F-A90B-604C-827D-D960681C4A43}"/>
              </a:ext>
            </a:extLst>
          </p:cNvPr>
          <p:cNvPicPr>
            <a:picLocks noChangeAspect="1"/>
          </p:cNvPicPr>
          <p:nvPr/>
        </p:nvPicPr>
        <p:blipFill>
          <a:blip r:embed="rId4"/>
          <a:stretch>
            <a:fillRect/>
          </a:stretch>
        </p:blipFill>
        <p:spPr>
          <a:xfrm>
            <a:off x="1931670" y="156579"/>
            <a:ext cx="7391400" cy="3125716"/>
          </a:xfrm>
          <a:prstGeom prst="rect">
            <a:avLst/>
          </a:prstGeom>
        </p:spPr>
      </p:pic>
      <p:pic>
        <p:nvPicPr>
          <p:cNvPr id="6" name="Audio 5">
            <a:hlinkClick r:id="" action="ppaction://media"/>
            <a:extLst>
              <a:ext uri="{FF2B5EF4-FFF2-40B4-BE49-F238E27FC236}">
                <a16:creationId xmlns:a16="http://schemas.microsoft.com/office/drawing/2014/main" id="{9BF5412A-94F0-B842-B786-668994C271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4955210"/>
      </p:ext>
    </p:extLst>
  </p:cSld>
  <p:clrMapOvr>
    <a:masterClrMapping/>
  </p:clrMapOvr>
  <mc:AlternateContent xmlns:mc="http://schemas.openxmlformats.org/markup-compatibility/2006">
    <mc:Choice xmlns:p14="http://schemas.microsoft.com/office/powerpoint/2010/main" Requires="p14">
      <p:transition spd="slow" p14:dur="2000" advTm="68932"/>
    </mc:Choice>
    <mc:Fallback>
      <p:transition spd="slow" advTm="6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6A24F8-5998-2440-87CC-6FC2DF68D52E}"/>
              </a:ext>
            </a:extLst>
          </p:cNvPr>
          <p:cNvSpPr txBox="1"/>
          <p:nvPr/>
        </p:nvSpPr>
        <p:spPr>
          <a:xfrm>
            <a:off x="3670302" y="1031656"/>
            <a:ext cx="8915400" cy="5570756"/>
          </a:xfrm>
          <a:prstGeom prst="rect">
            <a:avLst/>
          </a:prstGeom>
          <a:noFill/>
        </p:spPr>
        <p:txBody>
          <a:bodyPr wrap="square" rtlCol="0">
            <a:spAutoFit/>
          </a:bodyPr>
          <a:lstStyle/>
          <a:p>
            <a:pPr algn="ctr"/>
            <a:r>
              <a:rPr lang="en-US" sz="3600" b="1" dirty="0" err="1"/>
              <a:t>Wer</a:t>
            </a:r>
            <a:r>
              <a:rPr lang="en-US" sz="3600" b="1" dirty="0"/>
              <a:t> </a:t>
            </a:r>
            <a:r>
              <a:rPr lang="en-US" sz="3600" b="1" dirty="0" err="1"/>
              <a:t>gehört</a:t>
            </a:r>
            <a:r>
              <a:rPr lang="en-US" sz="3600" b="1" dirty="0"/>
              <a:t> </a:t>
            </a:r>
            <a:r>
              <a:rPr lang="en-US" sz="3600" b="1" dirty="0" err="1"/>
              <a:t>hier</a:t>
            </a:r>
            <a:r>
              <a:rPr lang="en-US" sz="3600" b="1" dirty="0"/>
              <a:t> </a:t>
            </a:r>
            <a:r>
              <a:rPr lang="en-US" sz="3600" b="1" dirty="0" err="1"/>
              <a:t>zu</a:t>
            </a:r>
            <a:r>
              <a:rPr lang="en-US" sz="3600" b="1" dirty="0"/>
              <a:t>? </a:t>
            </a:r>
            <a:r>
              <a:rPr lang="en-US" sz="3600" b="1" dirty="0" err="1"/>
              <a:t>Warum</a:t>
            </a:r>
            <a:r>
              <a:rPr lang="en-US" sz="3600" b="1" dirty="0"/>
              <a:t>? </a:t>
            </a:r>
          </a:p>
          <a:p>
            <a:pPr algn="ctr"/>
            <a:endParaRPr lang="en-US" sz="3200" dirty="0"/>
          </a:p>
          <a:p>
            <a:pPr algn="ctr"/>
            <a:r>
              <a:rPr lang="en-US" sz="3200" dirty="0"/>
              <a:t>die Nation und die Migration </a:t>
            </a:r>
          </a:p>
          <a:p>
            <a:pPr algn="ctr"/>
            <a:endParaRPr lang="en-US" sz="3200" dirty="0"/>
          </a:p>
          <a:p>
            <a:pPr algn="ctr"/>
            <a:r>
              <a:rPr lang="en-US" sz="3200" dirty="0"/>
              <a:t>die </a:t>
            </a:r>
            <a:r>
              <a:rPr lang="en-US" sz="3200" dirty="0" err="1"/>
              <a:t>Einwanderung</a:t>
            </a:r>
            <a:r>
              <a:rPr lang="en-US" sz="3200" dirty="0"/>
              <a:t> und die </a:t>
            </a:r>
            <a:r>
              <a:rPr lang="en-US" sz="3200" dirty="0" err="1"/>
              <a:t>Auswanderung</a:t>
            </a:r>
            <a:r>
              <a:rPr lang="en-US" sz="3200" dirty="0"/>
              <a:t> </a:t>
            </a:r>
          </a:p>
          <a:p>
            <a:pPr algn="ctr"/>
            <a:endParaRPr lang="en-US" sz="3200" dirty="0"/>
          </a:p>
          <a:p>
            <a:pPr algn="ctr"/>
            <a:r>
              <a:rPr lang="en-US" sz="3200" dirty="0"/>
              <a:t>die </a:t>
            </a:r>
            <a:r>
              <a:rPr lang="en-US" sz="3200" dirty="0" err="1"/>
              <a:t>Migrationskrise</a:t>
            </a:r>
            <a:r>
              <a:rPr lang="en-US" sz="3200" dirty="0"/>
              <a:t> </a:t>
            </a:r>
          </a:p>
          <a:p>
            <a:pPr algn="ctr"/>
            <a:endParaRPr lang="en-US" sz="3200" dirty="0"/>
          </a:p>
          <a:p>
            <a:pPr algn="ctr"/>
            <a:r>
              <a:rPr lang="en-US" sz="3200" dirty="0"/>
              <a:t>die </a:t>
            </a:r>
            <a:r>
              <a:rPr lang="en-US" sz="3200" dirty="0" err="1"/>
              <a:t>Flüchtlinge</a:t>
            </a:r>
            <a:r>
              <a:rPr lang="en-US" sz="3200" dirty="0"/>
              <a:t> </a:t>
            </a:r>
          </a:p>
          <a:p>
            <a:pPr algn="ctr"/>
            <a:endParaRPr lang="en-US" sz="3200" dirty="0"/>
          </a:p>
          <a:p>
            <a:pPr algn="ctr"/>
            <a:r>
              <a:rPr lang="en-US" sz="3200" dirty="0"/>
              <a:t> </a:t>
            </a:r>
          </a:p>
        </p:txBody>
      </p:sp>
      <p:pic>
        <p:nvPicPr>
          <p:cNvPr id="1026" name="Picture 2" descr="m.haz.de/var/storage/images/rnd/news-desk/polit...">
            <a:extLst>
              <a:ext uri="{FF2B5EF4-FFF2-40B4-BE49-F238E27FC236}">
                <a16:creationId xmlns:a16="http://schemas.microsoft.com/office/drawing/2014/main" id="{C338344F-E472-A64F-8B9B-0695F8EFB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21" y="3373341"/>
            <a:ext cx="3805693" cy="2854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üchtlinge: Von der Willkommenskultur auf Facebook ist nicht viel übrig">
            <a:extLst>
              <a:ext uri="{FF2B5EF4-FFF2-40B4-BE49-F238E27FC236}">
                <a16:creationId xmlns:a16="http://schemas.microsoft.com/office/drawing/2014/main" id="{7CB16A37-7005-4342-8669-71750AAF4C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307" y="630389"/>
            <a:ext cx="4037922" cy="2479469"/>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D56B443-E707-F048-B79A-D55953B7E9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44447680"/>
      </p:ext>
    </p:extLst>
  </p:cSld>
  <p:clrMapOvr>
    <a:masterClrMapping/>
  </p:clrMapOvr>
  <mc:AlternateContent xmlns:mc="http://schemas.openxmlformats.org/markup-compatibility/2006">
    <mc:Choice xmlns:p14="http://schemas.microsoft.com/office/powerpoint/2010/main" Requires="p14">
      <p:transition spd="slow" p14:dur="2000" advTm="57074"/>
    </mc:Choice>
    <mc:Fallback>
      <p:transition spd="slow" advTm="5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DBE7F2-53F1-F04B-8FA5-FB8D1A99E02E}"/>
              </a:ext>
            </a:extLst>
          </p:cNvPr>
          <p:cNvSpPr txBox="1"/>
          <p:nvPr/>
        </p:nvSpPr>
        <p:spPr>
          <a:xfrm>
            <a:off x="3226118" y="1438970"/>
            <a:ext cx="4846320" cy="584775"/>
          </a:xfrm>
          <a:prstGeom prst="rect">
            <a:avLst/>
          </a:prstGeom>
          <a:noFill/>
        </p:spPr>
        <p:txBody>
          <a:bodyPr wrap="square" rtlCol="0">
            <a:spAutoFit/>
          </a:bodyPr>
          <a:lstStyle/>
          <a:p>
            <a:pPr algn="ctr"/>
            <a:r>
              <a:rPr lang="en-US" sz="3200" dirty="0"/>
              <a:t>die Nation</a:t>
            </a:r>
          </a:p>
        </p:txBody>
      </p:sp>
      <p:sp>
        <p:nvSpPr>
          <p:cNvPr id="5" name="TextBox 4">
            <a:extLst>
              <a:ext uri="{FF2B5EF4-FFF2-40B4-BE49-F238E27FC236}">
                <a16:creationId xmlns:a16="http://schemas.microsoft.com/office/drawing/2014/main" id="{3863DD94-9D05-0B46-A9AD-9A523578CB68}"/>
              </a:ext>
            </a:extLst>
          </p:cNvPr>
          <p:cNvSpPr txBox="1"/>
          <p:nvPr/>
        </p:nvSpPr>
        <p:spPr>
          <a:xfrm>
            <a:off x="2937510" y="605790"/>
            <a:ext cx="7463790" cy="584775"/>
          </a:xfrm>
          <a:prstGeom prst="rect">
            <a:avLst/>
          </a:prstGeom>
          <a:noFill/>
        </p:spPr>
        <p:txBody>
          <a:bodyPr wrap="square" rtlCol="0">
            <a:spAutoFit/>
          </a:bodyPr>
          <a:lstStyle/>
          <a:p>
            <a:r>
              <a:rPr lang="de-DE" sz="3200" dirty="0"/>
              <a:t>Was assoziieren Sie mit ,,Nation”?</a:t>
            </a:r>
          </a:p>
        </p:txBody>
      </p:sp>
      <p:pic>
        <p:nvPicPr>
          <p:cNvPr id="2050" name="Picture 2" descr="With All Flags Flying Trivia Quiz - ProProfs Quiz">
            <a:extLst>
              <a:ext uri="{FF2B5EF4-FFF2-40B4-BE49-F238E27FC236}">
                <a16:creationId xmlns:a16="http://schemas.microsoft.com/office/drawing/2014/main" id="{DFC7243B-A105-3449-88C9-561885DC0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 y="4529031"/>
            <a:ext cx="4095750" cy="2012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ED18A4-803B-344A-8284-A989EDEABB46}"/>
              </a:ext>
            </a:extLst>
          </p:cNvPr>
          <p:cNvSpPr txBox="1"/>
          <p:nvPr/>
        </p:nvSpPr>
        <p:spPr>
          <a:xfrm>
            <a:off x="4089083" y="2411970"/>
            <a:ext cx="6463665" cy="1569660"/>
          </a:xfrm>
          <a:prstGeom prst="rect">
            <a:avLst/>
          </a:prstGeom>
          <a:noFill/>
        </p:spPr>
        <p:txBody>
          <a:bodyPr wrap="square" rtlCol="0">
            <a:spAutoFit/>
          </a:bodyPr>
          <a:lstStyle/>
          <a:p>
            <a:r>
              <a:rPr lang="en-US" sz="3200" dirty="0" err="1"/>
              <a:t>Nomen</a:t>
            </a:r>
            <a:r>
              <a:rPr lang="en-US" sz="3200" dirty="0"/>
              <a:t>/</a:t>
            </a:r>
            <a:r>
              <a:rPr lang="en-US" sz="3200" dirty="0" err="1"/>
              <a:t>Objekte</a:t>
            </a:r>
            <a:r>
              <a:rPr lang="en-US" sz="3200" dirty="0"/>
              <a:t>? </a:t>
            </a:r>
          </a:p>
          <a:p>
            <a:endParaRPr lang="en-US" sz="3200" dirty="0"/>
          </a:p>
          <a:p>
            <a:r>
              <a:rPr lang="en-US" sz="3200" dirty="0" err="1"/>
              <a:t>Adjketive</a:t>
            </a:r>
            <a:r>
              <a:rPr lang="en-US" sz="3200" dirty="0"/>
              <a:t>/</a:t>
            </a:r>
            <a:r>
              <a:rPr lang="en-US" sz="3200" dirty="0" err="1"/>
              <a:t>Qualitäten</a:t>
            </a:r>
            <a:r>
              <a:rPr lang="en-US" sz="3200" dirty="0"/>
              <a:t> </a:t>
            </a:r>
            <a:r>
              <a:rPr lang="en-US" sz="3200" dirty="0" err="1"/>
              <a:t>oder</a:t>
            </a:r>
            <a:r>
              <a:rPr lang="en-US" sz="3200" dirty="0"/>
              <a:t> </a:t>
            </a:r>
            <a:r>
              <a:rPr lang="en-US" sz="3200" dirty="0" err="1"/>
              <a:t>Gefühle</a:t>
            </a:r>
            <a:r>
              <a:rPr lang="en-US" sz="3200" dirty="0"/>
              <a:t>? </a:t>
            </a:r>
          </a:p>
        </p:txBody>
      </p:sp>
      <p:pic>
        <p:nvPicPr>
          <p:cNvPr id="2056" name="Picture 8" descr="Best Passports in the World (Updated 2020) - Swedish Nomad">
            <a:extLst>
              <a:ext uri="{FF2B5EF4-FFF2-40B4-BE49-F238E27FC236}">
                <a16:creationId xmlns:a16="http://schemas.microsoft.com/office/drawing/2014/main" id="{ACEFA36E-D7F3-2348-A74E-4902939A0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447" y="4480997"/>
            <a:ext cx="3163254" cy="21088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ltural landscape - Wikipedia">
            <a:extLst>
              <a:ext uri="{FF2B5EF4-FFF2-40B4-BE49-F238E27FC236}">
                <a16:creationId xmlns:a16="http://schemas.microsoft.com/office/drawing/2014/main" id="{1ECD0FFA-E8DD-A641-931F-BCB154AA8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4838" y="4412639"/>
            <a:ext cx="3271838" cy="21771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6CD7A2-EA10-C141-81B8-4228284A1842}"/>
              </a:ext>
            </a:extLst>
          </p:cNvPr>
          <p:cNvSpPr txBox="1"/>
          <p:nvPr/>
        </p:nvSpPr>
        <p:spPr>
          <a:xfrm>
            <a:off x="8998857" y="2023745"/>
            <a:ext cx="2032000" cy="369332"/>
          </a:xfrm>
          <a:prstGeom prst="rect">
            <a:avLst/>
          </a:prstGeom>
          <a:noFill/>
        </p:spPr>
        <p:txBody>
          <a:bodyPr wrap="square" rtlCol="0">
            <a:spAutoFit/>
          </a:bodyPr>
          <a:lstStyle/>
          <a:p>
            <a:r>
              <a:rPr lang="en-US" dirty="0"/>
              <a:t>Nr. 1 </a:t>
            </a:r>
          </a:p>
        </p:txBody>
      </p:sp>
      <p:pic>
        <p:nvPicPr>
          <p:cNvPr id="9" name="Audio 8">
            <a:hlinkClick r:id="" action="ppaction://media"/>
            <a:extLst>
              <a:ext uri="{FF2B5EF4-FFF2-40B4-BE49-F238E27FC236}">
                <a16:creationId xmlns:a16="http://schemas.microsoft.com/office/drawing/2014/main" id="{EAE7858D-0937-544D-B25C-EF85BF764F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81773506"/>
      </p:ext>
    </p:extLst>
  </p:cSld>
  <p:clrMapOvr>
    <a:masterClrMapping/>
  </p:clrMapOvr>
  <mc:AlternateContent xmlns:mc="http://schemas.openxmlformats.org/markup-compatibility/2006">
    <mc:Choice xmlns:p14="http://schemas.microsoft.com/office/powerpoint/2010/main" Requires="p14">
      <p:transition spd="slow" p14:dur="2000" advTm="24038"/>
    </mc:Choice>
    <mc:Fallback>
      <p:transition spd="slow" advTm="24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737A6E-AB5D-DE43-B138-537753E51DC5}"/>
              </a:ext>
            </a:extLst>
          </p:cNvPr>
          <p:cNvSpPr txBox="1"/>
          <p:nvPr/>
        </p:nvSpPr>
        <p:spPr>
          <a:xfrm>
            <a:off x="374332" y="251460"/>
            <a:ext cx="11443335" cy="523220"/>
          </a:xfrm>
          <a:prstGeom prst="rect">
            <a:avLst/>
          </a:prstGeom>
          <a:noFill/>
        </p:spPr>
        <p:txBody>
          <a:bodyPr wrap="square" rtlCol="0">
            <a:spAutoFit/>
          </a:bodyPr>
          <a:lstStyle/>
          <a:p>
            <a:r>
              <a:rPr lang="en-US" sz="2800" dirty="0"/>
              <a:t>Die </a:t>
            </a:r>
            <a:r>
              <a:rPr lang="en-US" sz="2800" dirty="0" err="1"/>
              <a:t>Gefühle</a:t>
            </a:r>
            <a:r>
              <a:rPr lang="en-US" sz="2800" dirty="0"/>
              <a:t> – Was </a:t>
            </a:r>
            <a:r>
              <a:rPr lang="en-US" sz="2800" dirty="0" err="1"/>
              <a:t>assoziiere</a:t>
            </a:r>
            <a:r>
              <a:rPr lang="en-US" sz="2800" dirty="0"/>
              <a:t> ich </a:t>
            </a:r>
            <a:r>
              <a:rPr lang="en-US" sz="2800" dirty="0" err="1"/>
              <a:t>mit</a:t>
            </a:r>
            <a:r>
              <a:rPr lang="en-US" sz="2800" dirty="0"/>
              <a:t> Nation? Wie bin ich?/Wie </a:t>
            </a:r>
            <a:r>
              <a:rPr lang="en-US" sz="2800" dirty="0" err="1"/>
              <a:t>fühle</a:t>
            </a:r>
            <a:r>
              <a:rPr lang="en-US" sz="2800" dirty="0"/>
              <a:t> ich </a:t>
            </a:r>
            <a:r>
              <a:rPr lang="en-US" sz="2800" dirty="0" err="1"/>
              <a:t>mich</a:t>
            </a:r>
            <a:r>
              <a:rPr lang="en-US" sz="2800" dirty="0"/>
              <a:t>?   </a:t>
            </a:r>
          </a:p>
        </p:txBody>
      </p:sp>
      <p:sp>
        <p:nvSpPr>
          <p:cNvPr id="5" name="TextBox 4">
            <a:extLst>
              <a:ext uri="{FF2B5EF4-FFF2-40B4-BE49-F238E27FC236}">
                <a16:creationId xmlns:a16="http://schemas.microsoft.com/office/drawing/2014/main" id="{1FBE8AAB-B0D2-4A40-BBDE-F2B20EA118F5}"/>
              </a:ext>
            </a:extLst>
          </p:cNvPr>
          <p:cNvSpPr txBox="1"/>
          <p:nvPr/>
        </p:nvSpPr>
        <p:spPr>
          <a:xfrm>
            <a:off x="514350" y="774680"/>
            <a:ext cx="9029700" cy="6463308"/>
          </a:xfrm>
          <a:prstGeom prst="rect">
            <a:avLst/>
          </a:prstGeom>
          <a:noFill/>
        </p:spPr>
        <p:txBody>
          <a:bodyPr wrap="square" rtlCol="0">
            <a:spAutoFit/>
          </a:bodyPr>
          <a:lstStyle/>
          <a:p>
            <a:r>
              <a:rPr lang="de-DE" sz="2400" dirty="0"/>
              <a:t>traurig oder glücklich</a:t>
            </a:r>
          </a:p>
          <a:p>
            <a:endParaRPr lang="de-DE" sz="2400" dirty="0"/>
          </a:p>
          <a:p>
            <a:r>
              <a:rPr lang="de-DE" sz="2400" dirty="0"/>
              <a:t>frustriert </a:t>
            </a:r>
          </a:p>
          <a:p>
            <a:endParaRPr lang="de-DE" sz="2400" dirty="0"/>
          </a:p>
          <a:p>
            <a:r>
              <a:rPr lang="de-DE" sz="2400" dirty="0"/>
              <a:t>müde oder energetisch </a:t>
            </a:r>
          </a:p>
          <a:p>
            <a:endParaRPr lang="de-DE" sz="2400" dirty="0"/>
          </a:p>
          <a:p>
            <a:r>
              <a:rPr lang="de-DE" sz="2400" dirty="0"/>
              <a:t>enthusiastisch oder schüchtern</a:t>
            </a:r>
          </a:p>
          <a:p>
            <a:endParaRPr lang="de-DE" sz="2400" dirty="0"/>
          </a:p>
          <a:p>
            <a:r>
              <a:rPr lang="de-DE" sz="2400" dirty="0"/>
              <a:t>unsicher/nervös oder selbstsicher</a:t>
            </a:r>
          </a:p>
          <a:p>
            <a:endParaRPr lang="de-DE" sz="2400" dirty="0"/>
          </a:p>
          <a:p>
            <a:endParaRPr lang="de-DE" sz="2400" dirty="0"/>
          </a:p>
          <a:p>
            <a:r>
              <a:rPr lang="de-DE" sz="2400" dirty="0"/>
              <a:t>einsam (allein)  oder gemeinsam (zusammen)</a:t>
            </a:r>
          </a:p>
          <a:p>
            <a:endParaRPr lang="de-DE" sz="2400" dirty="0"/>
          </a:p>
          <a:p>
            <a:r>
              <a:rPr lang="de-DE" sz="2400" dirty="0"/>
              <a:t>stolz oder geschämt </a:t>
            </a:r>
          </a:p>
          <a:p>
            <a:endParaRPr lang="de-DE" sz="2000" dirty="0"/>
          </a:p>
          <a:p>
            <a:endParaRPr lang="de-DE" sz="2000" dirty="0"/>
          </a:p>
          <a:p>
            <a:endParaRPr lang="de-DE" sz="2000" dirty="0"/>
          </a:p>
          <a:p>
            <a:endParaRPr lang="en-US" dirty="0"/>
          </a:p>
        </p:txBody>
      </p:sp>
      <p:sp>
        <p:nvSpPr>
          <p:cNvPr id="6" name="TextBox 5">
            <a:extLst>
              <a:ext uri="{FF2B5EF4-FFF2-40B4-BE49-F238E27FC236}">
                <a16:creationId xmlns:a16="http://schemas.microsoft.com/office/drawing/2014/main" id="{E3BA0139-63C1-E446-AAA1-A1C61B87E1BA}"/>
              </a:ext>
            </a:extLst>
          </p:cNvPr>
          <p:cNvSpPr txBox="1"/>
          <p:nvPr/>
        </p:nvSpPr>
        <p:spPr>
          <a:xfrm>
            <a:off x="7620000" y="1944914"/>
            <a:ext cx="3497943" cy="369332"/>
          </a:xfrm>
          <a:prstGeom prst="rect">
            <a:avLst/>
          </a:prstGeom>
          <a:noFill/>
        </p:spPr>
        <p:txBody>
          <a:bodyPr wrap="square" rtlCol="0">
            <a:spAutoFit/>
          </a:bodyPr>
          <a:lstStyle/>
          <a:p>
            <a:r>
              <a:rPr lang="en-US" dirty="0"/>
              <a:t>Nr.  2 </a:t>
            </a:r>
          </a:p>
        </p:txBody>
      </p:sp>
      <p:pic>
        <p:nvPicPr>
          <p:cNvPr id="7" name="Audio 6">
            <a:hlinkClick r:id="" action="ppaction://media"/>
            <a:extLst>
              <a:ext uri="{FF2B5EF4-FFF2-40B4-BE49-F238E27FC236}">
                <a16:creationId xmlns:a16="http://schemas.microsoft.com/office/drawing/2014/main" id="{845CCD4E-8DBD-D64F-BE8E-E26211DD88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13301259"/>
      </p:ext>
    </p:extLst>
  </p:cSld>
  <p:clrMapOvr>
    <a:masterClrMapping/>
  </p:clrMapOvr>
  <mc:AlternateContent xmlns:mc="http://schemas.openxmlformats.org/markup-compatibility/2006">
    <mc:Choice xmlns:p14="http://schemas.microsoft.com/office/powerpoint/2010/main" Requires="p14">
      <p:transition spd="slow" p14:dur="2000" advTm="97319"/>
    </mc:Choice>
    <mc:Fallback>
      <p:transition spd="slow" advTm="9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4449-8B3A-9E4B-959B-CDC51C575C63}"/>
              </a:ext>
            </a:extLst>
          </p:cNvPr>
          <p:cNvSpPr>
            <a:spLocks noGrp="1"/>
          </p:cNvSpPr>
          <p:nvPr>
            <p:ph type="title"/>
          </p:nvPr>
        </p:nvSpPr>
        <p:spPr>
          <a:xfrm>
            <a:off x="838200" y="365125"/>
            <a:ext cx="10515600" cy="492125"/>
          </a:xfrm>
        </p:spPr>
        <p:txBody>
          <a:bodyPr>
            <a:normAutofit/>
          </a:bodyPr>
          <a:lstStyle/>
          <a:p>
            <a:r>
              <a:rPr lang="en-US" sz="2800" b="1" dirty="0"/>
              <a:t>Was </a:t>
            </a:r>
            <a:r>
              <a:rPr lang="en-US" sz="2800" b="1" dirty="0" err="1"/>
              <a:t>ist</a:t>
            </a:r>
            <a:r>
              <a:rPr lang="en-US" sz="2800" b="1" dirty="0"/>
              <a:t> </a:t>
            </a:r>
            <a:r>
              <a:rPr lang="en-US" sz="2800" b="1" dirty="0" err="1"/>
              <a:t>meine</a:t>
            </a:r>
            <a:r>
              <a:rPr lang="en-US" sz="2800" b="1" dirty="0"/>
              <a:t> </a:t>
            </a:r>
            <a:r>
              <a:rPr lang="en-US" sz="2800" b="1" dirty="0" err="1"/>
              <a:t>nationale</a:t>
            </a:r>
            <a:r>
              <a:rPr lang="en-US" sz="2800" b="1" dirty="0"/>
              <a:t> </a:t>
            </a:r>
            <a:r>
              <a:rPr lang="en-US" sz="2800" b="1" dirty="0" err="1"/>
              <a:t>Identität</a:t>
            </a:r>
            <a:r>
              <a:rPr lang="en-US" sz="2800" b="1" dirty="0"/>
              <a:t>? </a:t>
            </a:r>
            <a:r>
              <a:rPr lang="en-US" sz="2800" b="1" dirty="0" err="1"/>
              <a:t>Meine</a:t>
            </a:r>
            <a:r>
              <a:rPr lang="en-US" sz="2800" b="1" dirty="0"/>
              <a:t> </a:t>
            </a:r>
            <a:r>
              <a:rPr lang="en-US" sz="2800" b="1" dirty="0" err="1"/>
              <a:t>nationale</a:t>
            </a:r>
            <a:r>
              <a:rPr lang="en-US" sz="2800" b="1" dirty="0"/>
              <a:t> </a:t>
            </a:r>
            <a:r>
              <a:rPr lang="en-US" sz="2800" b="1" dirty="0" err="1"/>
              <a:t>Identität</a:t>
            </a:r>
            <a:r>
              <a:rPr lang="en-US" sz="2800" b="1" dirty="0"/>
              <a:t> </a:t>
            </a:r>
            <a:r>
              <a:rPr lang="en-US" sz="2800" b="1" dirty="0" err="1"/>
              <a:t>ist</a:t>
            </a:r>
            <a:r>
              <a:rPr lang="en-US" sz="2800" b="1" dirty="0"/>
              <a:t>…</a:t>
            </a:r>
          </a:p>
        </p:txBody>
      </p:sp>
      <p:sp>
        <p:nvSpPr>
          <p:cNvPr id="3" name="Content Placeholder 2">
            <a:extLst>
              <a:ext uri="{FF2B5EF4-FFF2-40B4-BE49-F238E27FC236}">
                <a16:creationId xmlns:a16="http://schemas.microsoft.com/office/drawing/2014/main" id="{AB3643E6-2EB3-0844-93B0-4755E2C806E2}"/>
              </a:ext>
            </a:extLst>
          </p:cNvPr>
          <p:cNvSpPr>
            <a:spLocks noGrp="1"/>
          </p:cNvSpPr>
          <p:nvPr>
            <p:ph idx="1"/>
          </p:nvPr>
        </p:nvSpPr>
        <p:spPr>
          <a:xfrm>
            <a:off x="838200" y="857249"/>
            <a:ext cx="10515600" cy="5891893"/>
          </a:xfrm>
        </p:spPr>
        <p:txBody>
          <a:bodyPr>
            <a:normAutofit fontScale="70000" lnSpcReduction="20000"/>
          </a:bodyPr>
          <a:lstStyle/>
          <a:p>
            <a:r>
              <a:rPr lang="de-DE" dirty="0"/>
              <a:t>die Sprache</a:t>
            </a:r>
          </a:p>
          <a:p>
            <a:r>
              <a:rPr lang="de-DE" dirty="0"/>
              <a:t>die Geschichte von der Nation</a:t>
            </a:r>
          </a:p>
          <a:p>
            <a:r>
              <a:rPr lang="de-DE" dirty="0"/>
              <a:t>das Land und seine Grenzen </a:t>
            </a:r>
          </a:p>
          <a:p>
            <a:r>
              <a:rPr lang="de-DE" dirty="0"/>
              <a:t>die politische Regierung </a:t>
            </a:r>
          </a:p>
          <a:p>
            <a:r>
              <a:rPr lang="de-DE" dirty="0"/>
              <a:t>der Aktivismus und das Engagement </a:t>
            </a:r>
          </a:p>
          <a:p>
            <a:r>
              <a:rPr lang="de-DE" dirty="0"/>
              <a:t>die Leistungen von Menschen in der Nation</a:t>
            </a:r>
          </a:p>
          <a:p>
            <a:r>
              <a:rPr lang="de-DE" dirty="0"/>
              <a:t>die Belastungen von Menschen in der Nation </a:t>
            </a:r>
          </a:p>
          <a:p>
            <a:r>
              <a:rPr lang="de-DE" dirty="0"/>
              <a:t>die Industrie </a:t>
            </a:r>
          </a:p>
          <a:p>
            <a:r>
              <a:rPr lang="de-DE" dirty="0"/>
              <a:t>die Kunst</a:t>
            </a:r>
          </a:p>
          <a:p>
            <a:r>
              <a:rPr lang="de-DE" dirty="0"/>
              <a:t>das Essen </a:t>
            </a:r>
          </a:p>
          <a:p>
            <a:r>
              <a:rPr lang="de-DE" dirty="0"/>
              <a:t>die Traditionen </a:t>
            </a:r>
          </a:p>
          <a:p>
            <a:r>
              <a:rPr lang="de-DE" dirty="0"/>
              <a:t>die Religion </a:t>
            </a:r>
          </a:p>
          <a:p>
            <a:r>
              <a:rPr lang="de-DE" dirty="0"/>
              <a:t>das Schulsystem</a:t>
            </a:r>
          </a:p>
          <a:p>
            <a:r>
              <a:rPr lang="de-DE" dirty="0"/>
              <a:t>der Sport </a:t>
            </a:r>
          </a:p>
          <a:p>
            <a:r>
              <a:rPr lang="de-DE" dirty="0"/>
              <a:t>die  Werte </a:t>
            </a:r>
          </a:p>
          <a:p>
            <a:r>
              <a:rPr lang="de-DE" dirty="0"/>
              <a:t>ich habe keine nationale Identität, keine nationale Identität definiert mich</a:t>
            </a:r>
          </a:p>
          <a:p>
            <a:r>
              <a:rPr lang="de-DE" dirty="0"/>
              <a:t>ich habe viele nationale Identitäten. Alle Identitäten </a:t>
            </a:r>
            <a:r>
              <a:rPr lang="de-DE"/>
              <a:t>definieren mich. </a:t>
            </a:r>
            <a:endParaRPr lang="de-DE" dirty="0"/>
          </a:p>
          <a:p>
            <a:endParaRPr lang="en-US" dirty="0"/>
          </a:p>
        </p:txBody>
      </p:sp>
      <p:sp>
        <p:nvSpPr>
          <p:cNvPr id="4" name="TextBox 3">
            <a:extLst>
              <a:ext uri="{FF2B5EF4-FFF2-40B4-BE49-F238E27FC236}">
                <a16:creationId xmlns:a16="http://schemas.microsoft.com/office/drawing/2014/main" id="{D6B26803-C64D-4E4B-ADF7-D6104F8CF770}"/>
              </a:ext>
            </a:extLst>
          </p:cNvPr>
          <p:cNvSpPr txBox="1"/>
          <p:nvPr/>
        </p:nvSpPr>
        <p:spPr>
          <a:xfrm>
            <a:off x="7794171" y="2032000"/>
            <a:ext cx="2351315" cy="369332"/>
          </a:xfrm>
          <a:prstGeom prst="rect">
            <a:avLst/>
          </a:prstGeom>
          <a:noFill/>
        </p:spPr>
        <p:txBody>
          <a:bodyPr wrap="square" rtlCol="0">
            <a:spAutoFit/>
          </a:bodyPr>
          <a:lstStyle/>
          <a:p>
            <a:r>
              <a:rPr lang="en-US" dirty="0"/>
              <a:t>Nr. 3 </a:t>
            </a:r>
          </a:p>
        </p:txBody>
      </p:sp>
      <p:pic>
        <p:nvPicPr>
          <p:cNvPr id="5" name="Audio 4">
            <a:hlinkClick r:id="" action="ppaction://media"/>
            <a:extLst>
              <a:ext uri="{FF2B5EF4-FFF2-40B4-BE49-F238E27FC236}">
                <a16:creationId xmlns:a16="http://schemas.microsoft.com/office/drawing/2014/main" id="{E63A7591-F2B5-A84E-9498-BACB59C8DC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6612481"/>
      </p:ext>
    </p:extLst>
  </p:cSld>
  <p:clrMapOvr>
    <a:masterClrMapping/>
  </p:clrMapOvr>
  <mc:AlternateContent xmlns:mc="http://schemas.openxmlformats.org/markup-compatibility/2006">
    <mc:Choice xmlns:p14="http://schemas.microsoft.com/office/powerpoint/2010/main" Requires="p14">
      <p:transition spd="slow" p14:dur="2000" advTm="86950"/>
    </mc:Choice>
    <mc:Fallback>
      <p:transition spd="slow" advTm="8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fografik: Jeder Vierte in Deutschland hat einen Migrationshintergrund |  Statista">
            <a:extLst>
              <a:ext uri="{FF2B5EF4-FFF2-40B4-BE49-F238E27FC236}">
                <a16:creationId xmlns:a16="http://schemas.microsoft.com/office/drawing/2014/main" id="{528D42E8-0066-254A-BA8C-5610D9C51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43"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1A35B6-5015-6842-B391-76EFA68761EC}"/>
              </a:ext>
            </a:extLst>
          </p:cNvPr>
          <p:cNvSpPr txBox="1"/>
          <p:nvPr/>
        </p:nvSpPr>
        <p:spPr>
          <a:xfrm>
            <a:off x="7620000" y="467670"/>
            <a:ext cx="4093029" cy="1938992"/>
          </a:xfrm>
          <a:prstGeom prst="rect">
            <a:avLst/>
          </a:prstGeom>
          <a:noFill/>
        </p:spPr>
        <p:txBody>
          <a:bodyPr wrap="square" rtlCol="0">
            <a:spAutoFit/>
          </a:bodyPr>
          <a:lstStyle/>
          <a:p>
            <a:r>
              <a:rPr lang="de-DE" sz="2400" dirty="0"/>
              <a:t>die Be</a:t>
            </a:r>
            <a:r>
              <a:rPr lang="de-DE" sz="2400" dirty="0">
                <a:highlight>
                  <a:srgbClr val="00FF00"/>
                </a:highlight>
              </a:rPr>
              <a:t>völk</a:t>
            </a:r>
            <a:r>
              <a:rPr lang="de-DE" sz="2400" dirty="0"/>
              <a:t>erung </a:t>
            </a:r>
          </a:p>
          <a:p>
            <a:r>
              <a:rPr lang="de-DE" sz="2400" dirty="0"/>
              <a:t>der Ausländer/die Ausländerin</a:t>
            </a:r>
          </a:p>
          <a:p>
            <a:r>
              <a:rPr lang="de-DE" sz="2400" dirty="0"/>
              <a:t>die </a:t>
            </a:r>
            <a:r>
              <a:rPr lang="de-DE" sz="2400" dirty="0">
                <a:highlight>
                  <a:srgbClr val="00FF00"/>
                </a:highlight>
              </a:rPr>
              <a:t>Staat</a:t>
            </a:r>
            <a:r>
              <a:rPr lang="de-DE" sz="2400" dirty="0"/>
              <a:t>sang</a:t>
            </a:r>
            <a:r>
              <a:rPr lang="de-DE" sz="2400" dirty="0">
                <a:highlight>
                  <a:srgbClr val="00FF00"/>
                </a:highlight>
              </a:rPr>
              <a:t>ehör</a:t>
            </a:r>
            <a:r>
              <a:rPr lang="de-DE" sz="2400" dirty="0"/>
              <a:t>igkeit </a:t>
            </a:r>
          </a:p>
          <a:p>
            <a:r>
              <a:rPr lang="de-DE" sz="2400" dirty="0"/>
              <a:t>das </a:t>
            </a:r>
            <a:r>
              <a:rPr lang="de-DE" sz="2400" dirty="0">
                <a:highlight>
                  <a:srgbClr val="00FF00"/>
                </a:highlight>
              </a:rPr>
              <a:t>Eltern</a:t>
            </a:r>
            <a:r>
              <a:rPr lang="de-DE" sz="2400" dirty="0"/>
              <a:t>teil </a:t>
            </a:r>
          </a:p>
          <a:p>
            <a:r>
              <a:rPr lang="de-DE" sz="2400" dirty="0"/>
              <a:t>zugewandert = immigriert  </a:t>
            </a:r>
          </a:p>
        </p:txBody>
      </p:sp>
      <p:pic>
        <p:nvPicPr>
          <p:cNvPr id="7172" name="Picture 4" descr="Vaterschaftsanfechtung - und die Staatsangehörigkeit des Kindes | Rechtslupe">
            <a:extLst>
              <a:ext uri="{FF2B5EF4-FFF2-40B4-BE49-F238E27FC236}">
                <a16:creationId xmlns:a16="http://schemas.microsoft.com/office/drawing/2014/main" id="{8C4F201B-C35E-314A-8A85-5C2B4AD5BC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3314" y="3298372"/>
            <a:ext cx="2472871" cy="157842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eutsche Staatsangehörigkeit - Wikiwand">
            <a:extLst>
              <a:ext uri="{FF2B5EF4-FFF2-40B4-BE49-F238E27FC236}">
                <a16:creationId xmlns:a16="http://schemas.microsoft.com/office/drawing/2014/main" id="{9F50F436-89BA-1246-A8BC-9BB7EDAA96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7514" y="3042141"/>
            <a:ext cx="1680029" cy="23372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ED0070-F327-B843-B4B1-3C730C01B39C}"/>
              </a:ext>
            </a:extLst>
          </p:cNvPr>
          <p:cNvSpPr txBox="1"/>
          <p:nvPr/>
        </p:nvSpPr>
        <p:spPr>
          <a:xfrm>
            <a:off x="8679543" y="5675086"/>
            <a:ext cx="2220686" cy="369332"/>
          </a:xfrm>
          <a:prstGeom prst="rect">
            <a:avLst/>
          </a:prstGeom>
          <a:noFill/>
        </p:spPr>
        <p:txBody>
          <a:bodyPr wrap="square" rtlCol="0">
            <a:spAutoFit/>
          </a:bodyPr>
          <a:lstStyle/>
          <a:p>
            <a:r>
              <a:rPr lang="en-US" dirty="0"/>
              <a:t>Nr.  4 und 5 </a:t>
            </a:r>
          </a:p>
        </p:txBody>
      </p:sp>
      <p:pic>
        <p:nvPicPr>
          <p:cNvPr id="6" name="Audio 5">
            <a:hlinkClick r:id="" action="ppaction://media"/>
            <a:extLst>
              <a:ext uri="{FF2B5EF4-FFF2-40B4-BE49-F238E27FC236}">
                <a16:creationId xmlns:a16="http://schemas.microsoft.com/office/drawing/2014/main" id="{CC0932FF-570E-FA40-ACAD-E1A7D672E1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76319917"/>
      </p:ext>
    </p:extLst>
  </p:cSld>
  <p:clrMapOvr>
    <a:masterClrMapping/>
  </p:clrMapOvr>
  <mc:AlternateContent xmlns:mc="http://schemas.openxmlformats.org/markup-compatibility/2006">
    <mc:Choice xmlns:p14="http://schemas.microsoft.com/office/powerpoint/2010/main" Requires="p14">
      <p:transition spd="slow" p14:dur="2000" advTm="181968"/>
    </mc:Choice>
    <mc:Fallback>
      <p:transition spd="slow" advTm="181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völkerung mit Migrationshintergrund &amp; Ausländer in Deutschland -  Statistisches Bundesamt">
            <a:extLst>
              <a:ext uri="{FF2B5EF4-FFF2-40B4-BE49-F238E27FC236}">
                <a16:creationId xmlns:a16="http://schemas.microsoft.com/office/drawing/2014/main" id="{17E88773-7413-0C4B-974B-385EB18F3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12" y="183623"/>
            <a:ext cx="7359417" cy="6217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2748F6-A26B-2B48-B976-6CD3339CEC3A}"/>
              </a:ext>
            </a:extLst>
          </p:cNvPr>
          <p:cNvSpPr txBox="1"/>
          <p:nvPr/>
        </p:nvSpPr>
        <p:spPr>
          <a:xfrm>
            <a:off x="7576458" y="457202"/>
            <a:ext cx="4093028" cy="1692771"/>
          </a:xfrm>
          <a:prstGeom prst="rect">
            <a:avLst/>
          </a:prstGeom>
          <a:noFill/>
        </p:spPr>
        <p:txBody>
          <a:bodyPr wrap="square" rtlCol="0">
            <a:spAutoFit/>
          </a:bodyPr>
          <a:lstStyle/>
          <a:p>
            <a:r>
              <a:rPr lang="en-US" sz="2800" dirty="0" err="1"/>
              <a:t>Woher</a:t>
            </a:r>
            <a:r>
              <a:rPr lang="en-US" sz="2800" dirty="0"/>
              <a:t> </a:t>
            </a:r>
            <a:r>
              <a:rPr lang="en-US" sz="2800" dirty="0" err="1"/>
              <a:t>kommt</a:t>
            </a:r>
            <a:r>
              <a:rPr lang="en-US" sz="2800" dirty="0"/>
              <a:t> die </a:t>
            </a:r>
            <a:r>
              <a:rPr lang="en-US" sz="2800" dirty="0" err="1"/>
              <a:t>Bevölkerung</a:t>
            </a:r>
            <a:r>
              <a:rPr lang="en-US" sz="2800" dirty="0"/>
              <a:t> </a:t>
            </a:r>
            <a:r>
              <a:rPr lang="en-US" sz="2800" dirty="0" err="1"/>
              <a:t>vom</a:t>
            </a:r>
            <a:r>
              <a:rPr lang="en-US" sz="2800" dirty="0"/>
              <a:t> </a:t>
            </a:r>
            <a:r>
              <a:rPr lang="en-US" sz="2800" dirty="0" err="1"/>
              <a:t>Ausland</a:t>
            </a:r>
            <a:r>
              <a:rPr lang="en-US" sz="2800" dirty="0"/>
              <a:t>? </a:t>
            </a:r>
          </a:p>
          <a:p>
            <a:endParaRPr lang="en-US" sz="2400" dirty="0"/>
          </a:p>
          <a:p>
            <a:r>
              <a:rPr lang="en-US" sz="2400" dirty="0"/>
              <a:t>   </a:t>
            </a:r>
          </a:p>
        </p:txBody>
      </p:sp>
      <p:sp>
        <p:nvSpPr>
          <p:cNvPr id="5" name="TextBox 4">
            <a:extLst>
              <a:ext uri="{FF2B5EF4-FFF2-40B4-BE49-F238E27FC236}">
                <a16:creationId xmlns:a16="http://schemas.microsoft.com/office/drawing/2014/main" id="{0041B0E6-B840-5A4C-8545-B621940CC288}"/>
              </a:ext>
            </a:extLst>
          </p:cNvPr>
          <p:cNvSpPr txBox="1"/>
          <p:nvPr/>
        </p:nvSpPr>
        <p:spPr>
          <a:xfrm>
            <a:off x="8519886" y="2365829"/>
            <a:ext cx="2002971" cy="369332"/>
          </a:xfrm>
          <a:prstGeom prst="rect">
            <a:avLst/>
          </a:prstGeom>
          <a:noFill/>
        </p:spPr>
        <p:txBody>
          <a:bodyPr wrap="square" rtlCol="0">
            <a:spAutoFit/>
          </a:bodyPr>
          <a:lstStyle/>
          <a:p>
            <a:r>
              <a:rPr lang="en-US" dirty="0"/>
              <a:t>Nr. 6 </a:t>
            </a:r>
          </a:p>
        </p:txBody>
      </p:sp>
      <p:pic>
        <p:nvPicPr>
          <p:cNvPr id="6" name="Audio 5">
            <a:hlinkClick r:id="" action="ppaction://media"/>
            <a:extLst>
              <a:ext uri="{FF2B5EF4-FFF2-40B4-BE49-F238E27FC236}">
                <a16:creationId xmlns:a16="http://schemas.microsoft.com/office/drawing/2014/main" id="{99ADF01B-DE29-1442-8220-755079CE6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9520572"/>
      </p:ext>
    </p:extLst>
  </p:cSld>
  <p:clrMapOvr>
    <a:masterClrMapping/>
  </p:clrMapOvr>
  <mc:AlternateContent xmlns:mc="http://schemas.openxmlformats.org/markup-compatibility/2006">
    <mc:Choice xmlns:p14="http://schemas.microsoft.com/office/powerpoint/2010/main" Requires="p14">
      <p:transition spd="slow" p14:dur="2000" advTm="25277"/>
    </mc:Choice>
    <mc:Fallback>
      <p:transition spd="slow" advTm="2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ine Sevgi Özdamar: ′Life is a Caravanserai: Has Two Doors, I Came in One,  I Went Out the Other′ | 100 German Must-Reads - a unique list of 100 works  of German">
            <a:extLst>
              <a:ext uri="{FF2B5EF4-FFF2-40B4-BE49-F238E27FC236}">
                <a16:creationId xmlns:a16="http://schemas.microsoft.com/office/drawing/2014/main" id="{C9F80236-94C7-6445-856D-9C6D528D6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10" y="1311928"/>
            <a:ext cx="4914900" cy="27646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EDECD6B-0332-1246-809D-4520A4E09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3221" y="846032"/>
            <a:ext cx="2418080" cy="3220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4BE49F-2DB8-F64C-A80E-2A8F27A088FB}"/>
              </a:ext>
            </a:extLst>
          </p:cNvPr>
          <p:cNvSpPr txBox="1"/>
          <p:nvPr/>
        </p:nvSpPr>
        <p:spPr>
          <a:xfrm>
            <a:off x="988921" y="4237885"/>
            <a:ext cx="4192677" cy="2308324"/>
          </a:xfrm>
          <a:prstGeom prst="rect">
            <a:avLst/>
          </a:prstGeom>
          <a:noFill/>
        </p:spPr>
        <p:txBody>
          <a:bodyPr wrap="square" rtlCol="0">
            <a:spAutoFit/>
          </a:bodyPr>
          <a:lstStyle/>
          <a:p>
            <a:r>
              <a:rPr lang="de-DE" sz="2400" dirty="0"/>
              <a:t>Emine Sevgi-Özdamar </a:t>
            </a:r>
          </a:p>
          <a:p>
            <a:r>
              <a:rPr lang="de-DE" sz="2400" dirty="0"/>
              <a:t>Schriftstellerin </a:t>
            </a:r>
          </a:p>
          <a:p>
            <a:r>
              <a:rPr lang="de-DE" sz="2400" dirty="0"/>
              <a:t>Geburtsort: die Türkei 1946 </a:t>
            </a:r>
          </a:p>
          <a:p>
            <a:r>
              <a:rPr lang="de-DE" sz="2400" dirty="0"/>
              <a:t>In Deutschland: 1965</a:t>
            </a:r>
          </a:p>
          <a:p>
            <a:r>
              <a:rPr lang="de-DE" sz="2400" dirty="0"/>
              <a:t>Arbeitet als Schauspielerin </a:t>
            </a:r>
          </a:p>
          <a:p>
            <a:r>
              <a:rPr lang="de-DE" sz="2400" dirty="0"/>
              <a:t>Schreibt Bücher </a:t>
            </a:r>
          </a:p>
        </p:txBody>
      </p:sp>
      <p:sp>
        <p:nvSpPr>
          <p:cNvPr id="5" name="TextBox 4">
            <a:extLst>
              <a:ext uri="{FF2B5EF4-FFF2-40B4-BE49-F238E27FC236}">
                <a16:creationId xmlns:a16="http://schemas.microsoft.com/office/drawing/2014/main" id="{AEF4AC51-9B71-A746-9819-9D27C09D7486}"/>
              </a:ext>
            </a:extLst>
          </p:cNvPr>
          <p:cNvSpPr txBox="1"/>
          <p:nvPr/>
        </p:nvSpPr>
        <p:spPr>
          <a:xfrm>
            <a:off x="6785428" y="4076559"/>
            <a:ext cx="5097780" cy="2677656"/>
          </a:xfrm>
          <a:prstGeom prst="rect">
            <a:avLst/>
          </a:prstGeom>
          <a:noFill/>
        </p:spPr>
        <p:txBody>
          <a:bodyPr wrap="square" rtlCol="0">
            <a:spAutoFit/>
          </a:bodyPr>
          <a:lstStyle/>
          <a:p>
            <a:r>
              <a:rPr lang="de-DE" sz="2400" dirty="0"/>
              <a:t>Dr. </a:t>
            </a:r>
            <a:r>
              <a:rPr lang="de-DE" sz="2400" dirty="0" err="1"/>
              <a:t>Karamaba</a:t>
            </a:r>
            <a:r>
              <a:rPr lang="de-DE" sz="2400" dirty="0"/>
              <a:t> </a:t>
            </a:r>
            <a:r>
              <a:rPr lang="de-DE" sz="2400" dirty="0" err="1"/>
              <a:t>Diaby</a:t>
            </a:r>
            <a:r>
              <a:rPr lang="de-DE" sz="2400" dirty="0"/>
              <a:t> </a:t>
            </a:r>
          </a:p>
          <a:p>
            <a:r>
              <a:rPr lang="de-DE" sz="2400" dirty="0"/>
              <a:t>Politiker (</a:t>
            </a:r>
            <a:r>
              <a:rPr lang="de-DE" sz="2400" dirty="0" err="1"/>
              <a:t>Bundestagstagsabgeordneter</a:t>
            </a:r>
            <a:r>
              <a:rPr lang="de-DE" sz="2400" dirty="0"/>
              <a:t>)</a:t>
            </a:r>
          </a:p>
          <a:p>
            <a:r>
              <a:rPr lang="de-DE" sz="2400" dirty="0"/>
              <a:t>Geburtsort: Senegal 1961</a:t>
            </a:r>
          </a:p>
          <a:p>
            <a:r>
              <a:rPr lang="de-DE" sz="2400" dirty="0"/>
              <a:t>In Deutschland: 1985 </a:t>
            </a:r>
          </a:p>
          <a:p>
            <a:r>
              <a:rPr lang="de-DE" sz="2400" dirty="0"/>
              <a:t>Macht sein Studium in Chemie </a:t>
            </a:r>
          </a:p>
          <a:p>
            <a:r>
              <a:rPr lang="de-DE" sz="2400" dirty="0"/>
              <a:t>Schreibt eine Dissertation </a:t>
            </a:r>
          </a:p>
          <a:p>
            <a:r>
              <a:rPr lang="de-DE" sz="2400" dirty="0"/>
              <a:t>Arbeitet als Politiker </a:t>
            </a:r>
          </a:p>
        </p:txBody>
      </p:sp>
      <p:sp>
        <p:nvSpPr>
          <p:cNvPr id="7" name="TextBox 6">
            <a:extLst>
              <a:ext uri="{FF2B5EF4-FFF2-40B4-BE49-F238E27FC236}">
                <a16:creationId xmlns:a16="http://schemas.microsoft.com/office/drawing/2014/main" id="{03D7A606-4631-C64A-8C86-14DCBDF27B32}"/>
              </a:ext>
            </a:extLst>
          </p:cNvPr>
          <p:cNvSpPr txBox="1"/>
          <p:nvPr/>
        </p:nvSpPr>
        <p:spPr>
          <a:xfrm>
            <a:off x="2133599" y="261257"/>
            <a:ext cx="9303658" cy="584775"/>
          </a:xfrm>
          <a:prstGeom prst="rect">
            <a:avLst/>
          </a:prstGeom>
          <a:noFill/>
        </p:spPr>
        <p:txBody>
          <a:bodyPr wrap="square" rtlCol="0">
            <a:spAutoFit/>
          </a:bodyPr>
          <a:lstStyle/>
          <a:p>
            <a:pPr algn="ctr"/>
            <a:r>
              <a:rPr lang="en-US" sz="3200" dirty="0" err="1"/>
              <a:t>Zwei</a:t>
            </a:r>
            <a:r>
              <a:rPr lang="en-US" sz="3200" dirty="0"/>
              <a:t> </a:t>
            </a:r>
            <a:r>
              <a:rPr lang="en-US" sz="3200" dirty="0" err="1"/>
              <a:t>Prominente</a:t>
            </a:r>
            <a:r>
              <a:rPr lang="en-US" sz="3200" dirty="0"/>
              <a:t> </a:t>
            </a:r>
            <a:r>
              <a:rPr lang="en-US" sz="3200" dirty="0" err="1"/>
              <a:t>Migranten</a:t>
            </a:r>
            <a:r>
              <a:rPr lang="en-US" sz="3200" dirty="0"/>
              <a:t> in Deutschland </a:t>
            </a:r>
            <a:r>
              <a:rPr lang="en-US" sz="3200" dirty="0" err="1"/>
              <a:t>heute</a:t>
            </a:r>
            <a:r>
              <a:rPr lang="en-US" sz="3200" dirty="0"/>
              <a:t> </a:t>
            </a:r>
          </a:p>
        </p:txBody>
      </p:sp>
      <p:pic>
        <p:nvPicPr>
          <p:cNvPr id="8" name="Audio 7">
            <a:hlinkClick r:id="" action="ppaction://media"/>
            <a:extLst>
              <a:ext uri="{FF2B5EF4-FFF2-40B4-BE49-F238E27FC236}">
                <a16:creationId xmlns:a16="http://schemas.microsoft.com/office/drawing/2014/main" id="{AAE8AD54-752B-2B44-8205-522807C7A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8731352"/>
      </p:ext>
    </p:extLst>
  </p:cSld>
  <p:clrMapOvr>
    <a:masterClrMapping/>
  </p:clrMapOvr>
  <mc:AlternateContent xmlns:mc="http://schemas.openxmlformats.org/markup-compatibility/2006">
    <mc:Choice xmlns:p14="http://schemas.microsoft.com/office/powerpoint/2010/main" Requires="p14">
      <p:transition spd="slow" p14:dur="2000" advTm="70513"/>
    </mc:Choice>
    <mc:Fallback>
      <p:transition spd="slow" advTm="7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4.8|15.2|5.7"/>
</p:tagLst>
</file>

<file path=ppt/tags/tag2.xml><?xml version="1.0" encoding="utf-8"?>
<p:tagLst xmlns:a="http://schemas.openxmlformats.org/drawingml/2006/main" xmlns:r="http://schemas.openxmlformats.org/officeDocument/2006/relationships" xmlns:p="http://schemas.openxmlformats.org/presentationml/2006/main">
  <p:tag name="TIMING" val="|11.3|7.4|6.4|7.2|8.9|12|15"/>
</p:tagLst>
</file>

<file path=ppt/tags/tag3.xml><?xml version="1.0" encoding="utf-8"?>
<p:tagLst xmlns:a="http://schemas.openxmlformats.org/drawingml/2006/main" xmlns:r="http://schemas.openxmlformats.org/officeDocument/2006/relationships" xmlns:p="http://schemas.openxmlformats.org/presentationml/2006/main">
  <p:tag name="TIMING" val="|23.7|11.2|15.8|25.3|14.5"/>
</p:tagLst>
</file>

<file path=ppt/tags/tag4.xml><?xml version="1.0" encoding="utf-8"?>
<p:tagLst xmlns:a="http://schemas.openxmlformats.org/drawingml/2006/main" xmlns:r="http://schemas.openxmlformats.org/officeDocument/2006/relationships" xmlns:p="http://schemas.openxmlformats.org/presentationml/2006/main">
  <p:tag name="TIMING" val="|4.9|7.4|15|5.6"/>
</p:tagLst>
</file>

<file path=ppt/tags/tag5.xml><?xml version="1.0" encoding="utf-8"?>
<p:tagLst xmlns:a="http://schemas.openxmlformats.org/drawingml/2006/main" xmlns:r="http://schemas.openxmlformats.org/officeDocument/2006/relationships" xmlns:p="http://schemas.openxmlformats.org/presentationml/2006/main">
  <p:tag name="TIMING" val="|0.6|15.3|15.1|4|2.2|6.6|30|25.3|10.2|4.1|3|0.8|17.5|16.5|25.7"/>
</p:tagLst>
</file>

<file path=ppt/tags/tag6.xml><?xml version="1.0" encoding="utf-8"?>
<p:tagLst xmlns:a="http://schemas.openxmlformats.org/drawingml/2006/main" xmlns:r="http://schemas.openxmlformats.org/officeDocument/2006/relationships" xmlns:p="http://schemas.openxmlformats.org/presentationml/2006/main">
  <p:tag name="TIMING" val="|8.1|5.4|5.7|4.7|6.1|44|43.5|11.4|17.7|4.4|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704</Words>
  <Application>Microsoft Macintosh PowerPoint</Application>
  <PresentationFormat>Widescreen</PresentationFormat>
  <Paragraphs>174</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Was ist meine nationale Identität? Meine nationale Identität ist…</vt:lpstr>
      <vt:lpstr>PowerPoint Presentation</vt:lpstr>
      <vt:lpstr>PowerPoint Presentation</vt:lpstr>
      <vt:lpstr>PowerPoint Presentation</vt:lpstr>
      <vt:lpstr>PowerPoint Presentation</vt:lpstr>
      <vt:lpstr>PowerPoint Presentation</vt:lpstr>
      <vt:lpstr>Hilfsverb-  haben oder sein? Bewegung/Motion und oder kein direktes Objekt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Mackey</dc:creator>
  <cp:lastModifiedBy>Shane Mackey</cp:lastModifiedBy>
  <cp:revision>22</cp:revision>
  <dcterms:created xsi:type="dcterms:W3CDTF">2020-11-16T14:30:22Z</dcterms:created>
  <dcterms:modified xsi:type="dcterms:W3CDTF">2020-11-17T14:13:56Z</dcterms:modified>
</cp:coreProperties>
</file>