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0" r:id="rId3"/>
    <p:sldId id="269" r:id="rId4"/>
    <p:sldId id="266" r:id="rId5"/>
    <p:sldId id="261" r:id="rId6"/>
    <p:sldId id="273" r:id="rId7"/>
    <p:sldId id="262" r:id="rId8"/>
    <p:sldId id="258" r:id="rId9"/>
    <p:sldId id="271" r:id="rId10"/>
    <p:sldId id="263" r:id="rId11"/>
    <p:sldId id="267" r:id="rId12"/>
    <p:sldId id="257" r:id="rId13"/>
    <p:sldId id="260" r:id="rId14"/>
    <p:sldId id="272" r:id="rId15"/>
    <p:sldId id="264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8"/>
  </p:normalViewPr>
  <p:slideViewPr>
    <p:cSldViewPr snapToGrid="0" snapToObjects="1">
      <p:cViewPr>
        <p:scale>
          <a:sx n="79" d="100"/>
          <a:sy n="79" d="100"/>
        </p:scale>
        <p:origin x="185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2BB3-430A-A044-A9ED-D41FBFF3D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F874F-8E89-3446-8816-F2B24D5E5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C160C-67E4-9B42-ADA8-CEBEAC97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0C7AC-AF9D-0146-ACBB-36E88B45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23D43-39BD-4942-81FB-DF7EEFBC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51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F6FD-2970-004F-AEC2-22648D13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62815-9519-7E46-8B52-04F963C7A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82CF9-62E9-A84B-B3F6-C8D634EB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BCA08-45A1-7C49-A996-63076E60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48450-C3E1-8549-BA89-7FA21245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8FFE18-C2A8-0841-8679-7AC17B426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638092-40D1-6140-A3E0-A0FDEA585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9290C-9FB7-E242-94B4-B9266231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10728-8B78-E748-B0C9-905AACAE7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15030-1E92-914F-B9A6-081962C5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BCEE-E95F-2645-8A0D-DE5DFA841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3756-31CF-7141-B0D8-C4C91A7CF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AB8FF-EC0D-B94B-BF6A-9E88BBEE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BD6E8-D8BE-354B-85D5-E6445AD6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06CF1-F01B-B242-A952-D655E033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9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D3F2-EB8E-0544-BDCA-6B8201D5D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2725E-8E02-A64C-9083-0001B6C8D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5EA9F-7265-9547-9E15-654F7102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5F1F9-B601-4A48-960F-F6026408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9DB15-6E5A-4046-AB3D-C4711493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7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785A3-28A9-B144-9641-0A24F3DA6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7147B-9D21-BD49-9176-D73B877FE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10478-F9C3-C346-BB53-3B9FAB9B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4D53-103D-D44D-89C4-04F1F722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C65A7-1F20-A14F-AD9C-A37D57031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01212-62B5-5D4F-BFDF-7B5AB097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9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DE74C-7DEA-AB49-859B-A015D0BD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40969-A20C-1143-B418-A5D1C30C1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3D776-11F6-8B40-8DDA-ECBFF254A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98324-20BF-5745-BAFC-9CF715C7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3351D7-8D65-BE44-B57A-801147A7B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4011D-BE68-D84F-959C-5F5B8D4F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6C6C4-4E1B-E444-96E2-3884DC5A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7CCD9-BF04-DA44-B1C1-891DD3F4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0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B0E0-B6FA-8447-920E-F2CA113A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B38961-B8B1-8E4B-8DAD-BF9495D2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4675E-5843-144C-9414-0D07242A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2DFE25-BDCC-734B-B3F5-C1BF0393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8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FF8A5-1F2C-2B4E-8300-D16E4A0E9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550EA0-0F04-D845-AEE2-D322C3DA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4DA11-FDB2-D346-BAB8-5E8032D2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0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A1E42-61F5-274D-8AA0-C095760C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CAD11-9D3E-624E-8B31-E2D291210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9D076-4A38-7B40-8A44-9CAF69A55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2403C-999F-7F4A-A93D-E37C93DD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487CA-E157-9141-AD35-89847F8A0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CB269-6FCB-E142-88C5-68292E73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3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E3E24-4CDF-F647-A475-C9E41A633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BA6044-2015-6E4A-AC1E-B479C4C57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4080E4-75AB-6146-8944-6E10D0BD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15B18-3ADB-5C48-BA8E-129E65CD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A18BC-71A0-774A-BD25-04BBA104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1F3C3-8CB3-174A-AB06-08544AE3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4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A3091-F8B7-454E-B316-5FAD2BA9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084B0-D981-FB4B-932C-9EAB5BBD4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52B6-8DFD-3E45-9C7D-26F5ADB35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599AA-D1AB-B142-A56A-B2F2F6F24CC9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0970E-30C6-284D-AF67-4527FC105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E5FB1-C83C-4F47-B06B-B8C6C64F0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FEC0E-D4AE-2A40-95A5-9E31F48D6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D99A01-114F-7E4D-AFE1-E001F9843C07}"/>
              </a:ext>
            </a:extLst>
          </p:cNvPr>
          <p:cNvSpPr txBox="1"/>
          <p:nvPr/>
        </p:nvSpPr>
        <p:spPr>
          <a:xfrm>
            <a:off x="1124857" y="446314"/>
            <a:ext cx="90786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18. November </a:t>
            </a:r>
          </a:p>
          <a:p>
            <a:r>
              <a:rPr lang="de-DE" sz="2400" dirty="0"/>
              <a:t>-Warm </a:t>
            </a:r>
            <a:r>
              <a:rPr lang="de-DE" sz="2400" dirty="0" err="1"/>
              <a:t>Up</a:t>
            </a:r>
            <a:r>
              <a:rPr lang="de-DE" sz="2400" dirty="0"/>
              <a:t>: Interviews </a:t>
            </a:r>
          </a:p>
          <a:p>
            <a:r>
              <a:rPr lang="de-DE" sz="2400" dirty="0"/>
              <a:t>-Perfekt Wiederholung (Hilfsverben  + Partizip für Regelmäßige und Unregelmäßige Verben) </a:t>
            </a:r>
          </a:p>
          <a:p>
            <a:r>
              <a:rPr lang="de-DE" sz="2400" dirty="0"/>
              <a:t>-Perfekt: Andere unregelmäßige Verben </a:t>
            </a:r>
          </a:p>
          <a:p>
            <a:r>
              <a:rPr lang="de-DE" sz="2400" dirty="0"/>
              <a:t>-Perfekt: Verben mit trennbaren und untrennbaren Präfixen 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+Liste von </a:t>
            </a:r>
            <a:r>
              <a:rPr lang="de-DE" sz="2400" dirty="0" err="1"/>
              <a:t>Unregelmässigen</a:t>
            </a:r>
            <a:r>
              <a:rPr lang="de-DE" sz="2400" dirty="0"/>
              <a:t> Verben in </a:t>
            </a:r>
            <a:r>
              <a:rPr lang="de-DE" sz="2400" dirty="0" err="1"/>
              <a:t>Moodle</a:t>
            </a:r>
            <a:r>
              <a:rPr lang="de-DE" sz="2400" dirty="0"/>
              <a:t> </a:t>
            </a:r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HA: </a:t>
            </a:r>
          </a:p>
          <a:p>
            <a:r>
              <a:rPr lang="de-DE" sz="2400" dirty="0" err="1"/>
              <a:t>MindTap</a:t>
            </a:r>
            <a:r>
              <a:rPr lang="de-DE" sz="2400" dirty="0"/>
              <a:t>: </a:t>
            </a:r>
          </a:p>
          <a:p>
            <a:r>
              <a:rPr lang="de-DE" sz="2400" dirty="0"/>
              <a:t>Schreibaufgaben: 5,2 und 6,1, und  7,1 am Samstag fällig </a:t>
            </a:r>
          </a:p>
          <a:p>
            <a:r>
              <a:rPr lang="de-DE" sz="2400" dirty="0" err="1"/>
              <a:t>Lesetext</a:t>
            </a:r>
            <a:r>
              <a:rPr lang="de-DE" sz="2400" dirty="0"/>
              <a:t>: für Freitag fällig, Gründe für Migration  </a:t>
            </a:r>
          </a:p>
        </p:txBody>
      </p:sp>
    </p:spTree>
    <p:extLst>
      <p:ext uri="{BB962C8B-B14F-4D97-AF65-F5344CB8AC3E}">
        <p14:creationId xmlns:p14="http://schemas.microsoft.com/office/powerpoint/2010/main" val="3291811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81D3-22C0-8B40-B462-67C079E9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942"/>
            <a:ext cx="10515600" cy="50573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Verben</a:t>
            </a:r>
            <a:r>
              <a:rPr lang="en-US" b="1" dirty="0"/>
              <a:t> </a:t>
            </a:r>
            <a:r>
              <a:rPr lang="en-US" b="1" dirty="0" err="1"/>
              <a:t>mit</a:t>
            </a:r>
            <a:r>
              <a:rPr lang="en-US" b="1" dirty="0"/>
              <a:t> </a:t>
            </a:r>
            <a:r>
              <a:rPr lang="en-US" b="1" dirty="0" err="1"/>
              <a:t>trennbaren</a:t>
            </a:r>
            <a:r>
              <a:rPr lang="en-US" b="1" dirty="0"/>
              <a:t> </a:t>
            </a:r>
            <a:r>
              <a:rPr lang="en-US" b="1" dirty="0" err="1"/>
              <a:t>Präfixen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FB2C5-6875-204B-A849-9FDD73AD3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9" y="832302"/>
            <a:ext cx="10515600" cy="55974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err="1"/>
              <a:t>ankommen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gekommen</a:t>
            </a:r>
            <a:r>
              <a:rPr lang="en-US" dirty="0">
                <a:sym typeface="Wingdings" pitchFamily="2" charset="2"/>
              </a:rPr>
              <a:t>)  </a:t>
            </a:r>
            <a:r>
              <a:rPr lang="en-US" dirty="0" err="1">
                <a:sym typeface="Wingdings" pitchFamily="2" charset="2"/>
              </a:rPr>
              <a:t>angekommen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aufstehen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gestanden</a:t>
            </a:r>
            <a:r>
              <a:rPr lang="en-US" dirty="0">
                <a:sym typeface="Wingdings" pitchFamily="2" charset="2"/>
              </a:rPr>
              <a:t>) </a:t>
            </a:r>
            <a:r>
              <a:rPr lang="en-US" dirty="0" err="1">
                <a:sym typeface="Wingdings" pitchFamily="2" charset="2"/>
              </a:rPr>
              <a:t>aufgestanden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aufwachen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gewacht</a:t>
            </a:r>
            <a:r>
              <a:rPr lang="en-US" dirty="0">
                <a:sym typeface="Wingdings" pitchFamily="2" charset="2"/>
              </a:rPr>
              <a:t>)  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wegschauen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geschaut</a:t>
            </a:r>
            <a:r>
              <a:rPr lang="en-US" dirty="0">
                <a:sym typeface="Wingdings" pitchFamily="2" charset="2"/>
              </a:rPr>
              <a:t>) 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fernsehen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(</a:t>
            </a:r>
            <a:r>
              <a:rPr lang="en-US" dirty="0" err="1">
                <a:sym typeface="Wingdings" pitchFamily="2" charset="2"/>
              </a:rPr>
              <a:t>gesehen</a:t>
            </a:r>
            <a:r>
              <a:rPr lang="en-US" dirty="0">
                <a:sym typeface="Wingdings" pitchFamily="2" charset="2"/>
              </a:rPr>
              <a:t>) 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zurückkommen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gekommen</a:t>
            </a:r>
            <a:r>
              <a:rPr lang="en-US" dirty="0">
                <a:sym typeface="Wingdings" pitchFamily="2" charset="2"/>
              </a:rPr>
              <a:t>)  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mitbringen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gebracht</a:t>
            </a:r>
            <a:r>
              <a:rPr lang="en-US" dirty="0">
                <a:sym typeface="Wingdings" pitchFamily="2" charset="2"/>
              </a:rPr>
              <a:t>) 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mitnehmen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genommen</a:t>
            </a:r>
            <a:r>
              <a:rPr lang="en-US" dirty="0">
                <a:sym typeface="Wingdings" pitchFamily="2" charset="2"/>
              </a:rPr>
              <a:t>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aussteigen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gestiegen</a:t>
            </a:r>
            <a:r>
              <a:rPr lang="en-US" dirty="0">
                <a:sym typeface="Wingdings" pitchFamily="2" charset="2"/>
              </a:rPr>
              <a:t>) 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abfahren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gefahren</a:t>
            </a:r>
            <a:r>
              <a:rPr lang="en-US" dirty="0">
                <a:sym typeface="Wingdings" pitchFamily="2" charset="2"/>
              </a:rPr>
              <a:t>)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ausgeben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gegeben</a:t>
            </a:r>
            <a:r>
              <a:rPr lang="en-US" dirty="0">
                <a:sym typeface="Wingdings" pitchFamily="2" charset="2"/>
              </a:rPr>
              <a:t>) 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aufmachen</a:t>
            </a:r>
            <a:r>
              <a:rPr lang="en-US" dirty="0">
                <a:sym typeface="Wingdings" pitchFamily="2" charset="2"/>
              </a:rPr>
              <a:t>  (</a:t>
            </a:r>
            <a:r>
              <a:rPr lang="en-US" dirty="0" err="1">
                <a:sym typeface="Wingdings" pitchFamily="2" charset="2"/>
              </a:rPr>
              <a:t>gemacht</a:t>
            </a:r>
            <a:r>
              <a:rPr lang="en-US" dirty="0">
                <a:sym typeface="Wingdings" pitchFamily="2" charset="2"/>
              </a:rPr>
              <a:t>) 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einkaufen</a:t>
            </a:r>
            <a:r>
              <a:rPr lang="en-US" dirty="0">
                <a:sym typeface="Wingdings" pitchFamily="2" charset="2"/>
              </a:rPr>
              <a:t>  (</a:t>
            </a:r>
            <a:r>
              <a:rPr lang="en-US" dirty="0" err="1">
                <a:sym typeface="Wingdings" pitchFamily="2" charset="2"/>
              </a:rPr>
              <a:t>gekauft</a:t>
            </a:r>
            <a:r>
              <a:rPr lang="en-US" dirty="0">
                <a:sym typeface="Wingdings" pitchFamily="2" charset="2"/>
              </a:rPr>
              <a:t>)  </a:t>
            </a:r>
          </a:p>
          <a:p>
            <a:pPr marL="0" indent="0">
              <a:buNone/>
            </a:pPr>
            <a:r>
              <a:rPr lang="en-US" dirty="0" err="1"/>
              <a:t>anrufen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(</a:t>
            </a:r>
            <a:r>
              <a:rPr lang="en-US" dirty="0" err="1">
                <a:sym typeface="Wingdings" pitchFamily="2" charset="2"/>
              </a:rPr>
              <a:t>gerufen</a:t>
            </a:r>
            <a:r>
              <a:rPr lang="en-US" dirty="0">
                <a:sym typeface="Wingdings" pitchFamily="2" charset="2"/>
              </a:rPr>
              <a:t>) 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zuschauen</a:t>
            </a:r>
            <a:r>
              <a:rPr lang="en-US" dirty="0">
                <a:sym typeface="Wingdings" pitchFamily="2" charset="2"/>
              </a:rPr>
              <a:t>  (</a:t>
            </a:r>
            <a:r>
              <a:rPr lang="en-US" dirty="0" err="1">
                <a:sym typeface="Wingdings" pitchFamily="2" charset="2"/>
              </a:rPr>
              <a:t>geschaut</a:t>
            </a:r>
            <a:r>
              <a:rPr lang="en-US" dirty="0">
                <a:sym typeface="Wingdings" pitchFamily="2" charset="2"/>
              </a:rPr>
              <a:t>) 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0056E6-2BDA-F34F-9C4A-9A166E1A8ED5}"/>
              </a:ext>
            </a:extLst>
          </p:cNvPr>
          <p:cNvSpPr txBox="1"/>
          <p:nvPr/>
        </p:nvSpPr>
        <p:spPr>
          <a:xfrm>
            <a:off x="7168243" y="1338943"/>
            <a:ext cx="3884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ab, an , auf, </a:t>
            </a:r>
            <a:r>
              <a:rPr lang="en-US" sz="3200" dirty="0" err="1"/>
              <a:t>aus</a:t>
            </a:r>
            <a:r>
              <a:rPr lang="en-US" sz="3200" dirty="0"/>
              <a:t>, </a:t>
            </a:r>
            <a:r>
              <a:rPr lang="en-US" sz="3200" dirty="0" err="1"/>
              <a:t>ein</a:t>
            </a:r>
            <a:r>
              <a:rPr lang="en-US" sz="3200" dirty="0"/>
              <a:t>, </a:t>
            </a:r>
            <a:r>
              <a:rPr lang="en-US" sz="3200" dirty="0" err="1"/>
              <a:t>mit</a:t>
            </a:r>
            <a:r>
              <a:rPr lang="en-US" sz="3200" dirty="0"/>
              <a:t>, </a:t>
            </a:r>
            <a:r>
              <a:rPr lang="en-US" sz="3200" dirty="0" err="1"/>
              <a:t>weg</a:t>
            </a:r>
            <a:r>
              <a:rPr lang="en-US" sz="3200" dirty="0"/>
              <a:t>, </a:t>
            </a:r>
            <a:r>
              <a:rPr lang="en-US" sz="3200" dirty="0" err="1"/>
              <a:t>zu</a:t>
            </a:r>
            <a:r>
              <a:rPr lang="en-US" sz="3200" dirty="0"/>
              <a:t>, </a:t>
            </a:r>
            <a:r>
              <a:rPr lang="en-US" sz="3200" dirty="0" err="1"/>
              <a:t>zurück</a:t>
            </a:r>
            <a:r>
              <a:rPr lang="en-US" sz="3200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20466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6AA3-9386-7440-A104-6C554987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r>
              <a:rPr lang="en-US" dirty="0" err="1"/>
              <a:t>Verben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untrennbaren</a:t>
            </a:r>
            <a:r>
              <a:rPr lang="en-US" dirty="0"/>
              <a:t> </a:t>
            </a:r>
            <a:r>
              <a:rPr lang="en-US" dirty="0" err="1"/>
              <a:t>Präfixen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72B18-8BC9-F84A-8799-E7B583AE3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be</a:t>
            </a:r>
            <a:r>
              <a:rPr lang="en-US" b="1" dirty="0" err="1"/>
              <a:t>suchen</a:t>
            </a:r>
            <a:r>
              <a:rPr lang="en-US" dirty="0"/>
              <a:t>                 </a:t>
            </a:r>
            <a:r>
              <a:rPr lang="en-US" dirty="0" err="1"/>
              <a:t>besucht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ver</a:t>
            </a:r>
            <a:r>
              <a:rPr lang="en-US" b="1" dirty="0" err="1"/>
              <a:t>suchen</a:t>
            </a:r>
            <a:endParaRPr lang="en-US" b="1" dirty="0"/>
          </a:p>
          <a:p>
            <a:pPr marL="0" indent="0">
              <a:buNone/>
            </a:pPr>
            <a:r>
              <a:rPr lang="en-US" dirty="0" err="1"/>
              <a:t>be</a:t>
            </a:r>
            <a:r>
              <a:rPr lang="en-US" b="1" dirty="0" err="1"/>
              <a:t>kommen</a:t>
            </a:r>
            <a:r>
              <a:rPr lang="en-US" b="1" dirty="0"/>
              <a:t>               </a:t>
            </a:r>
          </a:p>
          <a:p>
            <a:pPr marL="0" indent="0">
              <a:buNone/>
            </a:pPr>
            <a:r>
              <a:rPr lang="en-US" dirty="0" err="1"/>
              <a:t>ver</a:t>
            </a:r>
            <a:r>
              <a:rPr lang="en-US" b="1" dirty="0" err="1"/>
              <a:t>gessen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ver</a:t>
            </a:r>
            <a:r>
              <a:rPr lang="en-US" b="1" dirty="0"/>
              <a:t>stehen               </a:t>
            </a:r>
            <a:r>
              <a:rPr lang="en-US" dirty="0" err="1"/>
              <a:t>verstanden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miss</a:t>
            </a:r>
            <a:r>
              <a:rPr lang="en-US" b="1" dirty="0" err="1"/>
              <a:t>verstehen</a:t>
            </a:r>
            <a:endParaRPr lang="en-US" b="1" dirty="0"/>
          </a:p>
          <a:p>
            <a:pPr marL="0" indent="0">
              <a:buNone/>
            </a:pPr>
            <a:r>
              <a:rPr lang="en-US" dirty="0" err="1"/>
              <a:t>er</a:t>
            </a:r>
            <a:r>
              <a:rPr lang="en-US" b="1" dirty="0" err="1"/>
              <a:t>zählen</a:t>
            </a:r>
            <a:r>
              <a:rPr lang="en-US" b="1" dirty="0"/>
              <a:t> (</a:t>
            </a:r>
            <a:r>
              <a:rPr lang="en-US" b="1" dirty="0" err="1"/>
              <a:t>regelmässig</a:t>
            </a:r>
            <a:r>
              <a:rPr lang="en-US" b="1" dirty="0"/>
              <a:t>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315B5-AB0E-7047-B7CC-CF1054C55113}"/>
              </a:ext>
            </a:extLst>
          </p:cNvPr>
          <p:cNvSpPr txBox="1"/>
          <p:nvPr/>
        </p:nvSpPr>
        <p:spPr>
          <a:xfrm>
            <a:off x="8913585" y="1600637"/>
            <a:ext cx="284842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be- </a:t>
            </a:r>
          </a:p>
          <a:p>
            <a:r>
              <a:rPr lang="en-US" sz="3200" dirty="0"/>
              <a:t>emp-</a:t>
            </a:r>
          </a:p>
          <a:p>
            <a:r>
              <a:rPr lang="en-US" sz="3200" dirty="0" err="1"/>
              <a:t>ent</a:t>
            </a:r>
            <a:r>
              <a:rPr lang="en-US" sz="3200" dirty="0"/>
              <a:t>-</a:t>
            </a:r>
          </a:p>
          <a:p>
            <a:r>
              <a:rPr lang="en-US" sz="3200" dirty="0" err="1"/>
              <a:t>ver</a:t>
            </a:r>
            <a:r>
              <a:rPr lang="en-US" sz="3200" dirty="0"/>
              <a:t>-</a:t>
            </a:r>
          </a:p>
          <a:p>
            <a:r>
              <a:rPr lang="en-US" sz="3200" dirty="0"/>
              <a:t>er-</a:t>
            </a:r>
          </a:p>
          <a:p>
            <a:r>
              <a:rPr lang="en-US" sz="3200" dirty="0" err="1"/>
              <a:t>ge</a:t>
            </a:r>
            <a:r>
              <a:rPr lang="en-US" sz="3200" dirty="0"/>
              <a:t>-</a:t>
            </a:r>
          </a:p>
          <a:p>
            <a:r>
              <a:rPr lang="en-US" sz="3200" dirty="0"/>
              <a:t>miss-</a:t>
            </a:r>
          </a:p>
          <a:p>
            <a:r>
              <a:rPr lang="en-US" sz="3200" dirty="0" err="1"/>
              <a:t>voll</a:t>
            </a:r>
            <a:r>
              <a:rPr lang="en-US" sz="3200" dirty="0"/>
              <a:t>-</a:t>
            </a:r>
          </a:p>
          <a:p>
            <a:r>
              <a:rPr lang="en-US" sz="3200" dirty="0" err="1"/>
              <a:t>zer</a:t>
            </a:r>
            <a:r>
              <a:rPr lang="en-US" sz="3200" dirty="0"/>
              <a:t>-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1592-1BF2-3D48-B2A3-F6DEFC1C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218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Schwarzfahrer</a:t>
            </a:r>
            <a:r>
              <a:rPr lang="en-US" b="1" dirty="0"/>
              <a:t> – das </a:t>
            </a:r>
            <a:r>
              <a:rPr lang="en-US" b="1" dirty="0" err="1"/>
              <a:t>Perfekt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0A4A7-48FE-C44F-8580-7E00C76C2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13" y="1117245"/>
            <a:ext cx="11397343" cy="46412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1. Der Film </a:t>
            </a:r>
            <a:r>
              <a:rPr lang="en-US" dirty="0" err="1"/>
              <a:t>beginnt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2.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sehen</a:t>
            </a:r>
            <a:r>
              <a:rPr lang="en-US" dirty="0"/>
              <a:t> die Stadt Berlin. </a:t>
            </a:r>
          </a:p>
          <a:p>
            <a:pPr marL="0" indent="0">
              <a:buNone/>
            </a:pPr>
            <a:r>
              <a:rPr lang="en-US" dirty="0"/>
              <a:t>3. Die Berliner </a:t>
            </a:r>
            <a:r>
              <a:rPr lang="en-US" dirty="0" err="1"/>
              <a:t>stehen</a:t>
            </a:r>
            <a:r>
              <a:rPr lang="en-US" dirty="0"/>
              <a:t> um die </a:t>
            </a:r>
            <a:r>
              <a:rPr lang="en-US" dirty="0" err="1"/>
              <a:t>Haltestelle</a:t>
            </a:r>
            <a:r>
              <a:rPr lang="en-US" dirty="0"/>
              <a:t> (Station). </a:t>
            </a:r>
          </a:p>
          <a:p>
            <a:pPr marL="0" indent="0">
              <a:buNone/>
            </a:pPr>
            <a:r>
              <a:rPr lang="en-US" dirty="0"/>
              <a:t>4. Sie </a:t>
            </a:r>
            <a:r>
              <a:rPr lang="en-US" dirty="0" err="1"/>
              <a:t>diskutieren</a:t>
            </a:r>
            <a:r>
              <a:rPr lang="en-US" dirty="0"/>
              <a:t> den </a:t>
            </a:r>
            <a:r>
              <a:rPr lang="en-US" dirty="0" err="1"/>
              <a:t>Alltag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5. Ein Mann </a:t>
            </a:r>
            <a:r>
              <a:rPr lang="en-US" dirty="0" err="1"/>
              <a:t>besucht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Freund. Sie </a:t>
            </a:r>
            <a:r>
              <a:rPr lang="en-US" dirty="0" err="1"/>
              <a:t>hören</a:t>
            </a:r>
            <a:r>
              <a:rPr lang="en-US" dirty="0"/>
              <a:t> </a:t>
            </a:r>
            <a:r>
              <a:rPr lang="en-US" dirty="0" err="1"/>
              <a:t>Musik</a:t>
            </a:r>
            <a:r>
              <a:rPr lang="en-US" dirty="0"/>
              <a:t> und </a:t>
            </a:r>
            <a:r>
              <a:rPr lang="en-US" dirty="0" err="1"/>
              <a:t>trinken</a:t>
            </a:r>
            <a:r>
              <a:rPr lang="en-US" dirty="0"/>
              <a:t> Cola.</a:t>
            </a:r>
          </a:p>
          <a:p>
            <a:pPr marL="0" indent="0">
              <a:buNone/>
            </a:pPr>
            <a:r>
              <a:rPr lang="en-US" dirty="0"/>
              <a:t>6. </a:t>
            </a:r>
            <a:r>
              <a:rPr lang="en-US" dirty="0" err="1"/>
              <a:t>Zwei</a:t>
            </a:r>
            <a:r>
              <a:rPr lang="en-US" dirty="0"/>
              <a:t> </a:t>
            </a:r>
            <a:r>
              <a:rPr lang="en-US" dirty="0" err="1"/>
              <a:t>Mädchen</a:t>
            </a:r>
            <a:r>
              <a:rPr lang="en-US" dirty="0"/>
              <a:t> </a:t>
            </a:r>
            <a:r>
              <a:rPr lang="en-US" dirty="0" err="1"/>
              <a:t>sprechen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Jungen</a:t>
            </a:r>
            <a:r>
              <a:rPr lang="en-US" dirty="0"/>
              <a:t>. Die </a:t>
            </a:r>
            <a:r>
              <a:rPr lang="en-US" dirty="0" err="1"/>
              <a:t>Jungen</a:t>
            </a:r>
            <a:r>
              <a:rPr lang="en-US" dirty="0"/>
              <a:t> </a:t>
            </a:r>
            <a:r>
              <a:rPr lang="en-US" dirty="0" err="1"/>
              <a:t>interessieren</a:t>
            </a:r>
            <a:r>
              <a:rPr lang="en-US" dirty="0"/>
              <a:t> die </a:t>
            </a:r>
            <a:r>
              <a:rPr lang="en-US" dirty="0" err="1"/>
              <a:t>Mädchen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7. Ein Kind </a:t>
            </a:r>
            <a:r>
              <a:rPr lang="en-US" dirty="0" err="1"/>
              <a:t>bleibt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seiner Mutter.   </a:t>
            </a:r>
          </a:p>
          <a:p>
            <a:pPr marL="0" indent="0">
              <a:buNone/>
            </a:pPr>
            <a:r>
              <a:rPr lang="en-US" dirty="0"/>
              <a:t>8. Die </a:t>
            </a:r>
            <a:r>
              <a:rPr lang="en-US" dirty="0" err="1"/>
              <a:t>Strassenbahn</a:t>
            </a:r>
            <a:r>
              <a:rPr lang="en-US" dirty="0"/>
              <a:t> </a:t>
            </a:r>
            <a:r>
              <a:rPr lang="en-US" dirty="0" err="1"/>
              <a:t>kommt</a:t>
            </a:r>
            <a:r>
              <a:rPr lang="en-US" dirty="0"/>
              <a:t> schnell und </a:t>
            </a:r>
            <a:r>
              <a:rPr lang="en-US" dirty="0" err="1"/>
              <a:t>pünktlich</a:t>
            </a:r>
            <a:r>
              <a:rPr lang="en-US" dirty="0"/>
              <a:t> an. </a:t>
            </a:r>
          </a:p>
          <a:p>
            <a:pPr marL="0" indent="0">
              <a:buNone/>
            </a:pPr>
            <a:r>
              <a:rPr lang="en-US" dirty="0"/>
              <a:t>9. Ein Mann </a:t>
            </a:r>
            <a:r>
              <a:rPr lang="en-US" dirty="0" err="1"/>
              <a:t>läuft</a:t>
            </a:r>
            <a:r>
              <a:rPr lang="en-US" dirty="0"/>
              <a:t>  </a:t>
            </a:r>
            <a:r>
              <a:rPr lang="en-US" dirty="0" err="1"/>
              <a:t>zur</a:t>
            </a:r>
            <a:r>
              <a:rPr lang="en-US" dirty="0"/>
              <a:t> </a:t>
            </a:r>
            <a:r>
              <a:rPr lang="en-US" dirty="0" err="1"/>
              <a:t>Strassenbahn</a:t>
            </a:r>
            <a:r>
              <a:rPr lang="en-US" dirty="0"/>
              <a:t>. Er </a:t>
            </a:r>
            <a:r>
              <a:rPr lang="en-US" dirty="0" err="1"/>
              <a:t>bringt</a:t>
            </a:r>
            <a:r>
              <a:rPr lang="en-US" dirty="0"/>
              <a:t> </a:t>
            </a:r>
            <a:r>
              <a:rPr lang="en-US" dirty="0" err="1"/>
              <a:t>seinen</a:t>
            </a:r>
            <a:r>
              <a:rPr lang="en-US" dirty="0"/>
              <a:t> Helm </a:t>
            </a:r>
            <a:r>
              <a:rPr lang="en-US" dirty="0" err="1"/>
              <a:t>mit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10. Die </a:t>
            </a:r>
            <a:r>
              <a:rPr lang="en-US" dirty="0" err="1"/>
              <a:t>Fahrgäste</a:t>
            </a:r>
            <a:r>
              <a:rPr lang="en-US" dirty="0"/>
              <a:t> </a:t>
            </a:r>
            <a:r>
              <a:rPr lang="en-US" dirty="0" err="1"/>
              <a:t>steigen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11. Er </a:t>
            </a:r>
            <a:r>
              <a:rPr lang="en-US" dirty="0" err="1"/>
              <a:t>findet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Sitzplatz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12. Er </a:t>
            </a:r>
            <a:r>
              <a:rPr lang="en-US" dirty="0" err="1"/>
              <a:t>fragt</a:t>
            </a:r>
            <a:r>
              <a:rPr lang="en-US" dirty="0"/>
              <a:t> , ,,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frei</a:t>
            </a:r>
            <a:r>
              <a:rPr lang="en-US" dirty="0"/>
              <a:t>?” </a:t>
            </a:r>
          </a:p>
          <a:p>
            <a:pPr marL="0" indent="0">
              <a:buNone/>
            </a:pPr>
            <a:r>
              <a:rPr lang="en-US" dirty="0"/>
              <a:t>13. Die </a:t>
            </a:r>
            <a:r>
              <a:rPr lang="en-US" dirty="0" err="1"/>
              <a:t>alte</a:t>
            </a:r>
            <a:r>
              <a:rPr lang="en-US" dirty="0"/>
              <a:t> Frau </a:t>
            </a:r>
            <a:r>
              <a:rPr lang="en-US" dirty="0" err="1"/>
              <a:t>sagt</a:t>
            </a:r>
            <a:r>
              <a:rPr lang="en-US" dirty="0"/>
              <a:t> </a:t>
            </a:r>
            <a:r>
              <a:rPr lang="en-US" dirty="0" err="1"/>
              <a:t>nichts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14. Die </a:t>
            </a:r>
            <a:r>
              <a:rPr lang="en-US" dirty="0" err="1"/>
              <a:t>Strassenbahn</a:t>
            </a:r>
            <a:r>
              <a:rPr lang="en-US" dirty="0"/>
              <a:t> </a:t>
            </a:r>
            <a:r>
              <a:rPr lang="en-US" dirty="0" err="1"/>
              <a:t>fährt</a:t>
            </a:r>
            <a:r>
              <a:rPr lang="en-US" dirty="0"/>
              <a:t> ab.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E08E4-59CE-894F-83C9-71C138E69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6048447"/>
            <a:ext cx="10074728" cy="734358"/>
          </a:xfrm>
          <a:prstGeom prst="rect">
            <a:avLst/>
          </a:prstGeom>
        </p:spPr>
      </p:pic>
      <p:pic>
        <p:nvPicPr>
          <p:cNvPr id="5122" name="Picture 2" descr="Schwarzfahrer (Black Rider) - Pepe Danquart">
            <a:extLst>
              <a:ext uri="{FF2B5EF4-FFF2-40B4-BE49-F238E27FC236}">
                <a16:creationId xmlns:a16="http://schemas.microsoft.com/office/drawing/2014/main" id="{155B5E56-DE31-2548-A1C3-31F4C4C0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904" y="0"/>
            <a:ext cx="1852096" cy="246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087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5033A0-8ABF-744E-B9F0-840E8D3199C1}"/>
              </a:ext>
            </a:extLst>
          </p:cNvPr>
          <p:cNvSpPr txBox="1"/>
          <p:nvPr/>
        </p:nvSpPr>
        <p:spPr>
          <a:xfrm>
            <a:off x="420915" y="335845"/>
            <a:ext cx="516708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1. eine Zeitung gelesen?     </a:t>
            </a:r>
          </a:p>
          <a:p>
            <a:endParaRPr lang="de-DE" sz="1200" dirty="0"/>
          </a:p>
          <a:p>
            <a:r>
              <a:rPr lang="de-DE" sz="1200" dirty="0"/>
              <a:t>2. einen Sitzplatz gefunden? </a:t>
            </a:r>
          </a:p>
          <a:p>
            <a:endParaRPr lang="de-DE" sz="1200" dirty="0"/>
          </a:p>
          <a:p>
            <a:r>
              <a:rPr lang="de-DE" sz="1200" dirty="0"/>
              <a:t>3. schnell eingestiegen? </a:t>
            </a:r>
          </a:p>
          <a:p>
            <a:endParaRPr lang="de-DE" sz="1200" dirty="0"/>
          </a:p>
          <a:p>
            <a:r>
              <a:rPr lang="de-DE" sz="1200" dirty="0"/>
              <a:t>4. nicht gesprochen?</a:t>
            </a:r>
          </a:p>
          <a:p>
            <a:endParaRPr lang="de-DE" sz="1200" dirty="0"/>
          </a:p>
          <a:p>
            <a:r>
              <a:rPr lang="de-DE" sz="1200" dirty="0"/>
              <a:t>5. laut gesprochen?  </a:t>
            </a:r>
          </a:p>
          <a:p>
            <a:endParaRPr lang="de-DE" sz="1200" dirty="0"/>
          </a:p>
          <a:p>
            <a:r>
              <a:rPr lang="de-DE" sz="1200" dirty="0"/>
              <a:t>6. einen Fahrschein gehabt?</a:t>
            </a:r>
          </a:p>
          <a:p>
            <a:endParaRPr lang="de-DE" sz="1200" dirty="0"/>
          </a:p>
          <a:p>
            <a:r>
              <a:rPr lang="de-DE" sz="1200" dirty="0"/>
              <a:t>7. eine Handtasche mitgebracht? </a:t>
            </a:r>
          </a:p>
          <a:p>
            <a:endParaRPr lang="de-DE" sz="1200" dirty="0"/>
          </a:p>
          <a:p>
            <a:r>
              <a:rPr lang="de-DE" sz="1200" dirty="0"/>
              <a:t>8. eine Jacke oder einen Mantel  getragen?</a:t>
            </a:r>
          </a:p>
          <a:p>
            <a:endParaRPr lang="de-DE" sz="1200" dirty="0"/>
          </a:p>
          <a:p>
            <a:r>
              <a:rPr lang="de-DE" sz="1200" dirty="0"/>
              <a:t>9. mit der Straßenbahn gefahren? </a:t>
            </a:r>
          </a:p>
          <a:p>
            <a:endParaRPr lang="de-DE" sz="1200" dirty="0"/>
          </a:p>
          <a:p>
            <a:r>
              <a:rPr lang="de-DE" sz="1200" dirty="0"/>
              <a:t>10. im Sitzplatz geblieben?</a:t>
            </a:r>
          </a:p>
          <a:p>
            <a:endParaRPr lang="de-DE" sz="1200" dirty="0"/>
          </a:p>
          <a:p>
            <a:r>
              <a:rPr lang="de-DE" sz="1200" dirty="0"/>
              <a:t>11. Musik in der Straßenbahn gehört? </a:t>
            </a:r>
          </a:p>
          <a:p>
            <a:endParaRPr lang="de-DE" sz="1200" dirty="0"/>
          </a:p>
          <a:p>
            <a:r>
              <a:rPr lang="de-DE" sz="1200" dirty="0"/>
              <a:t>12. die anderen Fahrgäste gestört?  </a:t>
            </a:r>
          </a:p>
          <a:p>
            <a:endParaRPr lang="de-DE" sz="1200" dirty="0"/>
          </a:p>
          <a:p>
            <a:r>
              <a:rPr lang="de-DE" sz="1200" dirty="0"/>
              <a:t>13. durch den Wagen gegangen?</a:t>
            </a:r>
          </a:p>
          <a:p>
            <a:endParaRPr lang="de-DE" sz="1200" dirty="0"/>
          </a:p>
          <a:p>
            <a:r>
              <a:rPr lang="de-DE" sz="1200" dirty="0"/>
              <a:t>14. Migration diskutiert? </a:t>
            </a:r>
          </a:p>
          <a:p>
            <a:endParaRPr lang="de-DE" sz="1200" dirty="0"/>
          </a:p>
          <a:p>
            <a:r>
              <a:rPr lang="de-DE" sz="1200" dirty="0"/>
              <a:t>15. eine Strafe für Schwarzfahren bekommen? </a:t>
            </a:r>
          </a:p>
          <a:p>
            <a:endParaRPr lang="de-DE" sz="1200" dirty="0"/>
          </a:p>
          <a:p>
            <a:r>
              <a:rPr lang="de-DE" sz="1200" dirty="0"/>
              <a:t>16. Beleidigungen ignoriert? </a:t>
            </a:r>
          </a:p>
          <a:p>
            <a:endParaRPr lang="de-DE" sz="1200" dirty="0"/>
          </a:p>
          <a:p>
            <a:r>
              <a:rPr lang="de-DE" sz="1200" dirty="0"/>
              <a:t>17. die Handtasche geöffnet?</a:t>
            </a:r>
          </a:p>
        </p:txBody>
      </p:sp>
      <p:pic>
        <p:nvPicPr>
          <p:cNvPr id="1026" name="Picture 2" descr="Schwarzfahrer | bpb">
            <a:extLst>
              <a:ext uri="{FF2B5EF4-FFF2-40B4-BE49-F238E27FC236}">
                <a16:creationId xmlns:a16="http://schemas.microsoft.com/office/drawing/2014/main" id="{28358DA3-E962-E44E-94BB-8FB016D9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559067"/>
            <a:ext cx="6008914" cy="399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4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209AF-EEC3-2F4B-B577-348C970E5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5099" y="2532605"/>
            <a:ext cx="4173780" cy="2039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58CD2-EE6B-BB4A-B5FD-2D76944E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814" y="197273"/>
            <a:ext cx="3766350" cy="2088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19779-533D-0E4F-9173-BC4BAC392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5" y="313250"/>
            <a:ext cx="4333299" cy="2219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1648B8-69C9-E74A-ABE2-03960E89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85" y="2712219"/>
            <a:ext cx="3781585" cy="2219356"/>
          </a:xfrm>
          <a:prstGeom prst="rect">
            <a:avLst/>
          </a:prstGeom>
        </p:spPr>
      </p:pic>
      <p:pic>
        <p:nvPicPr>
          <p:cNvPr id="8" name="image1.png">
            <a:extLst>
              <a:ext uri="{FF2B5EF4-FFF2-40B4-BE49-F238E27FC236}">
                <a16:creationId xmlns:a16="http://schemas.microsoft.com/office/drawing/2014/main" id="{812A9B60-F11F-924D-BEF9-D70F16669F78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980837" y="4818608"/>
            <a:ext cx="3994327" cy="176112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86138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quot;Im Flugzeug das Land verlassen&quot;">
            <a:extLst>
              <a:ext uri="{FF2B5EF4-FFF2-40B4-BE49-F238E27FC236}">
                <a16:creationId xmlns:a16="http://schemas.microsoft.com/office/drawing/2014/main" id="{5D228C82-4CBF-9F4D-9F4A-B0D9894A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81" y="741482"/>
            <a:ext cx="3783604" cy="26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quot;Das Gefühl, fremd zu sein&quot;">
            <a:extLst>
              <a:ext uri="{FF2B5EF4-FFF2-40B4-BE49-F238E27FC236}">
                <a16:creationId xmlns:a16="http://schemas.microsoft.com/office/drawing/2014/main" id="{6D9B31A9-12B8-8E4C-82B7-7B77EA1D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6" y="811956"/>
            <a:ext cx="3964214" cy="261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&quot;Mit einem Touristenvisum in Deutschland eingereist&quot;">
            <a:extLst>
              <a:ext uri="{FF2B5EF4-FFF2-40B4-BE49-F238E27FC236}">
                <a16:creationId xmlns:a16="http://schemas.microsoft.com/office/drawing/2014/main" id="{DDF46733-C0FB-D94E-8056-6CBAC03B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1" y="811956"/>
            <a:ext cx="3419929" cy="27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34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99E5D0-D881-C94B-B68C-85D00DF8178B}"/>
              </a:ext>
            </a:extLst>
          </p:cNvPr>
          <p:cNvSpPr txBox="1"/>
          <p:nvPr/>
        </p:nvSpPr>
        <p:spPr>
          <a:xfrm>
            <a:off x="1040130" y="902970"/>
            <a:ext cx="102641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Partner Interviews </a:t>
            </a:r>
          </a:p>
          <a:p>
            <a:endParaRPr lang="en-US" sz="2400" dirty="0"/>
          </a:p>
          <a:p>
            <a:r>
              <a:rPr lang="de-DE" sz="2400" dirty="0"/>
              <a:t>Ist das Bewusstsein von Diskriminierung groß oder gering? Kann man mehr über Diskriminierung lernen? </a:t>
            </a:r>
          </a:p>
          <a:p>
            <a:endParaRPr lang="de-DE" sz="2400" dirty="0"/>
          </a:p>
          <a:p>
            <a:r>
              <a:rPr lang="de-DE" sz="2400" dirty="0"/>
              <a:t>Soll man eine Situation ignorieren? Soll man wegschauen? 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480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462BCE5-F5B7-324B-964D-7C1D4C18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2554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63F8B3-3652-BD4A-BAA5-65D253554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786988"/>
              </p:ext>
            </p:extLst>
          </p:nvPr>
        </p:nvGraphicFramePr>
        <p:xfrm>
          <a:off x="671314" y="643467"/>
          <a:ext cx="10849373" cy="5899918"/>
        </p:xfrm>
        <a:graphic>
          <a:graphicData uri="http://schemas.openxmlformats.org/drawingml/2006/table">
            <a:tbl>
              <a:tblPr firstRow="1" firstCol="1" bandRow="1"/>
              <a:tblGrid>
                <a:gridCol w="3577164">
                  <a:extLst>
                    <a:ext uri="{9D8B030D-6E8A-4147-A177-3AD203B41FA5}">
                      <a16:colId xmlns:a16="http://schemas.microsoft.com/office/drawing/2014/main" val="1061568789"/>
                    </a:ext>
                  </a:extLst>
                </a:gridCol>
                <a:gridCol w="3652270">
                  <a:extLst>
                    <a:ext uri="{9D8B030D-6E8A-4147-A177-3AD203B41FA5}">
                      <a16:colId xmlns:a16="http://schemas.microsoft.com/office/drawing/2014/main" val="164281996"/>
                    </a:ext>
                  </a:extLst>
                </a:gridCol>
                <a:gridCol w="3619939">
                  <a:extLst>
                    <a:ext uri="{9D8B030D-6E8A-4147-A177-3AD203B41FA5}">
                      <a16:colId xmlns:a16="http://schemas.microsoft.com/office/drawing/2014/main" val="1576104928"/>
                    </a:ext>
                  </a:extLst>
                </a:gridCol>
              </a:tblGrid>
              <a:tr h="439287">
                <a:tc gridSpan="3"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>
                          <a:effectLst/>
                          <a:highlight>
                            <a:srgbClr val="FFFF00"/>
                          </a:highlight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ELFTE WOCHE (KAPITEL 4 &amp; 5, S. 164-179)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246" marR="143246" marT="71623" marB="716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863282"/>
                  </a:ext>
                </a:extLst>
              </a:tr>
              <a:tr h="439287">
                <a:tc gridSpan="3"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GRAMMATIK: DAS PERFEKT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246" marR="143246" marT="71623" marB="716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733506"/>
                  </a:ext>
                </a:extLst>
              </a:tr>
              <a:tr h="439287">
                <a:tc gridSpan="3"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THEMEN:  WOHER KOMME ICH? MIGRATION, NATION,    </a:t>
                      </a:r>
                      <a:endParaRPr lang="de-D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3246" marR="143246" marT="71623" marB="7162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481006"/>
                  </a:ext>
                </a:extLst>
              </a:tr>
              <a:tr h="310963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Datum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 Kurs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1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Hausaufgaben (nächste Sitzung fällig)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7072"/>
                  </a:ext>
                </a:extLst>
              </a:tr>
              <a:tr h="310963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Montag, 16. November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Wiederholung: Kapitel 4 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963108"/>
                  </a:ext>
                </a:extLst>
              </a:tr>
              <a:tr h="1027192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Dienstag, 17. November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Das Perfekt: regular and irregular verbs,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Einwanderung in Deutschland – Migrationskrise in Deutschland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2977670"/>
                  </a:ext>
                </a:extLst>
              </a:tr>
              <a:tr h="788449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Mittwoch, 18. November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Das Perfekt  üben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Verbs with separable and inseparable prefixes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 dirty="0">
                          <a:effectLst/>
                          <a:latin typeface="Segoe UI Historic" panose="020B0502040204020203" pitchFamily="34" charset="0"/>
                          <a:cs typeface="Times New Roman" panose="02020603050405020304" pitchFamily="18" charset="0"/>
                        </a:rPr>
                        <a:t>MINDTAP, Lesen</a:t>
                      </a:r>
                      <a:endParaRPr lang="de-D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020431"/>
                  </a:ext>
                </a:extLst>
              </a:tr>
              <a:tr h="788449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Donnerstag, 19. November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Gründe fürs Auswandern [Text]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Subordinierende Konjunktionen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Perfekt weiter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Lesen </a:t>
                      </a:r>
                      <a:r>
                        <a:rPr lang="de-DE" sz="1600" b="0" i="0" u="none" strike="noStrike" dirty="0" err="1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cont‘d</a:t>
                      </a:r>
                      <a:endParaRPr lang="de-D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728981"/>
                  </a:ext>
                </a:extLst>
              </a:tr>
              <a:tr h="1027192"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Freitag, 20. November </a:t>
                      </a:r>
                      <a:endParaRPr lang="de-DE" sz="2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Gründe fürs Auswandern</a:t>
                      </a:r>
                      <a:endParaRPr lang="de-D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Schreiben und Sprechen Übungen </a:t>
                      </a:r>
                      <a:r>
                        <a:rPr lang="de-DE" sz="28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gemischte Wiederholung</a:t>
                      </a:r>
                      <a:endParaRPr lang="de-DE" sz="1600" b="0" i="0" u="none" strike="noStrike" dirty="0">
                        <a:effectLst/>
                        <a:latin typeface="Segoe UI Historic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Schreibaufgabe 8: über Migration. gegeben </a:t>
                      </a:r>
                      <a:endParaRPr lang="de-D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600" b="0" i="0" u="none" strike="noStrike" dirty="0">
                          <a:effectLst/>
                          <a:latin typeface="Segoe UI Historic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Erzählte Migrationsgeschichten – Audio Archiv </a:t>
                      </a:r>
                      <a:endParaRPr lang="de-DE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7434" marR="107434" marT="1492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303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15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E1A77-7D9E-6643-9444-DA97BE53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7004"/>
            <a:ext cx="10515600" cy="1325563"/>
          </a:xfrm>
        </p:spPr>
        <p:txBody>
          <a:bodyPr/>
          <a:lstStyle/>
          <a:p>
            <a:r>
              <a:rPr lang="en-US" dirty="0"/>
              <a:t>Was </a:t>
            </a:r>
            <a:r>
              <a:rPr lang="en-US" dirty="0" err="1"/>
              <a:t>bedeutet</a:t>
            </a:r>
            <a:r>
              <a:rPr lang="en-US" dirty="0"/>
              <a:t> </a:t>
            </a:r>
            <a:r>
              <a:rPr lang="en-US" dirty="0" err="1"/>
              <a:t>nationale</a:t>
            </a:r>
            <a:r>
              <a:rPr lang="en-US" dirty="0"/>
              <a:t> </a:t>
            </a:r>
            <a:r>
              <a:rPr lang="en-US" dirty="0" err="1"/>
              <a:t>Identität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mich</a:t>
            </a:r>
            <a:r>
              <a:rPr lang="en-US" dirty="0"/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11D0A-3A8E-6A4D-9A9A-09FA5040B31A}"/>
              </a:ext>
            </a:extLst>
          </p:cNvPr>
          <p:cNvSpPr/>
          <p:nvPr/>
        </p:nvSpPr>
        <p:spPr>
          <a:xfrm>
            <a:off x="146959" y="3995678"/>
            <a:ext cx="113510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Welche Qualitäten oder Gefühle assoziieren Sie mit ,,Nation”? Wählen Sie drei von der Liste in den Folien.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Ich assoziiere die Qualitäten oder Gefühle ____________,       ________________,  und ______________ mit Nation.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Was ist deine nationale Identität? Was ist nicht deine nationale Identität. Wählen Sie drei Konzept.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Meine nationale Identität ist _______________________, _____________________, und______________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Meine nationale Identität ist nicht _______________________, ___________________,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2280B-7439-164E-A907-D9A01B4DC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988559"/>
            <a:ext cx="3080657" cy="2695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99449-4874-274D-B92F-DD32373C8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350" y="653940"/>
            <a:ext cx="4585635" cy="33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47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717FCA-BECE-A642-8D1F-789A06DA3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15" y="747970"/>
            <a:ext cx="5776686" cy="3128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61688-2272-144C-8CA0-8F642BAA3332}"/>
              </a:ext>
            </a:extLst>
          </p:cNvPr>
          <p:cNvSpPr txBox="1"/>
          <p:nvPr/>
        </p:nvSpPr>
        <p:spPr>
          <a:xfrm>
            <a:off x="319314" y="3991429"/>
            <a:ext cx="77651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Präsens: </a:t>
            </a:r>
            <a:r>
              <a:rPr lang="de-DE" sz="2400" dirty="0" err="1"/>
              <a:t>Karamba</a:t>
            </a:r>
            <a:r>
              <a:rPr lang="de-DE" sz="2400" dirty="0"/>
              <a:t> </a:t>
            </a:r>
            <a:r>
              <a:rPr lang="de-DE" sz="2400" dirty="0" err="1"/>
              <a:t>Diaby</a:t>
            </a:r>
            <a:r>
              <a:rPr lang="de-DE" sz="2400" dirty="0"/>
              <a:t> </a:t>
            </a:r>
            <a:r>
              <a:rPr lang="de-DE" sz="2400" u="sng" dirty="0">
                <a:highlight>
                  <a:srgbClr val="00FF00"/>
                </a:highlight>
              </a:rPr>
              <a:t>kommt </a:t>
            </a:r>
            <a:r>
              <a:rPr lang="de-DE" sz="2400" dirty="0"/>
              <a:t>aus Senegal</a:t>
            </a:r>
          </a:p>
          <a:p>
            <a:endParaRPr lang="de-DE" sz="2400" dirty="0"/>
          </a:p>
          <a:p>
            <a:r>
              <a:rPr lang="de-DE" sz="2400" dirty="0"/>
              <a:t>Perfekt: </a:t>
            </a:r>
            <a:r>
              <a:rPr lang="de-DE" sz="2400" dirty="0" err="1"/>
              <a:t>Karamba</a:t>
            </a:r>
            <a:r>
              <a:rPr lang="de-DE" sz="2400" dirty="0"/>
              <a:t> </a:t>
            </a:r>
            <a:r>
              <a:rPr lang="de-DE" sz="2400" dirty="0" err="1"/>
              <a:t>Diaby</a:t>
            </a:r>
            <a:r>
              <a:rPr lang="de-DE" sz="2400" dirty="0">
                <a:highlight>
                  <a:srgbClr val="00FFFF"/>
                </a:highlight>
              </a:rPr>
              <a:t> ist </a:t>
            </a:r>
            <a:r>
              <a:rPr lang="de-DE" sz="2400" dirty="0"/>
              <a:t>aus Senegal </a:t>
            </a:r>
            <a:r>
              <a:rPr lang="de-DE" sz="2400" dirty="0">
                <a:highlight>
                  <a:srgbClr val="FFFF00"/>
                </a:highlight>
              </a:rPr>
              <a:t>ge</a:t>
            </a:r>
            <a:r>
              <a:rPr lang="de-DE" sz="2400" u="sng" dirty="0">
                <a:highlight>
                  <a:srgbClr val="00FF00"/>
                </a:highlight>
              </a:rPr>
              <a:t>komm</a:t>
            </a:r>
            <a:r>
              <a:rPr lang="de-DE" sz="2400" dirty="0">
                <a:highlight>
                  <a:srgbClr val="FFFF00"/>
                </a:highlight>
              </a:rPr>
              <a:t>en</a:t>
            </a:r>
          </a:p>
          <a:p>
            <a:endParaRPr lang="de-DE" sz="2400" dirty="0">
              <a:highlight>
                <a:srgbClr val="FFFF00"/>
              </a:highlight>
            </a:endParaRPr>
          </a:p>
          <a:p>
            <a:r>
              <a:rPr lang="de-DE" sz="2400" dirty="0"/>
              <a:t>Präsens: Er macht sein Studium in Leipzig. </a:t>
            </a:r>
          </a:p>
          <a:p>
            <a:endParaRPr lang="de-DE" sz="2400" dirty="0"/>
          </a:p>
          <a:p>
            <a:r>
              <a:rPr lang="de-DE" sz="2400" dirty="0"/>
              <a:t>Perfekt: Er </a:t>
            </a:r>
            <a:r>
              <a:rPr lang="de-DE" sz="2400" dirty="0">
                <a:highlight>
                  <a:srgbClr val="00FFFF"/>
                </a:highlight>
              </a:rPr>
              <a:t>hat</a:t>
            </a:r>
            <a:r>
              <a:rPr lang="de-DE" sz="2400" dirty="0"/>
              <a:t> sein Studium in Leipzig </a:t>
            </a:r>
            <a:r>
              <a:rPr lang="de-DE" sz="2400" dirty="0">
                <a:highlight>
                  <a:srgbClr val="FFFF00"/>
                </a:highlight>
              </a:rPr>
              <a:t>ge</a:t>
            </a:r>
            <a:r>
              <a:rPr lang="de-DE" sz="2400" u="sng" dirty="0">
                <a:highlight>
                  <a:srgbClr val="00FF00"/>
                </a:highlight>
              </a:rPr>
              <a:t>mach</a:t>
            </a:r>
            <a:r>
              <a:rPr lang="de-DE" sz="2400" dirty="0">
                <a:highlight>
                  <a:srgbClr val="FFFF00"/>
                </a:highlight>
              </a:rPr>
              <a:t>t. </a:t>
            </a:r>
          </a:p>
          <a:p>
            <a:r>
              <a:rPr lang="en-US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646C53-1CE5-064F-A3BD-ADCF1E8A41EB}"/>
              </a:ext>
            </a:extLst>
          </p:cNvPr>
          <p:cNvSpPr txBox="1"/>
          <p:nvPr/>
        </p:nvSpPr>
        <p:spPr>
          <a:xfrm>
            <a:off x="435429" y="0"/>
            <a:ext cx="1105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Das </a:t>
            </a:r>
            <a:r>
              <a:rPr lang="en-US" sz="2800" dirty="0" err="1"/>
              <a:t>Perfekt</a:t>
            </a:r>
            <a:r>
              <a:rPr lang="en-US" sz="28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627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66"/>
    </mc:Choice>
    <mc:Fallback>
      <p:transition spd="slow" advTm="54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99CE-B9CB-AA48-9720-8D9896184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86" y="247876"/>
            <a:ext cx="10515600" cy="433161"/>
          </a:xfrm>
        </p:spPr>
        <p:txBody>
          <a:bodyPr>
            <a:noAutofit/>
          </a:bodyPr>
          <a:lstStyle/>
          <a:p>
            <a:r>
              <a:rPr lang="en-US" sz="3200" b="1" dirty="0" err="1"/>
              <a:t>Regelmässige</a:t>
            </a:r>
            <a:r>
              <a:rPr lang="en-US" sz="3200" b="1" dirty="0"/>
              <a:t>  (</a:t>
            </a:r>
            <a:r>
              <a:rPr lang="en-US" sz="3200" b="1" dirty="0" err="1"/>
              <a:t>schwache</a:t>
            </a:r>
            <a:r>
              <a:rPr lang="en-US" sz="3200" b="1" dirty="0"/>
              <a:t>) und </a:t>
            </a:r>
            <a:r>
              <a:rPr lang="en-US" sz="3200" b="1" dirty="0" err="1"/>
              <a:t>Unregelmässige</a:t>
            </a:r>
            <a:r>
              <a:rPr lang="en-US" sz="3200" b="1" dirty="0"/>
              <a:t> (</a:t>
            </a:r>
            <a:r>
              <a:rPr lang="en-US" sz="3200" b="1" dirty="0" err="1"/>
              <a:t>starke</a:t>
            </a:r>
            <a:r>
              <a:rPr lang="en-US" sz="3200" b="1" dirty="0"/>
              <a:t>) </a:t>
            </a:r>
            <a:r>
              <a:rPr lang="en-US" sz="3200" b="1" dirty="0" err="1"/>
              <a:t>Verben</a:t>
            </a:r>
            <a:r>
              <a:rPr lang="en-US" sz="3200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123DD-F2CA-104B-9325-A48A259EE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32" y="746352"/>
            <a:ext cx="8904649" cy="3520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B86E7-6AF5-5F4D-BFAF-3C8D5BB31AF0}"/>
              </a:ext>
            </a:extLst>
          </p:cNvPr>
          <p:cNvSpPr txBox="1"/>
          <p:nvPr/>
        </p:nvSpPr>
        <p:spPr>
          <a:xfrm>
            <a:off x="371929" y="4266628"/>
            <a:ext cx="6645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sein: Verb shows motion, verb has no direct object</a:t>
            </a:r>
          </a:p>
          <a:p>
            <a:r>
              <a:rPr lang="en-US" sz="2400" dirty="0" err="1"/>
              <a:t>haben</a:t>
            </a:r>
            <a:r>
              <a:rPr lang="en-US" sz="2400" dirty="0"/>
              <a:t>: verb shows no motion, verb has direct object  </a:t>
            </a:r>
          </a:p>
          <a:p>
            <a:endParaRPr lang="en-US" sz="2400" dirty="0"/>
          </a:p>
          <a:p>
            <a:r>
              <a:rPr lang="en-US" sz="2400" dirty="0"/>
              <a:t>+</a:t>
            </a:r>
            <a:r>
              <a:rPr lang="en-US" sz="2400" dirty="0" err="1"/>
              <a:t>haben</a:t>
            </a:r>
            <a:r>
              <a:rPr lang="en-US" sz="2400" dirty="0"/>
              <a:t> and sein have nothing to do with if the verb is regular or irregular </a:t>
            </a:r>
          </a:p>
        </p:txBody>
      </p:sp>
    </p:spTree>
    <p:extLst>
      <p:ext uri="{BB962C8B-B14F-4D97-AF65-F5344CB8AC3E}">
        <p14:creationId xmlns:p14="http://schemas.microsoft.com/office/powerpoint/2010/main" val="224172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3AE98-DFB7-5042-8B5B-5EAC2BDC219E}"/>
              </a:ext>
            </a:extLst>
          </p:cNvPr>
          <p:cNvSpPr txBox="1"/>
          <p:nvPr/>
        </p:nvSpPr>
        <p:spPr>
          <a:xfrm>
            <a:off x="424543" y="195943"/>
            <a:ext cx="1102178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Die </a:t>
            </a:r>
            <a:r>
              <a:rPr lang="en-US" sz="3200" dirty="0" err="1"/>
              <a:t>politische</a:t>
            </a:r>
            <a:r>
              <a:rPr lang="en-US" sz="3200" dirty="0"/>
              <a:t> </a:t>
            </a:r>
            <a:r>
              <a:rPr lang="en-US" sz="3200" dirty="0" err="1"/>
              <a:t>Regierung</a:t>
            </a:r>
            <a:r>
              <a:rPr lang="en-US" sz="3200" dirty="0"/>
              <a:t> </a:t>
            </a:r>
            <a:r>
              <a:rPr lang="en-US" sz="3200" dirty="0" err="1"/>
              <a:t>definiert</a:t>
            </a:r>
            <a:r>
              <a:rPr lang="en-US" sz="3200" dirty="0"/>
              <a:t> </a:t>
            </a:r>
            <a:r>
              <a:rPr lang="en-US" sz="3200" dirty="0" err="1"/>
              <a:t>meine</a:t>
            </a:r>
            <a:r>
              <a:rPr lang="en-US" sz="3200" dirty="0"/>
              <a:t> </a:t>
            </a:r>
            <a:r>
              <a:rPr lang="en-US" sz="3200" dirty="0" err="1"/>
              <a:t>Nationale</a:t>
            </a:r>
            <a:r>
              <a:rPr lang="en-US" sz="3200" dirty="0"/>
              <a:t> </a:t>
            </a:r>
            <a:r>
              <a:rPr lang="en-US" sz="3200" dirty="0" err="1"/>
              <a:t>Identität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Wir</a:t>
            </a:r>
            <a:r>
              <a:rPr lang="en-US" sz="3200" dirty="0"/>
              <a:t> </a:t>
            </a:r>
            <a:r>
              <a:rPr lang="en-US" sz="3200" dirty="0" err="1"/>
              <a:t>sprechen</a:t>
            </a:r>
            <a:r>
              <a:rPr lang="en-US" sz="3200" dirty="0"/>
              <a:t> </a:t>
            </a:r>
            <a:r>
              <a:rPr lang="en-US" sz="3200" dirty="0" err="1"/>
              <a:t>viele</a:t>
            </a:r>
            <a:r>
              <a:rPr lang="en-US" sz="3200" dirty="0"/>
              <a:t> </a:t>
            </a:r>
            <a:r>
              <a:rPr lang="en-US" sz="3200" dirty="0" err="1"/>
              <a:t>Sprachen</a:t>
            </a:r>
            <a:r>
              <a:rPr lang="en-US" sz="3200" dirty="0"/>
              <a:t> </a:t>
            </a:r>
            <a:r>
              <a:rPr lang="en-US" sz="3200" dirty="0" err="1"/>
              <a:t>hier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Wir</a:t>
            </a:r>
            <a:r>
              <a:rPr lang="en-US" sz="3200" dirty="0"/>
              <a:t> </a:t>
            </a:r>
            <a:r>
              <a:rPr lang="en-US" sz="3200" dirty="0" err="1"/>
              <a:t>lernen</a:t>
            </a:r>
            <a:r>
              <a:rPr lang="en-US" sz="3200" dirty="0"/>
              <a:t> die </a:t>
            </a:r>
            <a:r>
              <a:rPr lang="en-US" sz="3200" dirty="0" err="1"/>
              <a:t>Leistungen</a:t>
            </a:r>
            <a:r>
              <a:rPr lang="en-US" sz="3200" dirty="0"/>
              <a:t> von der Nation in der Schule. </a:t>
            </a:r>
          </a:p>
          <a:p>
            <a:endParaRPr lang="en-US" sz="3200" dirty="0"/>
          </a:p>
          <a:p>
            <a:r>
              <a:rPr lang="en-US" sz="3200" dirty="0"/>
              <a:t>Er </a:t>
            </a:r>
            <a:r>
              <a:rPr lang="en-US" sz="3200" dirty="0" err="1"/>
              <a:t>sieht</a:t>
            </a:r>
            <a:r>
              <a:rPr lang="en-US" sz="3200" dirty="0"/>
              <a:t> die Kunst in der Stadt </a:t>
            </a:r>
          </a:p>
          <a:p>
            <a:endParaRPr lang="en-US" sz="3200" dirty="0"/>
          </a:p>
          <a:p>
            <a:r>
              <a:rPr lang="en-US" sz="3200" dirty="0"/>
              <a:t>Ich </a:t>
            </a:r>
            <a:r>
              <a:rPr lang="en-US" sz="3200" dirty="0" err="1"/>
              <a:t>verstehe</a:t>
            </a:r>
            <a:r>
              <a:rPr lang="en-US" sz="3200" dirty="0"/>
              <a:t> die </a:t>
            </a:r>
            <a:r>
              <a:rPr lang="en-US" sz="3200" dirty="0" err="1"/>
              <a:t>Geschichte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dirty="0"/>
              <a:t>Sie </a:t>
            </a:r>
            <a:r>
              <a:rPr lang="en-US" sz="3200" dirty="0" err="1"/>
              <a:t>geht</a:t>
            </a:r>
            <a:r>
              <a:rPr lang="en-US" sz="3200" dirty="0"/>
              <a:t> </a:t>
            </a:r>
            <a:r>
              <a:rPr lang="en-US" sz="3200" dirty="0" err="1"/>
              <a:t>nach</a:t>
            </a:r>
            <a:r>
              <a:rPr lang="en-US" sz="3200" dirty="0"/>
              <a:t> </a:t>
            </a:r>
            <a:r>
              <a:rPr lang="en-US" sz="3200" dirty="0" err="1"/>
              <a:t>Ausland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5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7150D5-53A1-234C-B07B-511EF83E98A5}"/>
              </a:ext>
            </a:extLst>
          </p:cNvPr>
          <p:cNvSpPr txBox="1"/>
          <p:nvPr/>
        </p:nvSpPr>
        <p:spPr>
          <a:xfrm>
            <a:off x="493486" y="397960"/>
            <a:ext cx="222068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kommen    </a:t>
            </a:r>
            <a:r>
              <a:rPr lang="de-DE" sz="1400" dirty="0">
                <a:sym typeface="Wingdings" pitchFamily="2" charset="2"/>
              </a:rPr>
              <a:t> ist gekommen </a:t>
            </a:r>
          </a:p>
          <a:p>
            <a:r>
              <a:rPr lang="de-DE" sz="1400" dirty="0">
                <a:sym typeface="Wingdings" pitchFamily="2" charset="2"/>
              </a:rPr>
              <a:t>laufen  ist gelaufen </a:t>
            </a:r>
          </a:p>
          <a:p>
            <a:r>
              <a:rPr lang="de-DE" sz="1400" dirty="0">
                <a:sym typeface="Wingdings" pitchFamily="2" charset="2"/>
              </a:rPr>
              <a:t>fahren  ist gefahren</a:t>
            </a:r>
          </a:p>
          <a:p>
            <a:r>
              <a:rPr lang="de-DE" sz="1400" dirty="0">
                <a:sym typeface="Wingdings" pitchFamily="2" charset="2"/>
              </a:rPr>
              <a:t>geben  hat gegeben  </a:t>
            </a:r>
          </a:p>
          <a:p>
            <a:r>
              <a:rPr lang="de-DE" sz="1400" dirty="0">
                <a:sym typeface="Wingdings" pitchFamily="2" charset="2"/>
              </a:rPr>
              <a:t>schlafen   hat geschlafen </a:t>
            </a:r>
          </a:p>
          <a:p>
            <a:r>
              <a:rPr lang="de-DE" sz="1400" dirty="0">
                <a:sym typeface="Wingdings" pitchFamily="2" charset="2"/>
              </a:rPr>
              <a:t>sehen  hat gesehen </a:t>
            </a:r>
          </a:p>
          <a:p>
            <a:r>
              <a:rPr lang="de-DE" sz="1400" dirty="0">
                <a:sym typeface="Wingdings" pitchFamily="2" charset="2"/>
              </a:rPr>
              <a:t>essen hat gegessen					</a:t>
            </a:r>
          </a:p>
          <a:p>
            <a:r>
              <a:rPr lang="de-DE" sz="1400" dirty="0">
                <a:sym typeface="Wingdings" pitchFamily="2" charset="2"/>
              </a:rPr>
              <a:t>nehmen  hat genommen </a:t>
            </a:r>
          </a:p>
          <a:p>
            <a:r>
              <a:rPr lang="de-DE" sz="1400" dirty="0">
                <a:sym typeface="Wingdings" pitchFamily="2" charset="2"/>
              </a:rPr>
              <a:t>helfen  hat geholfen </a:t>
            </a:r>
          </a:p>
          <a:p>
            <a:r>
              <a:rPr lang="de-DE" sz="1400" dirty="0">
                <a:sym typeface="Wingdings" pitchFamily="2" charset="2"/>
              </a:rPr>
              <a:t>sprechen  hat gesprochen </a:t>
            </a:r>
          </a:p>
          <a:p>
            <a:endParaRPr lang="de-DE" sz="1400" dirty="0">
              <a:sym typeface="Wingdings" pitchFamily="2" charset="2"/>
            </a:endParaRPr>
          </a:p>
          <a:p>
            <a:r>
              <a:rPr lang="de-DE" sz="1400" dirty="0">
                <a:sym typeface="Wingdings" pitchFamily="2" charset="2"/>
              </a:rPr>
              <a:t>gehen  ist gegangen</a:t>
            </a:r>
          </a:p>
          <a:p>
            <a:endParaRPr lang="de-DE" sz="1400" dirty="0">
              <a:sym typeface="Wingdings" pitchFamily="2" charset="2"/>
            </a:endParaRPr>
          </a:p>
          <a:p>
            <a:r>
              <a:rPr lang="de-DE" sz="1400" dirty="0">
                <a:sym typeface="Wingdings" pitchFamily="2" charset="2"/>
              </a:rPr>
              <a:t>schreiben  hat geschrieben</a:t>
            </a:r>
          </a:p>
          <a:p>
            <a:r>
              <a:rPr lang="de-DE" sz="1400" dirty="0">
                <a:sym typeface="Wingdings" pitchFamily="2" charset="2"/>
              </a:rPr>
              <a:t>bleiben   ist geblieben </a:t>
            </a:r>
          </a:p>
          <a:p>
            <a:r>
              <a:rPr lang="de-DE" sz="1400" dirty="0">
                <a:sym typeface="Wingdings" pitchFamily="2" charset="2"/>
              </a:rPr>
              <a:t>schweigen   ist geschwiegen </a:t>
            </a:r>
          </a:p>
          <a:p>
            <a:endParaRPr lang="de-DE" sz="1400" dirty="0">
              <a:sym typeface="Wingdings" pitchFamily="2" charset="2"/>
            </a:endParaRPr>
          </a:p>
          <a:p>
            <a:r>
              <a:rPr lang="de-DE" sz="1400" dirty="0">
                <a:sym typeface="Wingdings" pitchFamily="2" charset="2"/>
              </a:rPr>
              <a:t>finden  hat gefunden </a:t>
            </a:r>
          </a:p>
          <a:p>
            <a:r>
              <a:rPr lang="de-DE" sz="1400" dirty="0">
                <a:sym typeface="Wingdings" pitchFamily="2" charset="2"/>
              </a:rPr>
              <a:t>singen  hat gesungen </a:t>
            </a:r>
          </a:p>
          <a:p>
            <a:r>
              <a:rPr lang="de-DE" sz="1400" dirty="0">
                <a:sym typeface="Wingdings" pitchFamily="2" charset="2"/>
              </a:rPr>
              <a:t>trinken  hat getrunken</a:t>
            </a:r>
          </a:p>
          <a:p>
            <a:endParaRPr lang="de-DE" sz="1400" dirty="0">
              <a:sym typeface="Wingdings" pitchFamily="2" charset="2"/>
            </a:endParaRPr>
          </a:p>
          <a:p>
            <a:r>
              <a:rPr lang="de-DE" sz="1400" dirty="0">
                <a:sym typeface="Wingdings" pitchFamily="2" charset="2"/>
              </a:rPr>
              <a:t>leiden  ist gelitten </a:t>
            </a:r>
          </a:p>
          <a:p>
            <a:r>
              <a:rPr lang="de-DE" sz="1400" dirty="0">
                <a:sym typeface="Wingdings" pitchFamily="2" charset="2"/>
              </a:rPr>
              <a:t>reiten  ist geritten 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/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9B5838-FBA4-B946-B124-3648D0490347}"/>
              </a:ext>
            </a:extLst>
          </p:cNvPr>
          <p:cNvSpPr txBox="1"/>
          <p:nvPr/>
        </p:nvSpPr>
        <p:spPr>
          <a:xfrm>
            <a:off x="5861957" y="506186"/>
            <a:ext cx="530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Unregelmässige</a:t>
            </a:r>
            <a:r>
              <a:rPr lang="en-US" sz="2800" dirty="0"/>
              <a:t> </a:t>
            </a:r>
            <a:r>
              <a:rPr lang="en-US" sz="2800" dirty="0" err="1"/>
              <a:t>Verben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61621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BC78-4D93-C24E-80F7-EDA3D4FE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6704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Unregelmässige</a:t>
            </a:r>
            <a:r>
              <a:rPr lang="en-US" b="1" dirty="0"/>
              <a:t> </a:t>
            </a:r>
            <a:r>
              <a:rPr lang="en-US" b="1" dirty="0" err="1"/>
              <a:t>Verben</a:t>
            </a:r>
            <a:r>
              <a:rPr lang="en-US" b="1" dirty="0"/>
              <a:t>: </a:t>
            </a:r>
            <a:r>
              <a:rPr lang="en-US" b="1" dirty="0" err="1"/>
              <a:t>Gemischt</a:t>
            </a:r>
            <a:r>
              <a:rPr lang="en-US" b="1" dirty="0"/>
              <a:t> (Mixed)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173BC-8542-744D-AC20-C1ADB051C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85" y="112894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-Stem change in one of the past tenses </a:t>
            </a:r>
          </a:p>
          <a:p>
            <a:pPr marL="0" indent="0">
              <a:buNone/>
            </a:pPr>
            <a:r>
              <a:rPr lang="en-US" dirty="0"/>
              <a:t>-What does the participle look like? </a:t>
            </a:r>
          </a:p>
          <a:p>
            <a:pPr marL="0" indent="0">
              <a:buNone/>
            </a:pPr>
            <a:r>
              <a:rPr lang="en-US" dirty="0"/>
              <a:t>-participle structured like those for regular verbs --&gt; </a:t>
            </a:r>
            <a:r>
              <a:rPr lang="en-US" dirty="0" err="1"/>
              <a:t>ge</a:t>
            </a:r>
            <a:r>
              <a:rPr lang="en-US" dirty="0"/>
              <a:t>+ STAMM +t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bringen</a:t>
            </a:r>
            <a:r>
              <a:rPr lang="en-US" dirty="0"/>
              <a:t>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gebracht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wissen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gewusst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 err="1">
                <a:sym typeface="Wingdings" pitchFamily="2" charset="2"/>
              </a:rPr>
              <a:t>haben</a:t>
            </a:r>
            <a:r>
              <a:rPr lang="en-US" dirty="0">
                <a:sym typeface="Wingdings" pitchFamily="2" charset="2"/>
              </a:rPr>
              <a:t>  </a:t>
            </a:r>
            <a:r>
              <a:rPr lang="en-US" dirty="0" err="1">
                <a:sym typeface="Wingdings" pitchFamily="2" charset="2"/>
              </a:rPr>
              <a:t>gehabt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8488B-851E-5241-A606-EDC2DDD8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729" y="2890158"/>
            <a:ext cx="6897186" cy="161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ährlich neu registrierte Flüchtlinge in Deutschland bis 2018 | Statista">
            <a:extLst>
              <a:ext uri="{FF2B5EF4-FFF2-40B4-BE49-F238E27FC236}">
                <a16:creationId xmlns:a16="http://schemas.microsoft.com/office/drawing/2014/main" id="{CD18F671-49E9-FA41-96DF-15D9C6DD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12" y="475168"/>
            <a:ext cx="7169376" cy="532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34526-3729-3F46-84B9-ED9F98B916A1}"/>
              </a:ext>
            </a:extLst>
          </p:cNvPr>
          <p:cNvSpPr txBox="1"/>
          <p:nvPr/>
        </p:nvSpPr>
        <p:spPr>
          <a:xfrm>
            <a:off x="8273143" y="475168"/>
            <a:ext cx="3643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Wann hat Deutschland die größte Anzahl von neu registrierten Flüchtlinge gehabt?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01C32-AD45-6549-8A79-397C2CA4089E}"/>
              </a:ext>
            </a:extLst>
          </p:cNvPr>
          <p:cNvSpPr txBox="1"/>
          <p:nvPr/>
        </p:nvSpPr>
        <p:spPr>
          <a:xfrm>
            <a:off x="8171543" y="2521059"/>
            <a:ext cx="3570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Im</a:t>
            </a:r>
            <a:r>
              <a:rPr lang="en-US" sz="2800" dirty="0"/>
              <a:t> </a:t>
            </a:r>
            <a:r>
              <a:rPr lang="en-US" sz="2800" dirty="0" err="1"/>
              <a:t>Jahr</a:t>
            </a:r>
            <a:r>
              <a:rPr lang="en-US" sz="2800" dirty="0"/>
              <a:t> 2015 </a:t>
            </a:r>
            <a:r>
              <a:rPr lang="en-US" sz="2800" u="sng" dirty="0"/>
              <a:t>hat</a:t>
            </a:r>
            <a:r>
              <a:rPr lang="en-US" sz="2800" dirty="0"/>
              <a:t> es die </a:t>
            </a:r>
            <a:r>
              <a:rPr lang="en-US" sz="2800" dirty="0" err="1"/>
              <a:t>grösste</a:t>
            </a:r>
            <a:r>
              <a:rPr lang="en-US" sz="2800" dirty="0"/>
              <a:t> </a:t>
            </a:r>
            <a:r>
              <a:rPr lang="en-US" sz="2800" dirty="0" err="1"/>
              <a:t>Anzahl</a:t>
            </a:r>
            <a:r>
              <a:rPr lang="en-US" sz="2800" dirty="0"/>
              <a:t> von neu </a:t>
            </a:r>
            <a:r>
              <a:rPr lang="en-US" sz="2800" dirty="0" err="1"/>
              <a:t>registrierten</a:t>
            </a:r>
            <a:r>
              <a:rPr lang="en-US" sz="2800" dirty="0"/>
              <a:t> </a:t>
            </a:r>
            <a:r>
              <a:rPr lang="en-US" sz="2800" dirty="0" err="1"/>
              <a:t>Flüchtlinge</a:t>
            </a:r>
            <a:r>
              <a:rPr lang="en-US" sz="2800" dirty="0"/>
              <a:t> </a:t>
            </a:r>
            <a:r>
              <a:rPr lang="en-US" sz="2800" u="sng" dirty="0" err="1"/>
              <a:t>gehabt</a:t>
            </a:r>
            <a:r>
              <a:rPr lang="en-US" dirty="0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56A699-B17D-1A4D-BCED-A78F5D1718F5}"/>
              </a:ext>
            </a:extLst>
          </p:cNvPr>
          <p:cNvSpPr txBox="1"/>
          <p:nvPr/>
        </p:nvSpPr>
        <p:spPr>
          <a:xfrm>
            <a:off x="8417945" y="4725041"/>
            <a:ext cx="2989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Hast du das </a:t>
            </a:r>
            <a:r>
              <a:rPr lang="en-US" sz="3200" dirty="0" err="1"/>
              <a:t>gewusst</a:t>
            </a:r>
            <a:r>
              <a:rPr lang="en-US" sz="32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52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08"/>
    </mc:Choice>
    <mc:Fallback>
      <p:transition spd="slow" advTm="2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7.4|15|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983</Words>
  <Application>Microsoft Macintosh PowerPoint</Application>
  <PresentationFormat>Widescreen</PresentationFormat>
  <Paragraphs>221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Segoe UI Historic</vt:lpstr>
      <vt:lpstr>Office Theme</vt:lpstr>
      <vt:lpstr>PowerPoint Presentation</vt:lpstr>
      <vt:lpstr>PowerPoint Presentation</vt:lpstr>
      <vt:lpstr>Was bedeutet nationale Identität für mich? </vt:lpstr>
      <vt:lpstr>PowerPoint Presentation</vt:lpstr>
      <vt:lpstr>Regelmässige  (schwache) und Unregelmässige (starke) Verben </vt:lpstr>
      <vt:lpstr>PowerPoint Presentation</vt:lpstr>
      <vt:lpstr>PowerPoint Presentation</vt:lpstr>
      <vt:lpstr>Unregelmässige Verben: Gemischt (Mixed) </vt:lpstr>
      <vt:lpstr>PowerPoint Presentation</vt:lpstr>
      <vt:lpstr>Verben mit trennbaren Präfixen</vt:lpstr>
      <vt:lpstr>Verben mit untrennbaren Präfixen </vt:lpstr>
      <vt:lpstr>Schwarzfahrer – das Perfekt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8</cp:revision>
  <dcterms:created xsi:type="dcterms:W3CDTF">2020-11-18T12:28:09Z</dcterms:created>
  <dcterms:modified xsi:type="dcterms:W3CDTF">2020-11-18T15:31:59Z</dcterms:modified>
</cp:coreProperties>
</file>