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5" r:id="rId4"/>
    <p:sldId id="262" r:id="rId5"/>
    <p:sldId id="259" r:id="rId6"/>
    <p:sldId id="266" r:id="rId7"/>
    <p:sldId id="258" r:id="rId8"/>
    <p:sldId id="260" r:id="rId9"/>
    <p:sldId id="263" r:id="rId10"/>
    <p:sldId id="264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1"/>
    <p:restoredTop sz="94665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0893A-3EF5-0342-9757-B032F4CA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F41BD-2244-AE44-A94C-D4CCD38F5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2F899-3E80-1E41-9DA3-13A8FA56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96E74-CF76-A243-A95C-A433F4FA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DAE2F-4657-BE46-A63E-C1CE3D21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86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45C5-209E-A642-97DA-323F91485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46818-A456-774C-90B5-0603179A9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04F13-B1C2-A846-9788-C500717C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9BD93-F61A-4B4C-B6F1-7E2278D1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85C51-00E0-4F47-81B0-EA29B77F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4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158FF3-5EAA-1D48-8A13-9DBF6E5532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68C98-9102-3340-BFA8-AA0FA3FFC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51453-623B-AB44-B871-4EC2B5CBC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B5468-54C7-8240-83EB-E659539EC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4A643-EBCD-BB40-BCBC-720537428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45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E1B48-7F12-3A4F-8211-E22FC03F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2DAD3-16FD-C242-88DC-B6E0C7FA0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B3C86-AF9A-CD40-A621-7415FFCF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16CAB-C4C9-994A-9EA6-3F78CCC6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8C4-A326-2846-BC20-70509E8E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34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FFC5-2CEB-1644-A577-00743FAEB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3227B-0824-DD47-8CE7-102D7C06A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0E922-A46F-244F-8FA0-5346DD76C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5CF1C-05B5-5A48-9238-5557F3C4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EF8A1-19C8-7040-9714-99F376CC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2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C75F-0EBE-9043-814B-CEF8297E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637A6-1D5B-D440-85BA-3927038A0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056CA-D8C7-D245-AC99-9220CBD15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11D54-0D32-7C44-A887-636B412C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1E979-9DEA-494C-A655-A9A806FF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F8BE9-228B-744A-B9E6-FCC7AED4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4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A1894-CCE1-164E-9341-86517915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09B98-D5E0-7F48-85A6-C3D47F3EC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A0154-6EE7-3449-ABA6-41CA2EB14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2098E-35AF-434D-A239-0E8BEB700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B2E6D3-2118-DA49-8C95-A3B1E5881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98C328-F800-E24D-BAE1-A711DE29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032CC-5D9D-4A43-A573-E5770C8B0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BEA9C3-B115-5E40-BCFA-DB76B676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9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12C1-E7C2-7A46-B5DA-C5B16F41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BE7E7C-924B-544E-A9B1-E47F9FF4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A3860-E798-6F48-A4A2-A72D74055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0AF5F-9350-AC4E-97C8-4900D307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2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8B346E-081E-CB4A-AB53-228EA3E5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DF38C-0167-5841-BEB1-69DF6BCD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ED5EA-6542-954B-933E-679D7713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9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59B2A-F83F-FC4B-A82D-939A0FBCF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C5F0B-7DF8-8645-B8EE-6CC6A11E5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D70EF-983F-8B40-A22E-4746410CD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E752C-AFA3-064E-BCB0-6BE84A33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D6FEF-D481-AA42-B71B-2F7ACDC1E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BCBDC-FB48-9143-BE09-609DC2C9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78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8011-2D44-AA41-B6DF-7278D11D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E60D1-1ED7-D745-9F21-2D07E39914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3D09B-7ACA-6F40-A5FF-0B752CEEAB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06B9C-6C7E-2449-ACE0-E99283A4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666AE-E7AF-7C44-B2FE-1F7AC8D10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3BD60-EF80-A848-9D99-5A18A35C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8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9D931D-1046-3745-938E-4663323E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3D9B2-A301-DE4B-9783-46A14CA35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AEAFD-1E27-DF44-9758-26B3BFC740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84D8C-1592-BF42-9FE0-607B04B93ACD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E545-E8CF-494F-B3B9-DF175904C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9233B-0198-6F4C-B54B-F3585714E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2033A-2CD9-A243-B006-7A93315C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10" Type="http://schemas.openxmlformats.org/officeDocument/2006/relationships/image" Target="../media/image1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9.tif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tif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8A68E3-93EE-BD41-B024-48596D4757B3}"/>
              </a:ext>
            </a:extLst>
          </p:cNvPr>
          <p:cNvSpPr txBox="1"/>
          <p:nvPr/>
        </p:nvSpPr>
        <p:spPr>
          <a:xfrm>
            <a:off x="758283" y="479504"/>
            <a:ext cx="1134079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19. November </a:t>
            </a:r>
          </a:p>
          <a:p>
            <a:endParaRPr lang="de-DE" sz="2800" dirty="0"/>
          </a:p>
          <a:p>
            <a:r>
              <a:rPr lang="de-DE" sz="2800" dirty="0"/>
              <a:t>-Gründe für Migration und die Flucht (Flüchtlinge)  </a:t>
            </a:r>
          </a:p>
          <a:p>
            <a:r>
              <a:rPr lang="de-DE" sz="2800" dirty="0"/>
              <a:t>-Subordinierende Konjunktionen: dass, weil, ob</a:t>
            </a:r>
          </a:p>
          <a:p>
            <a:r>
              <a:rPr lang="de-DE" sz="2800" dirty="0"/>
              <a:t>-Haben/sein in Perfekt   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HA: </a:t>
            </a:r>
          </a:p>
          <a:p>
            <a:r>
              <a:rPr lang="de-DE" sz="2800" dirty="0"/>
              <a:t>Arbeitsblatt </a:t>
            </a:r>
          </a:p>
          <a:p>
            <a:r>
              <a:rPr lang="de-DE" sz="2800" dirty="0" err="1"/>
              <a:t>MindTap</a:t>
            </a:r>
            <a:r>
              <a:rPr lang="de-DE" sz="2800" dirty="0"/>
              <a:t>: </a:t>
            </a:r>
            <a:r>
              <a:rPr lang="en-US" dirty="0">
                <a:highlight>
                  <a:srgbClr val="FFFF00"/>
                </a:highlight>
              </a:rPr>
              <a:t>21, 23, 24, 25, 26, 27, 30, 31 </a:t>
            </a:r>
          </a:p>
          <a:p>
            <a:r>
              <a:rPr lang="en-US" sz="2800" dirty="0">
                <a:highlight>
                  <a:srgbClr val="00FFFF"/>
                </a:highlight>
              </a:rPr>
              <a:t>11, 12, 16, 17, 18, 19</a:t>
            </a:r>
            <a:r>
              <a:rPr lang="en-US" sz="2800" dirty="0">
                <a:highlight>
                  <a:srgbClr val="00FF00"/>
                </a:highlight>
              </a:rPr>
              <a:t>, 39, 42,43, 45, 63, 68, 69, 71</a:t>
            </a:r>
            <a:endParaRPr lang="de-DE" sz="2800" dirty="0">
              <a:highlight>
                <a:srgbClr val="00FF00"/>
              </a:highlight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192B36-7814-BC43-8901-3C7BA5F71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25"/>
    </mc:Choice>
    <mc:Fallback>
      <p:transition spd="slow" advTm="9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F8F90A-6C26-5947-AD5E-C496AD754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5" y="650177"/>
            <a:ext cx="5109924" cy="48076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C3160B-23D6-0D40-8720-8D56C8BD2A55}"/>
              </a:ext>
            </a:extLst>
          </p:cNvPr>
          <p:cNvSpPr/>
          <p:nvPr/>
        </p:nvSpPr>
        <p:spPr>
          <a:xfrm>
            <a:off x="6181725" y="4086922"/>
            <a:ext cx="4827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 Es hat zu dieser Zeit eine starke antisemitische Stimmung in der Ukraine gegeben. Mein Großvater hat als junger Mann noch Pogrome erlebt und er </a:t>
            </a:r>
            <a:r>
              <a:rPr lang="de-DE" sz="2400" b="1" i="0" u="sng" strike="noStrike" dirty="0">
                <a:solidFill>
                  <a:srgbClr val="000000"/>
                </a:solidFill>
                <a:effectLst/>
                <a:latin typeface="SpiegelSerifUI"/>
              </a:rPr>
              <a:t>hatte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 Angst, </a:t>
            </a:r>
            <a:r>
              <a:rPr lang="de-DE" sz="2400" i="0" u="none" strike="noStrike" dirty="0">
                <a:solidFill>
                  <a:srgbClr val="000000"/>
                </a:solidFill>
                <a:effectLst/>
                <a:latin typeface="SpiegelSerifUI"/>
              </a:rPr>
              <a:t>dass</a:t>
            </a:r>
            <a:r>
              <a:rPr lang="de-DE" sz="2400" b="0" i="0" u="none" strike="noStrike" dirty="0">
                <a:solidFill>
                  <a:srgbClr val="000000"/>
                </a:solidFill>
                <a:effectLst/>
                <a:latin typeface="SpiegelSerifUI"/>
              </a:rPr>
              <a:t> es die [Pogrome] wieder geben kann.</a:t>
            </a:r>
            <a:endParaRPr lang="de-DE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B0408-D178-2141-A1C7-1ACB191762C8}"/>
              </a:ext>
            </a:extLst>
          </p:cNvPr>
          <p:cNvSpPr txBox="1"/>
          <p:nvPr/>
        </p:nvSpPr>
        <p:spPr>
          <a:xfrm>
            <a:off x="6251692" y="751344"/>
            <a:ext cx="46874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Wann ist sie geboren? </a:t>
            </a:r>
          </a:p>
          <a:p>
            <a:endParaRPr lang="de-DE" sz="2400" dirty="0"/>
          </a:p>
          <a:p>
            <a:r>
              <a:rPr lang="de-DE" sz="2400" dirty="0"/>
              <a:t>Wo hat sie gewohnt? </a:t>
            </a:r>
          </a:p>
          <a:p>
            <a:endParaRPr lang="de-DE" sz="2400" dirty="0"/>
          </a:p>
          <a:p>
            <a:r>
              <a:rPr lang="de-DE" sz="2400" dirty="0"/>
              <a:t>Für welche politische Partei hat sie gearbeitet? </a:t>
            </a:r>
          </a:p>
          <a:p>
            <a:endParaRPr lang="de-DE" sz="2400" dirty="0"/>
          </a:p>
          <a:p>
            <a:r>
              <a:rPr lang="de-DE" sz="2400" dirty="0"/>
              <a:t>Warum hat ihr Großvater Angst?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51C39-46F2-F042-A453-94083E9650EB}"/>
              </a:ext>
            </a:extLst>
          </p:cNvPr>
          <p:cNvSpPr txBox="1"/>
          <p:nvPr/>
        </p:nvSpPr>
        <p:spPr>
          <a:xfrm>
            <a:off x="9991493" y="650177"/>
            <a:ext cx="947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923F958-965A-1C44-ADE0-28A17BEE8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6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96"/>
    </mc:Choice>
    <mc:Fallback>
      <p:transition spd="slow" advTm="6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BBCCC8-EEB9-1F4F-BB3D-B8B74C6A1EFA}"/>
              </a:ext>
            </a:extLst>
          </p:cNvPr>
          <p:cNvSpPr/>
          <p:nvPr/>
        </p:nvSpPr>
        <p:spPr>
          <a:xfrm>
            <a:off x="1400088" y="1159056"/>
            <a:ext cx="91307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>
                <a:solidFill>
                  <a:srgbClr val="000000"/>
                </a:solidFill>
                <a:latin typeface="SpiegelSerifUI"/>
              </a:rPr>
              <a:t>Er </a:t>
            </a:r>
            <a:r>
              <a:rPr lang="de-DE" sz="2800" b="1" u="sng" dirty="0">
                <a:solidFill>
                  <a:srgbClr val="000000"/>
                </a:solidFill>
                <a:latin typeface="SpiegelSerifUI"/>
              </a:rPr>
              <a:t>hatte</a:t>
            </a:r>
            <a:r>
              <a:rPr lang="de-DE" sz="2800" dirty="0">
                <a:solidFill>
                  <a:srgbClr val="000000"/>
                </a:solidFill>
                <a:latin typeface="SpiegelSerifUI"/>
              </a:rPr>
              <a:t> Angst, </a:t>
            </a:r>
            <a:r>
              <a:rPr lang="de-DE" sz="2800" b="1" dirty="0">
                <a:solidFill>
                  <a:srgbClr val="000000"/>
                </a:solidFill>
                <a:latin typeface="SpiegelSerifUI"/>
              </a:rPr>
              <a:t>dass</a:t>
            </a:r>
            <a:r>
              <a:rPr lang="de-DE" sz="2800" dirty="0">
                <a:solidFill>
                  <a:srgbClr val="000000"/>
                </a:solidFill>
                <a:latin typeface="SpiegelSerifUI"/>
              </a:rPr>
              <a:t> es die [Pogrome] wieder geben kann</a:t>
            </a:r>
          </a:p>
          <a:p>
            <a:r>
              <a:rPr lang="de-DE" sz="2800" dirty="0">
                <a:solidFill>
                  <a:srgbClr val="000000"/>
                </a:solidFill>
                <a:latin typeface="SpiegelSerifUI"/>
              </a:rPr>
              <a:t>Er hat Angst gehabt, dass es die Pogrome wieder geben kann.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95DF4-2B98-C24C-9143-F29B23B48590}"/>
              </a:ext>
            </a:extLst>
          </p:cNvPr>
          <p:cNvSpPr txBox="1"/>
          <p:nvPr/>
        </p:nvSpPr>
        <p:spPr>
          <a:xfrm>
            <a:off x="385327" y="2693907"/>
            <a:ext cx="6211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haben</a:t>
            </a:r>
            <a:r>
              <a:rPr lang="en-US" sz="2800" dirty="0"/>
              <a:t> =  hat… </a:t>
            </a:r>
            <a:r>
              <a:rPr lang="en-US" sz="2800" dirty="0" err="1"/>
              <a:t>gehabt</a:t>
            </a:r>
            <a:endParaRPr lang="en-US" sz="2800" dirty="0"/>
          </a:p>
          <a:p>
            <a:r>
              <a:rPr lang="en-US" sz="2800" dirty="0"/>
              <a:t>ich </a:t>
            </a:r>
            <a:r>
              <a:rPr lang="en-US" sz="2800" dirty="0" err="1"/>
              <a:t>hatte</a:t>
            </a:r>
            <a:r>
              <a:rPr lang="en-US" sz="2800" dirty="0"/>
              <a:t> </a:t>
            </a:r>
          </a:p>
          <a:p>
            <a:r>
              <a:rPr lang="en-US" sz="2800" dirty="0"/>
              <a:t>du </a:t>
            </a:r>
            <a:r>
              <a:rPr lang="en-US" sz="2800" dirty="0" err="1"/>
              <a:t>hattest</a:t>
            </a:r>
            <a:r>
              <a:rPr lang="en-US" sz="2800" dirty="0"/>
              <a:t> </a:t>
            </a:r>
          </a:p>
          <a:p>
            <a:r>
              <a:rPr lang="en-US" sz="2800" dirty="0"/>
              <a:t>er/</a:t>
            </a:r>
            <a:r>
              <a:rPr lang="en-US" sz="2800" dirty="0" err="1"/>
              <a:t>sie</a:t>
            </a:r>
            <a:r>
              <a:rPr lang="en-US" sz="2800" dirty="0"/>
              <a:t>/es/</a:t>
            </a:r>
            <a:r>
              <a:rPr lang="en-US" sz="2800" dirty="0" err="1"/>
              <a:t>xier</a:t>
            </a:r>
            <a:r>
              <a:rPr lang="en-US" sz="2800" dirty="0"/>
              <a:t> </a:t>
            </a:r>
            <a:r>
              <a:rPr lang="en-US" sz="2800" dirty="0" err="1"/>
              <a:t>hatte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hatten</a:t>
            </a:r>
            <a:endParaRPr lang="en-US" sz="2800" dirty="0"/>
          </a:p>
          <a:p>
            <a:r>
              <a:rPr lang="en-US" sz="2800" dirty="0" err="1"/>
              <a:t>ihr</a:t>
            </a:r>
            <a:r>
              <a:rPr lang="en-US" sz="2800" dirty="0"/>
              <a:t> </a:t>
            </a:r>
            <a:r>
              <a:rPr lang="en-US" sz="2800" dirty="0" err="1"/>
              <a:t>hattet</a:t>
            </a:r>
            <a:r>
              <a:rPr lang="en-US" sz="2800" dirty="0"/>
              <a:t> </a:t>
            </a:r>
          </a:p>
          <a:p>
            <a:r>
              <a:rPr lang="en-US" sz="2800" dirty="0"/>
              <a:t>Sie/</a:t>
            </a:r>
            <a:r>
              <a:rPr lang="en-US" sz="2800" dirty="0" err="1"/>
              <a:t>sie</a:t>
            </a:r>
            <a:r>
              <a:rPr lang="en-US" sz="2800" dirty="0"/>
              <a:t> </a:t>
            </a:r>
            <a:r>
              <a:rPr lang="en-US" sz="2800" dirty="0" err="1"/>
              <a:t>hatten</a:t>
            </a:r>
            <a:r>
              <a:rPr lang="en-US" sz="2800" dirty="0"/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8DDBC8-EE8E-0546-A765-14B7AA2615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461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29"/>
    </mc:Choice>
    <mc:Fallback>
      <p:transition spd="slow" advTm="70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86491E-F2CB-7E49-92ED-AB61CB77A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09" y="257175"/>
            <a:ext cx="10948181" cy="3171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A14A9-E4CC-5841-831F-54B1D688323E}"/>
              </a:ext>
            </a:extLst>
          </p:cNvPr>
          <p:cNvSpPr txBox="1"/>
          <p:nvPr/>
        </p:nvSpPr>
        <p:spPr>
          <a:xfrm>
            <a:off x="2700338" y="3829050"/>
            <a:ext cx="65865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die Ursache/-</a:t>
            </a:r>
            <a:r>
              <a:rPr lang="de-DE" sz="2000" dirty="0" err="1"/>
              <a:t>n</a:t>
            </a:r>
            <a:r>
              <a:rPr lang="de-DE" sz="2000" dirty="0"/>
              <a:t>: der Grund/</a:t>
            </a:r>
            <a:r>
              <a:rPr lang="de-DE" sz="2000" dirty="0" err="1"/>
              <a:t>ü-e</a:t>
            </a:r>
            <a:r>
              <a:rPr lang="de-DE" sz="2000" dirty="0"/>
              <a:t>;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cause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reason</a:t>
            </a:r>
            <a:r>
              <a:rPr lang="de-DE" sz="2000" dirty="0"/>
              <a:t> </a:t>
            </a:r>
          </a:p>
          <a:p>
            <a:r>
              <a:rPr lang="de-DE" sz="2000" dirty="0"/>
              <a:t>das Menschenrecht/-</a:t>
            </a:r>
            <a:r>
              <a:rPr lang="de-DE" sz="2000" dirty="0" err="1"/>
              <a:t>e</a:t>
            </a:r>
            <a:r>
              <a:rPr lang="de-DE" sz="2000" dirty="0"/>
              <a:t> : Rechte für Menschen </a:t>
            </a:r>
          </a:p>
          <a:p>
            <a:r>
              <a:rPr lang="de-DE" sz="2000" dirty="0"/>
              <a:t>die Armut : kein Geld haben </a:t>
            </a:r>
          </a:p>
          <a:p>
            <a:r>
              <a:rPr lang="de-DE" sz="2000" dirty="0"/>
              <a:t>(arm)</a:t>
            </a:r>
          </a:p>
          <a:p>
            <a:r>
              <a:rPr lang="de-DE" sz="2000" dirty="0"/>
              <a:t>der Klimawandel : das Klima, der Wandel = </a:t>
            </a:r>
            <a:r>
              <a:rPr lang="de-DE" sz="2000" dirty="0" err="1"/>
              <a:t>change</a:t>
            </a:r>
            <a:r>
              <a:rPr lang="de-DE" sz="2000" dirty="0"/>
              <a:t>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46A6D-2847-7B43-AC0E-A2EEE1ED555B}"/>
              </a:ext>
            </a:extLst>
          </p:cNvPr>
          <p:cNvSpPr txBox="1"/>
          <p:nvPr/>
        </p:nvSpPr>
        <p:spPr>
          <a:xfrm>
            <a:off x="8529638" y="2771775"/>
            <a:ext cx="18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1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35D0B8-F010-B74A-A2B3-5C00D5753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9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04"/>
    </mc:Choice>
    <mc:Fallback>
      <p:transition spd="slow" advTm="8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7346E-757F-4B4E-B305-A206D54A3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8" y="0"/>
            <a:ext cx="10942804" cy="2786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1EB45-6E0D-254B-89F5-38FC690D6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30" y="3413607"/>
            <a:ext cx="2220912" cy="200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AB37F0-0373-9A49-8AAF-91ED1BA3A8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0778" y="3487500"/>
            <a:ext cx="2495268" cy="1852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27CF4F-FB80-164A-9F51-A7C70C238B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2834" y="3327676"/>
            <a:ext cx="2494665" cy="2086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F818E-DA5D-0B49-AF3D-F04AB0D2BB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499" y="3443099"/>
            <a:ext cx="2526759" cy="1970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854C47-A16D-404A-83F8-23793F89E0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4258" y="3397797"/>
            <a:ext cx="2494665" cy="2031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D4D64D-A227-2E4D-9874-1B6558F315A0}"/>
              </a:ext>
            </a:extLst>
          </p:cNvPr>
          <p:cNvSpPr txBox="1"/>
          <p:nvPr/>
        </p:nvSpPr>
        <p:spPr>
          <a:xfrm>
            <a:off x="117030" y="5429615"/>
            <a:ext cx="1811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Omid </a:t>
            </a:r>
          </a:p>
          <a:p>
            <a:r>
              <a:rPr lang="en-US" dirty="0" err="1"/>
              <a:t>Nouripour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12607C-68D9-C540-8D01-A3A974497C55}"/>
              </a:ext>
            </a:extLst>
          </p:cNvPr>
          <p:cNvSpPr txBox="1"/>
          <p:nvPr/>
        </p:nvSpPr>
        <p:spPr>
          <a:xfrm>
            <a:off x="2337942" y="5429615"/>
            <a:ext cx="1705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Marina </a:t>
            </a:r>
          </a:p>
          <a:p>
            <a:r>
              <a:rPr lang="en-US" dirty="0" err="1"/>
              <a:t>Weissband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23658E-6C94-A54E-B4A0-40104A86465F}"/>
              </a:ext>
            </a:extLst>
          </p:cNvPr>
          <p:cNvSpPr txBox="1"/>
          <p:nvPr/>
        </p:nvSpPr>
        <p:spPr>
          <a:xfrm>
            <a:off x="4696046" y="5429615"/>
            <a:ext cx="181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Neven</a:t>
            </a:r>
          </a:p>
          <a:p>
            <a:r>
              <a:rPr lang="en-US" dirty="0" err="1"/>
              <a:t>Subotic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D77B0-EFCC-7B4F-8B74-CF0D00EF8DFD}"/>
              </a:ext>
            </a:extLst>
          </p:cNvPr>
          <p:cNvSpPr txBox="1"/>
          <p:nvPr/>
        </p:nvSpPr>
        <p:spPr>
          <a:xfrm>
            <a:off x="7172325" y="5429615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Yared</a:t>
            </a:r>
            <a:r>
              <a:rPr lang="en-US" dirty="0"/>
              <a:t> </a:t>
            </a:r>
          </a:p>
          <a:p>
            <a:r>
              <a:rPr lang="en-US" dirty="0"/>
              <a:t>Dibaba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33632-E22F-C848-9F79-3A1D5D2BB13A}"/>
              </a:ext>
            </a:extLst>
          </p:cNvPr>
          <p:cNvSpPr txBox="1"/>
          <p:nvPr/>
        </p:nvSpPr>
        <p:spPr>
          <a:xfrm>
            <a:off x="9564258" y="5501971"/>
            <a:ext cx="110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Lena</a:t>
            </a:r>
          </a:p>
          <a:p>
            <a:r>
              <a:rPr lang="en-US" dirty="0"/>
              <a:t>Gorelik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7FB9ED-7499-BB4D-B036-10417D1C2BD6}"/>
              </a:ext>
            </a:extLst>
          </p:cNvPr>
          <p:cNvSpPr txBox="1"/>
          <p:nvPr/>
        </p:nvSpPr>
        <p:spPr>
          <a:xfrm>
            <a:off x="8218449" y="1895707"/>
            <a:ext cx="892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2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A2FE72E-C8AD-6E42-B6F0-4923E2B31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7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24"/>
    </mc:Choice>
    <mc:Fallback>
      <p:transition spd="slow" advTm="7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2B2BA7-5630-8642-9760-71DE3E403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23" y="916947"/>
            <a:ext cx="4785499" cy="5210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66A31C-CBB9-7248-8F4E-073A87027DE4}"/>
              </a:ext>
            </a:extLst>
          </p:cNvPr>
          <p:cNvSpPr txBox="1"/>
          <p:nvPr/>
        </p:nvSpPr>
        <p:spPr>
          <a:xfrm>
            <a:off x="5816406" y="1241941"/>
            <a:ext cx="492918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Woher ist </a:t>
            </a:r>
            <a:r>
              <a:rPr lang="de-DE" sz="2800" dirty="0" err="1"/>
              <a:t>Yared</a:t>
            </a:r>
            <a:r>
              <a:rPr lang="de-DE" sz="2800" dirty="0"/>
              <a:t> </a:t>
            </a:r>
            <a:r>
              <a:rPr lang="de-DE" sz="2800" dirty="0" err="1"/>
              <a:t>Dibaba</a:t>
            </a:r>
            <a:r>
              <a:rPr lang="de-DE" sz="2800" dirty="0"/>
              <a:t> gekommen? </a:t>
            </a:r>
          </a:p>
          <a:p>
            <a:endParaRPr lang="de-DE" dirty="0"/>
          </a:p>
          <a:p>
            <a:endParaRPr lang="de-DE" dirty="0"/>
          </a:p>
          <a:p>
            <a:r>
              <a:rPr lang="de-DE" sz="2800" dirty="0"/>
              <a:t>Wann ist er geboren?</a:t>
            </a:r>
          </a:p>
          <a:p>
            <a:endParaRPr lang="de-DE" sz="2800" dirty="0"/>
          </a:p>
          <a:p>
            <a:r>
              <a:rPr lang="de-DE" sz="2800" dirty="0"/>
              <a:t>Was ist sein Beruf?</a:t>
            </a:r>
          </a:p>
          <a:p>
            <a:endParaRPr lang="de-DE" sz="2800" dirty="0"/>
          </a:p>
          <a:p>
            <a:r>
              <a:rPr lang="de-DE" sz="2800" dirty="0"/>
              <a:t>Wie hat er das Land verlassen? (Welche Verkehrsmittel?)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443D98-9592-DF46-A34D-9D9490F6E345}"/>
              </a:ext>
            </a:extLst>
          </p:cNvPr>
          <p:cNvSpPr txBox="1"/>
          <p:nvPr/>
        </p:nvSpPr>
        <p:spPr>
          <a:xfrm>
            <a:off x="10044113" y="1057275"/>
            <a:ext cx="106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970D8C2-2907-AC46-B07B-51A42466D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5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991"/>
    </mc:Choice>
    <mc:Fallback>
      <p:transition spd="slow" advTm="6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EB0-747F-534F-93C2-A3B1875C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661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Subordinierende</a:t>
            </a:r>
            <a:r>
              <a:rPr lang="en-US" b="1" dirty="0"/>
              <a:t> </a:t>
            </a:r>
            <a:r>
              <a:rPr lang="en-US" b="1" dirty="0" err="1"/>
              <a:t>Konjunktionen</a:t>
            </a:r>
            <a:r>
              <a:rPr lang="en-US" b="1" dirty="0"/>
              <a:t>: </a:t>
            </a:r>
            <a:r>
              <a:rPr lang="en-US" b="1" dirty="0" err="1"/>
              <a:t>weil</a:t>
            </a:r>
            <a:r>
              <a:rPr lang="en-US" b="1" dirty="0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92534-7DAF-CF45-9D61-2A244544C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15" y="1025912"/>
            <a:ext cx="5143500" cy="5600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6503D-A30E-3143-B01B-646F75019D74}"/>
              </a:ext>
            </a:extLst>
          </p:cNvPr>
          <p:cNvSpPr txBox="1"/>
          <p:nvPr/>
        </p:nvSpPr>
        <p:spPr>
          <a:xfrm>
            <a:off x="5951034" y="1182378"/>
            <a:ext cx="50625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Herr </a:t>
            </a:r>
            <a:r>
              <a:rPr lang="de-DE" sz="2800" dirty="0" err="1"/>
              <a:t>Dibabas</a:t>
            </a:r>
            <a:r>
              <a:rPr lang="de-DE" sz="2800" dirty="0"/>
              <a:t> Familie ist aus Äthiopien geflohen, </a:t>
            </a:r>
            <a:r>
              <a:rPr lang="de-DE" sz="2800" b="1" dirty="0"/>
              <a:t>denn</a:t>
            </a:r>
            <a:r>
              <a:rPr lang="de-DE" sz="2800" dirty="0"/>
              <a:t> es </a:t>
            </a:r>
            <a:r>
              <a:rPr lang="de-DE" sz="2800" u="sng" dirty="0"/>
              <a:t>hat</a:t>
            </a:r>
            <a:r>
              <a:rPr lang="de-DE" sz="2800" dirty="0"/>
              <a:t> dort einen Bürgerkrieg gegeben. </a:t>
            </a:r>
          </a:p>
          <a:p>
            <a:endParaRPr lang="de-DE" sz="2800" dirty="0"/>
          </a:p>
          <a:p>
            <a:endParaRPr lang="de-DE" sz="2800" dirty="0"/>
          </a:p>
          <a:p>
            <a:endParaRPr lang="de-DE" sz="2800" dirty="0"/>
          </a:p>
          <a:p>
            <a:r>
              <a:rPr lang="de-DE" sz="2800" dirty="0"/>
              <a:t>Herr </a:t>
            </a:r>
            <a:r>
              <a:rPr lang="de-DE" sz="2800" dirty="0" err="1"/>
              <a:t>Dibabas</a:t>
            </a:r>
            <a:r>
              <a:rPr lang="de-DE" sz="2800" dirty="0"/>
              <a:t> Familie ist aus Äthiopien geflohen, </a:t>
            </a:r>
            <a:r>
              <a:rPr lang="de-DE" sz="2800" b="1" dirty="0"/>
              <a:t>weil</a:t>
            </a:r>
            <a:r>
              <a:rPr lang="de-DE" sz="2800" dirty="0"/>
              <a:t> es dort einen Bürgerkrieg gegeben </a:t>
            </a:r>
            <a:r>
              <a:rPr lang="de-DE" sz="2800" u="sng" dirty="0"/>
              <a:t>hat</a:t>
            </a:r>
            <a:r>
              <a:rPr lang="de-DE" sz="2800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FD890A-D2C7-1C43-B153-FB912BB943D5}"/>
              </a:ext>
            </a:extLst>
          </p:cNvPr>
          <p:cNvSpPr txBox="1"/>
          <p:nvPr/>
        </p:nvSpPr>
        <p:spPr>
          <a:xfrm>
            <a:off x="7272338" y="5500688"/>
            <a:ext cx="1771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4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B071F2-B5EC-D74B-BBFB-ECCADF5D7A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229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78"/>
    </mc:Choice>
    <mc:Fallback>
      <p:transition spd="slow" advTm="4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fografik: Die meisten Flüchtlinge fliehen vor Krieg | Statista">
            <a:extLst>
              <a:ext uri="{FF2B5EF4-FFF2-40B4-BE49-F238E27FC236}">
                <a16:creationId xmlns:a16="http://schemas.microsoft.com/office/drawing/2014/main" id="{AA878288-890A-B347-B75C-7ED8DE5E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32" y="1056228"/>
            <a:ext cx="6941943" cy="49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C9C451-FDDD-5F41-8945-DED7F745D4F3}"/>
              </a:ext>
            </a:extLst>
          </p:cNvPr>
          <p:cNvSpPr txBox="1"/>
          <p:nvPr/>
        </p:nvSpPr>
        <p:spPr>
          <a:xfrm>
            <a:off x="1616927" y="111512"/>
            <a:ext cx="8251902" cy="579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Subordinierende</a:t>
            </a:r>
            <a:r>
              <a:rPr lang="en-US" sz="3200" dirty="0"/>
              <a:t> </a:t>
            </a:r>
            <a:r>
              <a:rPr lang="en-US" sz="3200" dirty="0" err="1"/>
              <a:t>Konjunktionen</a:t>
            </a:r>
            <a:r>
              <a:rPr lang="en-US" sz="3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432E5-CD8C-D84C-A19D-B779E15271D4}"/>
              </a:ext>
            </a:extLst>
          </p:cNvPr>
          <p:cNvSpPr txBox="1"/>
          <p:nvPr/>
        </p:nvSpPr>
        <p:spPr>
          <a:xfrm>
            <a:off x="7794702" y="1204332"/>
            <a:ext cx="38248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Warum verlassen siebzig Prozent von Flüchtlingen das Herkunftsland? </a:t>
            </a:r>
          </a:p>
          <a:p>
            <a:endParaRPr lang="de-DE" sz="2400" dirty="0"/>
          </a:p>
          <a:p>
            <a:r>
              <a:rPr lang="de-DE" sz="2400" dirty="0"/>
              <a:t>Siebzig Prozent von Flüchtlingen verlassen ihr Herkunftsland, weil  sie Angst vor Krieg und Konflikte haben. </a:t>
            </a:r>
          </a:p>
          <a:p>
            <a:endParaRPr lang="en-US" dirty="0"/>
          </a:p>
          <a:p>
            <a:r>
              <a:rPr lang="en-US" dirty="0"/>
              <a:t>Nr.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F4A6A-6952-5345-8F05-D0A05AA60EC0}"/>
              </a:ext>
            </a:extLst>
          </p:cNvPr>
          <p:cNvSpPr txBox="1"/>
          <p:nvPr/>
        </p:nvSpPr>
        <p:spPr>
          <a:xfrm>
            <a:off x="5820937" y="2520176"/>
            <a:ext cx="1025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erleben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71B93-4883-A343-B86C-408AC9036BF9}"/>
              </a:ext>
            </a:extLst>
          </p:cNvPr>
          <p:cNvSpPr txBox="1"/>
          <p:nvPr/>
        </p:nvSpPr>
        <p:spPr>
          <a:xfrm>
            <a:off x="5555166" y="3160027"/>
            <a:ext cx="10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haben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43D81A-C20D-9F47-96D7-E8B69190891B}"/>
              </a:ext>
            </a:extLst>
          </p:cNvPr>
          <p:cNvSpPr txBox="1"/>
          <p:nvPr/>
        </p:nvSpPr>
        <p:spPr>
          <a:xfrm>
            <a:off x="5419493" y="3735659"/>
            <a:ext cx="2085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 </a:t>
            </a:r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Diskriminuerung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77EC5-5CC5-124C-8B22-F41954ACF32A}"/>
              </a:ext>
            </a:extLst>
          </p:cNvPr>
          <p:cNvSpPr txBox="1"/>
          <p:nvPr/>
        </p:nvSpPr>
        <p:spPr>
          <a:xfrm>
            <a:off x="5408341" y="4353456"/>
            <a:ext cx="1070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haben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AC664-AE25-8F42-A185-A4EF94318E97}"/>
              </a:ext>
            </a:extLst>
          </p:cNvPr>
          <p:cNvSpPr txBox="1"/>
          <p:nvPr/>
        </p:nvSpPr>
        <p:spPr>
          <a:xfrm>
            <a:off x="5118410" y="4928839"/>
            <a:ext cx="1518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Sein</a:t>
            </a:r>
          </a:p>
          <a:p>
            <a:r>
              <a:rPr lang="en-US" dirty="0" err="1"/>
              <a:t>icht</a:t>
            </a:r>
            <a:r>
              <a:rPr lang="en-US" dirty="0"/>
              <a:t> gut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CDB42-5CB5-6F40-8042-BE5D88318E37}"/>
              </a:ext>
            </a:extLst>
          </p:cNvPr>
          <p:cNvSpPr txBox="1"/>
          <p:nvPr/>
        </p:nvSpPr>
        <p:spPr>
          <a:xfrm>
            <a:off x="7716644" y="5488910"/>
            <a:ext cx="3021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erleben</a:t>
            </a:r>
            <a:r>
              <a:rPr lang="en-US" dirty="0"/>
              <a:t> = hat </a:t>
            </a:r>
            <a:r>
              <a:rPr lang="en-US" dirty="0" err="1"/>
              <a:t>erlebt</a:t>
            </a:r>
            <a:r>
              <a:rPr lang="en-US" dirty="0"/>
              <a:t> = to experience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E9DDD52-C5B8-8A46-B335-1FFE45DDFD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018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19"/>
    </mc:Choice>
    <mc:Fallback>
      <p:transition spd="slow" advTm="10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fik: Die meisten Flüchtlinge fliehen vor Krieg | Statista">
            <a:extLst>
              <a:ext uri="{FF2B5EF4-FFF2-40B4-BE49-F238E27FC236}">
                <a16:creationId xmlns:a16="http://schemas.microsoft.com/office/drawing/2014/main" id="{34C83AB9-EDDE-DC41-8C5B-D7A08C97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2" y="955868"/>
            <a:ext cx="6941943" cy="49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C3D3C4-20D6-404C-B599-E59BE7527988}"/>
              </a:ext>
            </a:extLst>
          </p:cNvPr>
          <p:cNvSpPr txBox="1"/>
          <p:nvPr/>
        </p:nvSpPr>
        <p:spPr>
          <a:xfrm>
            <a:off x="1328738" y="157163"/>
            <a:ext cx="8558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Subordinierende</a:t>
            </a:r>
            <a:r>
              <a:rPr lang="en-US" sz="3200" dirty="0"/>
              <a:t> </a:t>
            </a:r>
            <a:r>
              <a:rPr lang="en-US" sz="3200" dirty="0" err="1"/>
              <a:t>Konjunktionen</a:t>
            </a:r>
            <a:r>
              <a:rPr lang="en-US" sz="3200" dirty="0"/>
              <a:t>: </a:t>
            </a:r>
            <a:r>
              <a:rPr lang="en-US" sz="3200" dirty="0" err="1"/>
              <a:t>dass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911A10-671E-F642-A48B-7934B5819CE5}"/>
              </a:ext>
            </a:extLst>
          </p:cNvPr>
          <p:cNvSpPr txBox="1"/>
          <p:nvPr/>
        </p:nvSpPr>
        <p:spPr>
          <a:xfrm>
            <a:off x="7722218" y="2433197"/>
            <a:ext cx="3880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Statistik zeigt, </a:t>
            </a:r>
            <a:r>
              <a:rPr lang="de-DE" sz="2400" b="1" dirty="0"/>
              <a:t>dass </a:t>
            </a:r>
            <a:r>
              <a:rPr lang="de-DE" sz="2400" dirty="0"/>
              <a:t>siebzig Prozent von Flüchtlingen vor Krieg fliehen.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2DE5F3-98FF-3741-B9E2-3C72E29F4CDD}"/>
              </a:ext>
            </a:extLst>
          </p:cNvPr>
          <p:cNvSpPr txBox="1"/>
          <p:nvPr/>
        </p:nvSpPr>
        <p:spPr>
          <a:xfrm>
            <a:off x="7716644" y="741938"/>
            <a:ext cx="3961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Statistik zeigt Information über Gründe für Flüchtlinge. Siebzig Prozent von Flüchtlingen fliehen vor Krieg.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E74C8-5F52-6C4E-B501-17589EB324F1}"/>
              </a:ext>
            </a:extLst>
          </p:cNvPr>
          <p:cNvSpPr txBox="1"/>
          <p:nvPr/>
        </p:nvSpPr>
        <p:spPr>
          <a:xfrm>
            <a:off x="7716644" y="3859130"/>
            <a:ext cx="4148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Wir</a:t>
            </a:r>
            <a:r>
              <a:rPr lang="en-US" sz="2400" dirty="0"/>
              <a:t> </a:t>
            </a:r>
            <a:r>
              <a:rPr lang="en-US" sz="2400" dirty="0" err="1"/>
              <a:t>lernen</a:t>
            </a:r>
            <a:r>
              <a:rPr lang="en-US" sz="2400" dirty="0"/>
              <a:t>, </a:t>
            </a:r>
            <a:r>
              <a:rPr lang="en-US" sz="2400" b="1" dirty="0" err="1"/>
              <a:t>dass</a:t>
            </a:r>
            <a:r>
              <a:rPr lang="en-US" sz="2400" dirty="0"/>
              <a:t> </a:t>
            </a:r>
            <a:r>
              <a:rPr lang="en-US" sz="2400" dirty="0" err="1"/>
              <a:t>siebzig</a:t>
            </a:r>
            <a:r>
              <a:rPr lang="en-US" sz="2400" dirty="0"/>
              <a:t> </a:t>
            </a:r>
            <a:r>
              <a:rPr lang="en-US" sz="2400" dirty="0" err="1"/>
              <a:t>Prozent</a:t>
            </a:r>
            <a:r>
              <a:rPr lang="en-US" sz="2400" dirty="0"/>
              <a:t> von </a:t>
            </a:r>
            <a:r>
              <a:rPr lang="en-US" sz="2400" dirty="0" err="1"/>
              <a:t>Flüchtlingen</a:t>
            </a:r>
            <a:r>
              <a:rPr lang="en-US" sz="2400" dirty="0"/>
              <a:t> </a:t>
            </a:r>
            <a:r>
              <a:rPr lang="en-US" sz="2400" dirty="0" err="1"/>
              <a:t>vor</a:t>
            </a:r>
            <a:r>
              <a:rPr lang="en-US" sz="2400" dirty="0"/>
              <a:t> Krieg </a:t>
            </a:r>
            <a:r>
              <a:rPr lang="en-US" sz="2400" dirty="0" err="1"/>
              <a:t>fliehen</a:t>
            </a:r>
            <a:r>
              <a:rPr lang="en-US" sz="240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9BB736-3C37-9D4D-B87B-8631764FBAA2}"/>
              </a:ext>
            </a:extLst>
          </p:cNvPr>
          <p:cNvSpPr txBox="1"/>
          <p:nvPr/>
        </p:nvSpPr>
        <p:spPr>
          <a:xfrm>
            <a:off x="9612351" y="5296829"/>
            <a:ext cx="1990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6, 7., 8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7EAB198-C896-2B47-8932-F887C9DB7E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8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42"/>
    </mc:Choice>
    <mc:Fallback>
      <p:transition spd="slow" advTm="5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6707D2-02E8-CE40-8156-ECF4060D3C99}"/>
              </a:ext>
            </a:extLst>
          </p:cNvPr>
          <p:cNvSpPr txBox="1"/>
          <p:nvPr/>
        </p:nvSpPr>
        <p:spPr>
          <a:xfrm>
            <a:off x="1516565" y="245327"/>
            <a:ext cx="8631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Subordinierende Konjunktion: ob </a:t>
            </a:r>
          </a:p>
        </p:txBody>
      </p:sp>
      <p:pic>
        <p:nvPicPr>
          <p:cNvPr id="6" name="Picture 2" descr="Infografik: Die meisten Flüchtlinge fliehen vor Krieg | Statista">
            <a:extLst>
              <a:ext uri="{FF2B5EF4-FFF2-40B4-BE49-F238E27FC236}">
                <a16:creationId xmlns:a16="http://schemas.microsoft.com/office/drawing/2014/main" id="{820A25A0-1BDB-E249-BDD4-52CC2F0BC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2" y="791092"/>
            <a:ext cx="5666922" cy="40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C0D1FF-9544-E74D-B090-B1692BE11DD1}"/>
              </a:ext>
            </a:extLst>
          </p:cNvPr>
          <p:cNvSpPr txBox="1"/>
          <p:nvPr/>
        </p:nvSpPr>
        <p:spPr>
          <a:xfrm>
            <a:off x="6507820" y="245327"/>
            <a:ext cx="5524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Es kann sein, dass das Leben nicht sicher ist. </a:t>
            </a:r>
          </a:p>
          <a:p>
            <a:endParaRPr lang="de-DE" sz="2000" dirty="0"/>
          </a:p>
          <a:p>
            <a:r>
              <a:rPr lang="de-DE" sz="2000" dirty="0"/>
              <a:t>Die Flüchtlinge wissen nicht, ob das Leben sicher ist.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146E0-7FDA-FE4B-8CA5-E9D0D032748E}"/>
              </a:ext>
            </a:extLst>
          </p:cNvPr>
          <p:cNvSpPr txBox="1"/>
          <p:nvPr/>
        </p:nvSpPr>
        <p:spPr>
          <a:xfrm>
            <a:off x="6507820" y="1568766"/>
            <a:ext cx="527901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Die Flüchtlinge haben viele Gründe für Flucht und Migration. Diese Flüchtlinge verlassen ihre Länder, weil es dort Diskriminierung oder  Verfolgung, Konflikte oder schlechte persönliche Lebensbedingungen oder  </a:t>
            </a:r>
            <a:r>
              <a:rPr lang="de-DE" sz="2000" dirty="0" err="1"/>
              <a:t>Zwangsrekutierung</a:t>
            </a:r>
            <a:r>
              <a:rPr lang="de-DE" sz="2000" dirty="0"/>
              <a:t>  oder eine schlechte wirtschaftliche Situation in ihrem Land gibt.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B235A2-5A57-8044-A2F4-F38E0CE23C1F}"/>
              </a:ext>
            </a:extLst>
          </p:cNvPr>
          <p:cNvSpPr/>
          <p:nvPr/>
        </p:nvSpPr>
        <p:spPr>
          <a:xfrm>
            <a:off x="6623824" y="4123312"/>
            <a:ext cx="47838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/>
              <a:t>Die Flüchtlinge haben viele Gründe für Flucht und Migration. Diese Flüchtlinge verlassen ihre Länder, ob es dort Diskriminierung oder  Verfolgung, Konflikte oder schlechte persönliche Lebensbedingungen oder  </a:t>
            </a:r>
            <a:r>
              <a:rPr lang="de-DE" sz="2000" dirty="0" err="1"/>
              <a:t>Zwangsrekutierung</a:t>
            </a:r>
            <a:r>
              <a:rPr lang="de-DE" sz="2000" dirty="0"/>
              <a:t>  oder eine schlechte wirtschaftliche Situation in ihrem Land gibt.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182736-95E5-FA42-B89F-AD5546E7937C}"/>
              </a:ext>
            </a:extLst>
          </p:cNvPr>
          <p:cNvSpPr txBox="1"/>
          <p:nvPr/>
        </p:nvSpPr>
        <p:spPr>
          <a:xfrm>
            <a:off x="2040673" y="5363737"/>
            <a:ext cx="97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Nr. 9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AC4AD64-D690-D749-BFFD-A2DC444952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16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14"/>
    </mc:Choice>
    <mc:Fallback>
      <p:transition spd="slow" advTm="122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A9D45-B445-204A-B4B6-B78BE7148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974"/>
            <a:ext cx="8658713" cy="2790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5F978-54B6-C44F-8A11-42F6D2CD3CE6}"/>
              </a:ext>
            </a:extLst>
          </p:cNvPr>
          <p:cNvSpPr txBox="1"/>
          <p:nvPr/>
        </p:nvSpPr>
        <p:spPr>
          <a:xfrm>
            <a:off x="594848" y="2971799"/>
            <a:ext cx="58864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sein </a:t>
            </a:r>
          </a:p>
          <a:p>
            <a:r>
              <a:rPr lang="en-US" sz="2800" dirty="0" err="1"/>
              <a:t>ist</a:t>
            </a:r>
            <a:r>
              <a:rPr lang="en-US" sz="2800" dirty="0"/>
              <a:t>…. </a:t>
            </a:r>
            <a:r>
              <a:rPr lang="en-US" sz="2800" dirty="0" err="1"/>
              <a:t>gewesen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ich war  </a:t>
            </a:r>
          </a:p>
          <a:p>
            <a:r>
              <a:rPr lang="en-US" sz="2800" dirty="0"/>
              <a:t>du </a:t>
            </a:r>
            <a:r>
              <a:rPr lang="en-US" sz="2800" dirty="0" err="1"/>
              <a:t>warst</a:t>
            </a:r>
            <a:r>
              <a:rPr lang="en-US" sz="2800" dirty="0"/>
              <a:t> </a:t>
            </a:r>
          </a:p>
          <a:p>
            <a:r>
              <a:rPr lang="en-US" sz="2800" dirty="0"/>
              <a:t>er/</a:t>
            </a:r>
            <a:r>
              <a:rPr lang="en-US" sz="2800" dirty="0" err="1"/>
              <a:t>sie</a:t>
            </a:r>
            <a:r>
              <a:rPr lang="en-US" sz="2800" dirty="0"/>
              <a:t>/es/</a:t>
            </a:r>
            <a:r>
              <a:rPr lang="en-US" sz="2800" dirty="0" err="1"/>
              <a:t>xier</a:t>
            </a:r>
            <a:r>
              <a:rPr lang="en-US" sz="2800" dirty="0"/>
              <a:t> war</a:t>
            </a:r>
          </a:p>
          <a:p>
            <a:endParaRPr lang="en-US" sz="2800" dirty="0"/>
          </a:p>
          <a:p>
            <a:r>
              <a:rPr lang="en-US" sz="2800" dirty="0" err="1"/>
              <a:t>wir</a:t>
            </a:r>
            <a:r>
              <a:rPr lang="en-US" sz="2800" dirty="0"/>
              <a:t> </a:t>
            </a:r>
            <a:r>
              <a:rPr lang="en-US" sz="2800" dirty="0" err="1"/>
              <a:t>waren</a:t>
            </a:r>
            <a:endParaRPr lang="en-US" sz="2800" dirty="0"/>
          </a:p>
          <a:p>
            <a:r>
              <a:rPr lang="en-US" sz="2800" dirty="0" err="1"/>
              <a:t>ihr</a:t>
            </a:r>
            <a:r>
              <a:rPr lang="en-US" sz="2800" dirty="0"/>
              <a:t> wart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51EC9-72A1-8E40-8DC6-8BFCB36C1143}"/>
              </a:ext>
            </a:extLst>
          </p:cNvPr>
          <p:cNvSpPr txBox="1"/>
          <p:nvPr/>
        </p:nvSpPr>
        <p:spPr>
          <a:xfrm>
            <a:off x="4557713" y="1037064"/>
            <a:ext cx="384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Sind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Flüchtlinge</a:t>
            </a:r>
            <a:r>
              <a:rPr lang="en-US" dirty="0"/>
              <a:t> </a:t>
            </a:r>
            <a:r>
              <a:rPr lang="en-US" dirty="0" err="1"/>
              <a:t>gekommen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A2CABF-6148-6F4D-B101-A7C4DDC80E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51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85"/>
    </mc:Choice>
    <mc:Fallback>
      <p:transition spd="slow" advTm="7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7.8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6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3.3|9.1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4.3|4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9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3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549</Words>
  <Application>Microsoft Macintosh PowerPoint</Application>
  <PresentationFormat>Widescreen</PresentationFormat>
  <Paragraphs>101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SpiegelSerifUI</vt:lpstr>
      <vt:lpstr>Office Theme</vt:lpstr>
      <vt:lpstr>PowerPoint Presentation</vt:lpstr>
      <vt:lpstr>PowerPoint Presentation</vt:lpstr>
      <vt:lpstr>PowerPoint Presentation</vt:lpstr>
      <vt:lpstr>PowerPoint Presentation</vt:lpstr>
      <vt:lpstr>Subordinierende Konjunktionen: weil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16</cp:revision>
  <dcterms:created xsi:type="dcterms:W3CDTF">2020-11-19T10:28:31Z</dcterms:created>
  <dcterms:modified xsi:type="dcterms:W3CDTF">2020-11-19T13:49:22Z</dcterms:modified>
</cp:coreProperties>
</file>