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62"/>
  </p:normalViewPr>
  <p:slideViewPr>
    <p:cSldViewPr snapToGrid="0" snapToObjects="1">
      <p:cViewPr>
        <p:scale>
          <a:sx n="101" d="100"/>
          <a:sy n="101" d="100"/>
        </p:scale>
        <p:origin x="14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0F2E-C665-8F40-8057-49DA32109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7F8CB-161C-0F46-8EA1-4FBCFC475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ADF2F-E2B5-CA41-9CE1-DC237F93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1533D-56C0-2D45-A0DE-5E81DDDA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8E5BF-4615-904D-BAEE-7AFCE421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8DA7-81B6-5F49-B230-F73F6095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041F-3CB9-794F-9438-E0C4E226E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7AF3-7326-0F43-A6F0-2BE028EC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FAD49-6181-DD45-AD8C-05F8C743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53A76-C8A4-1C47-A29B-94F9EEA8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1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36D1F8-DA6C-F641-9D48-BC65977BA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BE184-04B6-C741-B127-BCDA3B378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80A5C-F80F-3A4D-88E7-2CF346EB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C53D2-F279-C645-92C6-4ACE471D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F6FD5-B5E1-FD4E-A6D7-B0E63790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2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6AFF-16FE-B84B-87A6-DCD46837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0C826-0648-4E4E-B6F0-7479665D5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DDB6F-290A-B546-B91E-8258EC9A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68DB-2DD2-854B-AAE2-742EE312A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EA46-44FF-4B47-990A-EB438C08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6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146E8-A2B1-C94B-86EF-E0A0AD9D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77C30-3F25-0342-9585-2DF89D145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34FAC-E26A-694F-9C14-6A63D641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80AEA-D115-A047-A2B8-AB819BC70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DD0EE-7120-4A45-B564-CB2A0691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3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E2A8-6CA1-0945-924D-BFB502E9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1B90A-678E-714F-830B-604ADBCB5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8994-9398-B343-88C9-A129E8887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183E1-406C-1F4B-AC0A-3FD2FE5B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F2720-755E-DA44-8B4B-516CCDA6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61B24-551A-4E42-AB86-C29F49A2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3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7098-CF75-2845-BDCA-C354F475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84DF2-D150-8743-A2D9-E01DE1A58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0D476-4E49-7F44-B813-D7F30BCF1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5DD4A-80A1-7B42-8F7C-9873569AA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0D427-150B-974F-AA14-664C15A76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6103B-319C-EF4D-A6B1-233375BF1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F9441F-A41F-D240-8B54-3DD72ECE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06239-0F05-0B4F-B2F1-8EB6D518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0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176E-0EA8-7948-8F30-FADDC57D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D1024-6CB0-2344-88B6-3F59EE21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521EC-ADC7-AD44-9902-CF6EC4D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719EE-E6E4-BE49-8351-9E57C385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7A4D73-570F-5641-AA67-6DBDF087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B3D24-3810-1243-81AF-126AEF51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82C0B-AA73-3640-83B5-A030BE74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61BB-30E4-1B45-9481-D7A7C2F7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E5AD1-8E30-DF4D-97DE-03A34CBA5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91DE1-9771-5E4C-AA2C-52B7BA8B1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14612-3D73-3E4C-868F-04175B30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E2D16-6068-BF46-9F7B-5831E381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B74DF-3695-A24B-A85A-606C6E37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BD56-1C55-0646-BA3C-6E8C40FE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BB51A-EE9C-3A4A-A48F-4E4B5AF7F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E4BDC-521E-0C49-8C5D-6E48EF212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C88FA-FE7B-5C49-BCBB-7E801C2A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FF84C-3D3B-CF4B-9004-8109D7E0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5BDFD-B0F9-5C44-B27B-646DE4F0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2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4D698-A08A-654C-9F1A-CE533F9F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48CC5-9B61-EE46-BA51-D53B4B818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AE9AC-357A-0547-AEA4-3791CF17C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9DB4-4CA1-8F4F-8664-42388FDA370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6383-7BE5-F046-8928-DCBBC5E85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B2AD0-DFE7-E948-90BC-80184EAEE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C8828-5D70-8B47-B5E0-5EC4259B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4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tiff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tiff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E469F-C703-0345-8505-742A557AE902}"/>
              </a:ext>
            </a:extLst>
          </p:cNvPr>
          <p:cNvSpPr txBox="1"/>
          <p:nvPr/>
        </p:nvSpPr>
        <p:spPr>
          <a:xfrm>
            <a:off x="580232" y="0"/>
            <a:ext cx="110315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400" dirty="0" err="1"/>
              <a:t>Dezember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-das Klima/das Wetter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wenn</a:t>
            </a:r>
            <a:endParaRPr lang="en-US" sz="2400" dirty="0"/>
          </a:p>
          <a:p>
            <a:endParaRPr lang="en-US" sz="2400" dirty="0"/>
          </a:p>
          <a:p>
            <a:endParaRPr lang="de-DE" sz="2400" dirty="0"/>
          </a:p>
          <a:p>
            <a:r>
              <a:rPr lang="de-DE" sz="2400" dirty="0"/>
              <a:t>HA: </a:t>
            </a:r>
          </a:p>
          <a:p>
            <a:r>
              <a:rPr lang="de-DE" sz="2400" dirty="0"/>
              <a:t>Schreibaufgabe 8,1: morgen fällig  (</a:t>
            </a:r>
            <a:r>
              <a:rPr lang="de-DE" sz="2400" dirty="0" err="1"/>
              <a:t>latest</a:t>
            </a:r>
            <a:r>
              <a:rPr lang="de-DE" sz="2400" dirty="0"/>
              <a:t> 5 PM) </a:t>
            </a:r>
          </a:p>
          <a:p>
            <a:r>
              <a:rPr lang="de-DE" sz="2400" dirty="0"/>
              <a:t>Arbeitsblatt 1.12</a:t>
            </a:r>
          </a:p>
          <a:p>
            <a:r>
              <a:rPr lang="de-DE" sz="2400" dirty="0" err="1"/>
              <a:t>MindTap</a:t>
            </a:r>
            <a:r>
              <a:rPr lang="de-DE" sz="2400" dirty="0"/>
              <a:t>: 49, 51, 52, 67, 73, 74</a:t>
            </a:r>
          </a:p>
          <a:p>
            <a:endParaRPr lang="de-DE" sz="2400" dirty="0"/>
          </a:p>
          <a:p>
            <a:r>
              <a:rPr lang="de-DE" sz="2400" dirty="0">
                <a:highlight>
                  <a:srgbClr val="00FF00"/>
                </a:highlight>
              </a:rPr>
              <a:t>++Texte über Omid </a:t>
            </a:r>
            <a:r>
              <a:rPr lang="de-DE" sz="2400" dirty="0" err="1">
                <a:highlight>
                  <a:srgbClr val="00FF00"/>
                </a:highlight>
              </a:rPr>
              <a:t>Nouripour</a:t>
            </a:r>
            <a:r>
              <a:rPr lang="de-DE" sz="2400" dirty="0">
                <a:highlight>
                  <a:srgbClr val="00FF00"/>
                </a:highlight>
              </a:rPr>
              <a:t> (fällig 30.11 </a:t>
            </a:r>
            <a:r>
              <a:rPr lang="de-DE" sz="2400" dirty="0" err="1">
                <a:highlight>
                  <a:srgbClr val="00FF00"/>
                </a:highlight>
              </a:rPr>
              <a:t>and</a:t>
            </a:r>
            <a:r>
              <a:rPr lang="de-DE" sz="2400" dirty="0">
                <a:highlight>
                  <a:srgbClr val="00FF00"/>
                </a:highlight>
              </a:rPr>
              <a:t> 1.12)++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3C7CE-0EF1-D544-B799-953976D9E077}"/>
              </a:ext>
            </a:extLst>
          </p:cNvPr>
          <p:cNvSpPr txBox="1"/>
          <p:nvPr/>
        </p:nvSpPr>
        <p:spPr>
          <a:xfrm>
            <a:off x="491331" y="5181600"/>
            <a:ext cx="11031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If you are still catching up, use the reduced homework tonight to catch up on missed assignments. If you are caught up, begin reviewing for Quest 5 (</a:t>
            </a:r>
            <a:r>
              <a:rPr lang="en-US" sz="2400" b="1" dirty="0" err="1"/>
              <a:t>Thema</a:t>
            </a:r>
            <a:r>
              <a:rPr lang="en-US" sz="2400" b="1" dirty="0"/>
              <a:t>: Migration und </a:t>
            </a:r>
            <a:r>
              <a:rPr lang="en-US" sz="2400" b="1" dirty="0" err="1"/>
              <a:t>Zuwanderung</a:t>
            </a:r>
            <a:r>
              <a:rPr lang="en-US" sz="2400" b="1" dirty="0"/>
              <a:t>, Grammatik: </a:t>
            </a:r>
            <a:r>
              <a:rPr lang="en-US" sz="2400" b="1" dirty="0" err="1"/>
              <a:t>Perfekt</a:t>
            </a:r>
            <a:r>
              <a:rPr lang="en-US" sz="2400" b="1" dirty="0"/>
              <a:t>, Ob, </a:t>
            </a:r>
            <a:r>
              <a:rPr lang="en-US" sz="2400" b="1" dirty="0" err="1"/>
              <a:t>Dass</a:t>
            </a:r>
            <a:r>
              <a:rPr lang="en-US" sz="2400" b="1" dirty="0"/>
              <a:t>, </a:t>
            </a:r>
            <a:r>
              <a:rPr lang="en-US" sz="2400" b="1" dirty="0" err="1"/>
              <a:t>weil</a:t>
            </a:r>
            <a:r>
              <a:rPr lang="en-US" sz="2400" b="1" dirty="0"/>
              <a:t>, </a:t>
            </a:r>
            <a:r>
              <a:rPr lang="en-US" sz="2400" b="1" dirty="0" err="1"/>
              <a:t>Wenn</a:t>
            </a:r>
            <a:r>
              <a:rPr lang="en-US" sz="2400" b="1" dirty="0"/>
              <a:t>, Zu)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4A3FA7-6274-7A48-9A3E-DDEB48205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48"/>
    </mc:Choice>
    <mc:Fallback>
      <p:transition spd="slow" advTm="10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9C2316-48D6-9745-9CB4-2CCCFC45CDBE}"/>
              </a:ext>
            </a:extLst>
          </p:cNvPr>
          <p:cNvSpPr/>
          <p:nvPr/>
        </p:nvSpPr>
        <p:spPr>
          <a:xfrm>
            <a:off x="5803900" y="520700"/>
            <a:ext cx="50165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i="0" u="none" strike="noStrike" dirty="0">
                <a:solidFill>
                  <a:srgbClr val="000000"/>
                </a:solidFill>
                <a:effectLst/>
                <a:latin typeface="SpiegelSerifUI"/>
              </a:rPr>
              <a:t>SPIEGEL ONLINE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: Welche Erinnerungen [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memories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 haben Sie an die ersten Jahre in Deutschland?</a:t>
            </a:r>
          </a:p>
          <a:p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Weisband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: Es hat am Anfang Schwierigkeiten gegeben, weil ich die Sprache nicht verstanden habe und auch mit den Normen in der Schule nicht vertraut [familiär] war. Zur Einschulung[Schule]  bin ich zum Beispiel ohne Schultüte[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school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bag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  gekommen. Wenn ich aber heute zurückdenke, habe ich ein Gefühl der Dankbarkeit. Ich habe die deutsche Gesellschaft als offen und tolerant erlebt. Die Mädchen in meiner Nachbarschaft [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neighborhood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  in Wuppertal haben mir das deutsche Alphabet und deutsche Wörter beigebracht [gelehrt]. Die Nachbarn haben auf mich und meinen Bruder aufgepasst [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watched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], wenn meine Mutter nicht da war. Vor allem aber haben wir gewusst, dass wir im Land bleiben können. Unsere Lage [Position]  war im Vergleich zu jener der Flüchtlinge heute sehr privilegiert.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539FE-1474-F84F-8A90-FC6AF3AE5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520700"/>
            <a:ext cx="4748989" cy="469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01BCD-D238-D947-A592-A8E5AB270C79}"/>
              </a:ext>
            </a:extLst>
          </p:cNvPr>
          <p:cNvSpPr txBox="1"/>
          <p:nvPr/>
        </p:nvSpPr>
        <p:spPr>
          <a:xfrm>
            <a:off x="419100" y="5219700"/>
            <a:ext cx="443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Gründe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Migration: die </a:t>
            </a:r>
            <a:r>
              <a:rPr lang="en-US" dirty="0" err="1"/>
              <a:t>Diskriminierung</a:t>
            </a:r>
            <a:r>
              <a:rPr lang="en-US" dirty="0"/>
              <a:t> und </a:t>
            </a:r>
            <a:r>
              <a:rPr lang="en-US" dirty="0" err="1"/>
              <a:t>Verfolgung</a:t>
            </a:r>
            <a:r>
              <a:rPr lang="en-US" dirty="0"/>
              <a:t> </a:t>
            </a:r>
            <a:r>
              <a:rPr lang="en-US" dirty="0" err="1"/>
              <a:t>gegen</a:t>
            </a:r>
            <a:r>
              <a:rPr lang="en-US" dirty="0"/>
              <a:t> </a:t>
            </a:r>
            <a:r>
              <a:rPr lang="en-US" dirty="0" err="1"/>
              <a:t>Juden</a:t>
            </a:r>
            <a:r>
              <a:rPr lang="en-US" dirty="0"/>
              <a:t> in </a:t>
            </a:r>
            <a:r>
              <a:rPr lang="en-US" dirty="0" err="1"/>
              <a:t>Kiew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7E86F-AAA8-564B-B7E9-849656D91595}"/>
              </a:ext>
            </a:extLst>
          </p:cNvPr>
          <p:cNvSpPr txBox="1"/>
          <p:nvPr/>
        </p:nvSpPr>
        <p:spPr>
          <a:xfrm>
            <a:off x="3695700" y="6143030"/>
            <a:ext cx="346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10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7221BC-B4ED-7C42-AF2B-2055C8917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82"/>
    </mc:Choice>
    <mc:Fallback>
      <p:transition spd="slow" advTm="70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CFAB2-6FD6-1841-932D-EC8213A6819E}"/>
              </a:ext>
            </a:extLst>
          </p:cNvPr>
          <p:cNvSpPr/>
          <p:nvPr/>
        </p:nvSpPr>
        <p:spPr>
          <a:xfrm>
            <a:off x="863600" y="1360438"/>
            <a:ext cx="9715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Weisband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: …das Gefühl [</a:t>
            </a:r>
            <a:r>
              <a:rPr lang="de-DE" sz="2400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feeling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], 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piegelSerifUI"/>
              </a:rPr>
              <a:t>fremd zu sein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. Ständig[</a:t>
            </a:r>
            <a:r>
              <a:rPr lang="de-DE" sz="2400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always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 an mir selbst zu zweifeln [</a:t>
            </a:r>
            <a:r>
              <a:rPr lang="de-DE" sz="2400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doubt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], mich zu fragen, ob ich gut genug[</a:t>
            </a:r>
            <a:r>
              <a:rPr lang="de-DE" sz="2400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enough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  bin - das ist ein sehr starkes Gefühl [</a:t>
            </a:r>
            <a:r>
              <a:rPr lang="de-DE" sz="2400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feeling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]. ….Man fragt sich als Migrant: Was kann ich für die Gesellschaft tun? Ich muss doch irgendwie rechtfertigen [</a:t>
            </a:r>
            <a:r>
              <a:rPr lang="de-DE" sz="2400" b="0" i="0" u="none" strike="noStrike" dirty="0" err="1">
                <a:solidFill>
                  <a:srgbClr val="000000"/>
                </a:solidFill>
                <a:effectLst/>
                <a:latin typeface="SpiegelSerifUI"/>
              </a:rPr>
              <a:t>justify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], dass ich hier sein darf.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B9AC8-E755-6E47-8C90-AE6752A94A04}"/>
              </a:ext>
            </a:extLst>
          </p:cNvPr>
          <p:cNvSpPr txBox="1"/>
          <p:nvPr/>
        </p:nvSpPr>
        <p:spPr>
          <a:xfrm>
            <a:off x="622300" y="3657600"/>
            <a:ext cx="982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Marina hat das </a:t>
            </a:r>
            <a:r>
              <a:rPr lang="en-US" sz="2800" dirty="0" err="1"/>
              <a:t>Gefühl</a:t>
            </a:r>
            <a:r>
              <a:rPr lang="en-US" sz="2800" dirty="0"/>
              <a:t> und das </a:t>
            </a:r>
            <a:r>
              <a:rPr lang="en-US" sz="2800" dirty="0" err="1"/>
              <a:t>Gefühl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, </a:t>
            </a:r>
            <a:r>
              <a:rPr lang="en-US" sz="2800" dirty="0" err="1"/>
              <a:t>dass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fremd </a:t>
            </a:r>
            <a:r>
              <a:rPr lang="en-US" sz="2800" dirty="0" err="1"/>
              <a:t>ist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Marina hat das </a:t>
            </a:r>
            <a:r>
              <a:rPr lang="en-US" sz="2800" dirty="0" err="1"/>
              <a:t>Gefühl</a:t>
            </a:r>
            <a:r>
              <a:rPr lang="en-US" sz="2800" dirty="0"/>
              <a:t>, fremd </a:t>
            </a:r>
            <a:r>
              <a:rPr lang="en-US" sz="2800" dirty="0" err="1"/>
              <a:t>zu</a:t>
            </a:r>
            <a:r>
              <a:rPr lang="en-US" sz="2800" dirty="0"/>
              <a:t> sein.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8AD831-F500-F14F-A553-82326DF2F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6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33"/>
    </mc:Choice>
    <mc:Fallback>
      <p:transition spd="slow" advTm="6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7E87C-23A6-AC45-BA83-C4A921827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368300"/>
            <a:ext cx="7093832" cy="3898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6D2FF7-B2A4-5340-9F9B-5A13AC0289DF}"/>
              </a:ext>
            </a:extLst>
          </p:cNvPr>
          <p:cNvSpPr/>
          <p:nvPr/>
        </p:nvSpPr>
        <p:spPr>
          <a:xfrm>
            <a:off x="881823" y="4869934"/>
            <a:ext cx="6859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/>
              <a:t>Marina hat die Zeit</a:t>
            </a:r>
            <a:r>
              <a:rPr lang="en-US" sz="2800" dirty="0"/>
              <a:t>, </a:t>
            </a:r>
            <a:r>
              <a:rPr lang="en-US" sz="2800" dirty="0" err="1"/>
              <a:t>ein</a:t>
            </a:r>
            <a:r>
              <a:rPr lang="en-US" sz="2800" dirty="0"/>
              <a:t> Interview </a:t>
            </a:r>
            <a:r>
              <a:rPr lang="en-US" sz="2800" b="1" dirty="0" err="1"/>
              <a:t>zu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machen</a:t>
            </a:r>
            <a:r>
              <a:rPr lang="en-US" sz="2800" dirty="0"/>
              <a:t>. </a:t>
            </a: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1B95B1AF-735F-6843-8F85-41796A59910F}"/>
              </a:ext>
            </a:extLst>
          </p:cNvPr>
          <p:cNvSpPr/>
          <p:nvPr/>
        </p:nvSpPr>
        <p:spPr>
          <a:xfrm>
            <a:off x="3175000" y="5393154"/>
            <a:ext cx="1955800" cy="6223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B9863A2-78F9-364A-98ED-53453419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42"/>
    </mc:Choice>
    <mc:Fallback>
      <p:transition spd="slow" advTm="10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C4F6-33B9-4349-A16B-58CC7E78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27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Strukturen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89288-EA13-1A4A-A171-92D0FA50E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 </a:t>
            </a:r>
            <a:r>
              <a:rPr lang="en-US" dirty="0" err="1"/>
              <a:t>ist</a:t>
            </a:r>
            <a:r>
              <a:rPr lang="en-US" dirty="0"/>
              <a:t> [ADJ] </a:t>
            </a:r>
            <a:r>
              <a:rPr lang="en-US" dirty="0" err="1"/>
              <a:t>zu</a:t>
            </a:r>
            <a:r>
              <a:rPr lang="en-US" dirty="0"/>
              <a:t> + [</a:t>
            </a:r>
            <a:r>
              <a:rPr lang="en-US" dirty="0" err="1"/>
              <a:t>Aktivität</a:t>
            </a:r>
            <a:r>
              <a:rPr lang="en-US" dirty="0"/>
              <a:t>/ Verb] </a:t>
            </a:r>
          </a:p>
          <a:p>
            <a:r>
              <a:rPr lang="en-US" dirty="0"/>
              <a:t>Es </a:t>
            </a:r>
            <a:r>
              <a:rPr lang="en-US" dirty="0" err="1"/>
              <a:t>ist</a:t>
            </a:r>
            <a:r>
              <a:rPr lang="en-US" dirty="0"/>
              <a:t> gut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lernen</a:t>
            </a:r>
            <a:r>
              <a:rPr lang="en-US" dirty="0"/>
              <a:t>. </a:t>
            </a:r>
          </a:p>
          <a:p>
            <a:r>
              <a:rPr lang="en-US" dirty="0"/>
              <a:t>Es </a:t>
            </a:r>
            <a:r>
              <a:rPr lang="en-US" dirty="0" err="1"/>
              <a:t>ist</a:t>
            </a:r>
            <a:r>
              <a:rPr lang="en-US" dirty="0"/>
              <a:t> [ADJ]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en-US" dirty="0"/>
              <a:t> ADJ  + </a:t>
            </a:r>
            <a:r>
              <a:rPr lang="en-US" dirty="0" err="1"/>
              <a:t>zu</a:t>
            </a:r>
            <a:r>
              <a:rPr lang="en-US" dirty="0"/>
              <a:t> + [</a:t>
            </a:r>
            <a:r>
              <a:rPr lang="en-US" dirty="0" err="1"/>
              <a:t>Aktivität</a:t>
            </a:r>
            <a:r>
              <a:rPr lang="en-US" dirty="0"/>
              <a:t>/Verb]</a:t>
            </a:r>
          </a:p>
          <a:p>
            <a:r>
              <a:rPr lang="en-US" dirty="0"/>
              <a:t>Es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en-US" dirty="0"/>
              <a:t> </a:t>
            </a:r>
            <a:r>
              <a:rPr lang="en-US" dirty="0" err="1"/>
              <a:t>hilfreich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sein. </a:t>
            </a:r>
          </a:p>
          <a:p>
            <a:r>
              <a:rPr lang="en-US" dirty="0"/>
              <a:t>Es </a:t>
            </a:r>
            <a:r>
              <a:rPr lang="en-US" dirty="0" err="1"/>
              <a:t>ist</a:t>
            </a:r>
            <a:r>
              <a:rPr lang="en-US" dirty="0"/>
              <a:t> [ADJ], </a:t>
            </a:r>
            <a:r>
              <a:rPr lang="en-US" dirty="0" err="1"/>
              <a:t>Direktes</a:t>
            </a:r>
            <a:r>
              <a:rPr lang="en-US" dirty="0"/>
              <a:t> </a:t>
            </a:r>
            <a:r>
              <a:rPr lang="en-US" dirty="0" err="1"/>
              <a:t>Objekt</a:t>
            </a:r>
            <a:r>
              <a:rPr lang="en-US" dirty="0"/>
              <a:t>  + </a:t>
            </a:r>
            <a:r>
              <a:rPr lang="en-US" dirty="0" err="1"/>
              <a:t>zu</a:t>
            </a:r>
            <a:r>
              <a:rPr lang="en-US" dirty="0"/>
              <a:t> + [</a:t>
            </a:r>
            <a:r>
              <a:rPr lang="en-US" dirty="0" err="1"/>
              <a:t>Aktivität</a:t>
            </a:r>
            <a:r>
              <a:rPr lang="en-US" dirty="0"/>
              <a:t>/Verb] </a:t>
            </a:r>
          </a:p>
          <a:p>
            <a:r>
              <a:rPr lang="en-US" dirty="0"/>
              <a:t>Es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schwierig</a:t>
            </a:r>
            <a:r>
              <a:rPr lang="en-US" dirty="0"/>
              <a:t>,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Sprache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lernen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D9D5F-1310-A04D-986C-A4A9DCA611B3}"/>
              </a:ext>
            </a:extLst>
          </p:cNvPr>
          <p:cNvSpPr txBox="1"/>
          <p:nvPr/>
        </p:nvSpPr>
        <p:spPr>
          <a:xfrm>
            <a:off x="4267200" y="5346700"/>
            <a:ext cx="405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11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1EAD5B-4A84-2F4C-96F6-F71EABAB4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83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58"/>
    </mc:Choice>
    <mc:Fallback>
      <p:transition spd="slow" advTm="9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A355-3C2B-3943-9543-F718ECEF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1045F-6E11-A746-9FA0-36E802B1EB69}"/>
              </a:ext>
            </a:extLst>
          </p:cNvPr>
          <p:cNvSpPr txBox="1"/>
          <p:nvPr/>
        </p:nvSpPr>
        <p:spPr>
          <a:xfrm>
            <a:off x="1041400" y="2044005"/>
            <a:ext cx="756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Marina hat die Zeit</a:t>
            </a:r>
            <a:r>
              <a:rPr lang="en-US" sz="2800" dirty="0"/>
              <a:t>. Sie </a:t>
            </a:r>
            <a:r>
              <a:rPr lang="en-US" sz="2800" dirty="0" err="1">
                <a:highlight>
                  <a:srgbClr val="FFFF00"/>
                </a:highlight>
              </a:rPr>
              <a:t>macht</a:t>
            </a:r>
            <a:r>
              <a:rPr lang="en-US" sz="2800" dirty="0"/>
              <a:t> </a:t>
            </a:r>
            <a:r>
              <a:rPr lang="en-US" sz="2800" dirty="0" err="1"/>
              <a:t>ein</a:t>
            </a:r>
            <a:r>
              <a:rPr lang="en-US" sz="2800" dirty="0"/>
              <a:t> Interview. </a:t>
            </a:r>
          </a:p>
          <a:p>
            <a:endParaRPr lang="en-US" sz="2800" dirty="0"/>
          </a:p>
          <a:p>
            <a:r>
              <a:rPr lang="en-US" sz="2800" u="sng" dirty="0"/>
              <a:t>Marina hat die Zeit</a:t>
            </a:r>
            <a:r>
              <a:rPr lang="en-US" sz="2800" dirty="0"/>
              <a:t>, </a:t>
            </a:r>
            <a:r>
              <a:rPr lang="en-US" sz="2800" dirty="0" err="1"/>
              <a:t>ein</a:t>
            </a:r>
            <a:r>
              <a:rPr lang="en-US" sz="2800" dirty="0"/>
              <a:t> Interview </a:t>
            </a:r>
            <a:r>
              <a:rPr lang="en-US" sz="2800" b="1" dirty="0" err="1"/>
              <a:t>zu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machen</a:t>
            </a:r>
            <a:r>
              <a:rPr lang="en-US" sz="2800" dirty="0"/>
              <a:t>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02DAF4-0AD4-4F47-8524-B3F828AA9446}"/>
              </a:ext>
            </a:extLst>
          </p:cNvPr>
          <p:cNvCxnSpPr/>
          <p:nvPr/>
        </p:nvCxnSpPr>
        <p:spPr>
          <a:xfrm>
            <a:off x="5283200" y="2444402"/>
            <a:ext cx="13335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656021-F80E-2443-ACC7-10A7FCCD68BE}"/>
              </a:ext>
            </a:extLst>
          </p:cNvPr>
          <p:cNvCxnSpPr/>
          <p:nvPr/>
        </p:nvCxnSpPr>
        <p:spPr>
          <a:xfrm flipH="1">
            <a:off x="5372100" y="2406302"/>
            <a:ext cx="1358900" cy="66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2C68CD-BBB8-004B-8C87-91E4B13CE3DE}"/>
              </a:ext>
            </a:extLst>
          </p:cNvPr>
          <p:cNvSpPr txBox="1"/>
          <p:nvPr/>
        </p:nvSpPr>
        <p:spPr>
          <a:xfrm>
            <a:off x="889000" y="5588000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12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1DC335-97E1-114F-99C4-EC82FBFC4D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04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21"/>
    </mc:Choice>
    <mc:Fallback>
      <p:transition spd="slow" advTm="6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36BEC-CC4F-714E-906E-2444AAC9D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37" y="350218"/>
            <a:ext cx="10659314" cy="2576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E7070-20C4-4044-AF44-9125ACD29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3228975"/>
            <a:ext cx="10287000" cy="1765300"/>
          </a:xfrm>
          <a:prstGeom prst="rect">
            <a:avLst/>
          </a:prstGeom>
        </p:spPr>
      </p:pic>
      <p:pic>
        <p:nvPicPr>
          <p:cNvPr id="5122" name="Picture 2" descr="An Earthquake Measuring 5.7 on the Richter Scale in Peru - Novinite.com -  Sofia News Agency">
            <a:extLst>
              <a:ext uri="{FF2B5EF4-FFF2-40B4-BE49-F238E27FC236}">
                <a16:creationId xmlns:a16="http://schemas.microsoft.com/office/drawing/2014/main" id="{7E7B1346-70BE-104F-AC65-BC2A099D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882224"/>
            <a:ext cx="2140763" cy="162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26310-3561-6C48-8DD8-DA999A50ED9E}"/>
              </a:ext>
            </a:extLst>
          </p:cNvPr>
          <p:cNvSpPr txBox="1"/>
          <p:nvPr/>
        </p:nvSpPr>
        <p:spPr>
          <a:xfrm>
            <a:off x="3284498" y="5429174"/>
            <a:ext cx="3257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das Erdbeben </a:t>
            </a:r>
          </a:p>
          <a:p>
            <a:r>
              <a:rPr lang="de-DE" sz="2800" dirty="0"/>
              <a:t>(die Erde bebt)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C42AE8-14F2-8C47-98E4-500119DEB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9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59"/>
    </mc:Choice>
    <mc:Fallback>
      <p:transition spd="slow" advTm="10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er Bericht: Migration und Vertreibung durch Klimakrise nehmen zu |  GLOBAL 2000">
            <a:extLst>
              <a:ext uri="{FF2B5EF4-FFF2-40B4-BE49-F238E27FC236}">
                <a16:creationId xmlns:a16="http://schemas.microsoft.com/office/drawing/2014/main" id="{E46D93D4-CD3C-9D43-AB07-B859B040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447293"/>
            <a:ext cx="6434137" cy="59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5036FB-BA43-674E-B432-5F38592C1D1B}"/>
              </a:ext>
            </a:extLst>
          </p:cNvPr>
          <p:cNvSpPr txBox="1"/>
          <p:nvPr/>
        </p:nvSpPr>
        <p:spPr>
          <a:xfrm>
            <a:off x="7300913" y="614363"/>
            <a:ext cx="4300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Hitze</a:t>
            </a:r>
          </a:p>
          <a:p>
            <a:r>
              <a:rPr lang="de-DE" sz="2400" dirty="0"/>
              <a:t>die Dürre</a:t>
            </a:r>
          </a:p>
          <a:p>
            <a:r>
              <a:rPr lang="de-DE" sz="2400" dirty="0"/>
              <a:t>die Wüste </a:t>
            </a:r>
          </a:p>
          <a:p>
            <a:endParaRPr lang="de-DE" sz="2400" dirty="0"/>
          </a:p>
          <a:p>
            <a:r>
              <a:rPr lang="de-DE" sz="2400" dirty="0"/>
              <a:t>die Überflutung </a:t>
            </a:r>
          </a:p>
          <a:p>
            <a:r>
              <a:rPr lang="de-DE" sz="2400" dirty="0"/>
              <a:t>der Meeresspiegelanstieg </a:t>
            </a:r>
          </a:p>
          <a:p>
            <a:endParaRPr lang="de-DE" sz="2400" dirty="0"/>
          </a:p>
          <a:p>
            <a:r>
              <a:rPr lang="de-DE" sz="2400" dirty="0"/>
              <a:t>der Wirbelsturm </a:t>
            </a:r>
          </a:p>
          <a:p>
            <a:r>
              <a:rPr lang="de-DE" sz="2400" dirty="0"/>
              <a:t>die Polkappenschmelze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24AA3-4B27-8B4D-85EE-97B8429EF21C}"/>
              </a:ext>
            </a:extLst>
          </p:cNvPr>
          <p:cNvSpPr txBox="1"/>
          <p:nvPr/>
        </p:nvSpPr>
        <p:spPr>
          <a:xfrm>
            <a:off x="7174765" y="4284727"/>
            <a:ext cx="45528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das Wetter</a:t>
            </a:r>
          </a:p>
          <a:p>
            <a:endParaRPr lang="de-DE" sz="2800" dirty="0"/>
          </a:p>
          <a:p>
            <a:r>
              <a:rPr lang="de-DE" sz="2800" dirty="0"/>
              <a:t>das Extremwetter</a:t>
            </a:r>
          </a:p>
          <a:p>
            <a:endParaRPr lang="de-DE" sz="2800" dirty="0"/>
          </a:p>
          <a:p>
            <a:r>
              <a:rPr lang="de-DE" sz="2800" dirty="0"/>
              <a:t>die Extremwetterphänomene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82DC14-2039-9847-898A-63C282525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37"/>
    </mc:Choice>
    <mc:Fallback>
      <p:transition spd="slow" advTm="10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503B0-DDDC-A246-BE0F-3B101D439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39" y="249961"/>
            <a:ext cx="1638300" cy="1531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95E8E-4197-744D-AAE6-EB2FE6AC8544}"/>
              </a:ext>
            </a:extLst>
          </p:cNvPr>
          <p:cNvSpPr txBox="1"/>
          <p:nvPr/>
        </p:nvSpPr>
        <p:spPr>
          <a:xfrm>
            <a:off x="1854139" y="259644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Regen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D4DFF-29CB-3D48-9AA6-18FABAA4C60A}"/>
              </a:ext>
            </a:extLst>
          </p:cNvPr>
          <p:cNvSpPr txBox="1"/>
          <p:nvPr/>
        </p:nvSpPr>
        <p:spPr>
          <a:xfrm>
            <a:off x="1844614" y="809549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Schauer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D8E42-5ED2-AE48-92FF-55EB1A52224B}"/>
              </a:ext>
            </a:extLst>
          </p:cNvPr>
          <p:cNvSpPr txBox="1"/>
          <p:nvPr/>
        </p:nvSpPr>
        <p:spPr>
          <a:xfrm>
            <a:off x="1854139" y="1312842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Gewitter</a:t>
            </a:r>
            <a:r>
              <a:rPr lang="en-US" dirty="0"/>
              <a:t> </a:t>
            </a:r>
          </a:p>
        </p:txBody>
      </p:sp>
      <p:pic>
        <p:nvPicPr>
          <p:cNvPr id="2050" name="Picture 2" descr="rainy weather, horrible, walk, rain, wet, trueb, precipitate, umbrella,  personal, mother, child | Pikist">
            <a:extLst>
              <a:ext uri="{FF2B5EF4-FFF2-40B4-BE49-F238E27FC236}">
                <a16:creationId xmlns:a16="http://schemas.microsoft.com/office/drawing/2014/main" id="{C77EF631-81A0-D745-8B89-B5C99C28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14" y="1961988"/>
            <a:ext cx="1738602" cy="130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A26ADC-81D4-1142-A8E4-F36E65153968}"/>
              </a:ext>
            </a:extLst>
          </p:cNvPr>
          <p:cNvSpPr txBox="1"/>
          <p:nvPr/>
        </p:nvSpPr>
        <p:spPr>
          <a:xfrm>
            <a:off x="1780464" y="3244334"/>
            <a:ext cx="186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nass</a:t>
            </a:r>
            <a:endParaRPr lang="en-US" dirty="0"/>
          </a:p>
        </p:txBody>
      </p:sp>
      <p:pic>
        <p:nvPicPr>
          <p:cNvPr id="2052" name="Picture 4" descr="Free Dry Weather Cliparts, Download Free Clip Art, Free Clip Art on Clipart  Library">
            <a:extLst>
              <a:ext uri="{FF2B5EF4-FFF2-40B4-BE49-F238E27FC236}">
                <a16:creationId xmlns:a16="http://schemas.microsoft.com/office/drawing/2014/main" id="{E067A356-1D53-664F-9564-4FD41D7D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01" y="3613930"/>
            <a:ext cx="1760870" cy="1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7246B-CFFE-6745-A9C6-0E81E6145126}"/>
              </a:ext>
            </a:extLst>
          </p:cNvPr>
          <p:cNvSpPr txBox="1"/>
          <p:nvPr/>
        </p:nvSpPr>
        <p:spPr>
          <a:xfrm>
            <a:off x="1718551" y="4822135"/>
            <a:ext cx="192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trocken</a:t>
            </a:r>
            <a:r>
              <a:rPr lang="en-US" dirty="0"/>
              <a:t>/die </a:t>
            </a:r>
            <a:r>
              <a:rPr lang="en-US" dirty="0" err="1"/>
              <a:t>Hitze</a:t>
            </a:r>
            <a:r>
              <a:rPr lang="en-US" dirty="0"/>
              <a:t> </a:t>
            </a:r>
          </a:p>
        </p:txBody>
      </p:sp>
      <p:pic>
        <p:nvPicPr>
          <p:cNvPr id="2054" name="Picture 6" descr="Surprise November Snow Looks Unlikely This Year">
            <a:extLst>
              <a:ext uri="{FF2B5EF4-FFF2-40B4-BE49-F238E27FC236}">
                <a16:creationId xmlns:a16="http://schemas.microsoft.com/office/drawing/2014/main" id="{1CBC4EE4-5D20-6947-B6AF-BA8F2868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74" y="213031"/>
            <a:ext cx="2607947" cy="14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CB8E9A-6A52-354E-B123-8EDC3A4E87D2}"/>
              </a:ext>
            </a:extLst>
          </p:cNvPr>
          <p:cNvSpPr txBox="1"/>
          <p:nvPr/>
        </p:nvSpPr>
        <p:spPr>
          <a:xfrm>
            <a:off x="7610473" y="1785936"/>
            <a:ext cx="41094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Schnee</a:t>
            </a:r>
          </a:p>
          <a:p>
            <a:r>
              <a:rPr lang="de-DE" dirty="0"/>
              <a:t>schneien</a:t>
            </a:r>
          </a:p>
          <a:p>
            <a:r>
              <a:rPr lang="de-DE" dirty="0"/>
              <a:t>Es schneit heute.</a:t>
            </a:r>
          </a:p>
          <a:p>
            <a:r>
              <a:rPr lang="de-DE" dirty="0"/>
              <a:t>Gestern hat es geschneit. </a:t>
            </a:r>
          </a:p>
          <a:p>
            <a:r>
              <a:rPr lang="de-DE" dirty="0"/>
              <a:t>Der Schnee und Eis schmelzen im Sommer</a:t>
            </a:r>
          </a:p>
          <a:p>
            <a:r>
              <a:rPr lang="de-DE" dirty="0"/>
              <a:t>Im Sommer hat der Schnee geschmolzen.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D5E8F7-F45C-2548-9D3F-821A0CBB02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19" y="1682174"/>
            <a:ext cx="1251331" cy="5179767"/>
          </a:xfrm>
          <a:prstGeom prst="rect">
            <a:avLst/>
          </a:prstGeom>
        </p:spPr>
      </p:pic>
      <p:pic>
        <p:nvPicPr>
          <p:cNvPr id="2056" name="Picture 8" descr="Rainy Day Bugs | Pest Prevention Tips After it Rains">
            <a:extLst>
              <a:ext uri="{FF2B5EF4-FFF2-40B4-BE49-F238E27FC236}">
                <a16:creationId xmlns:a16="http://schemas.microsoft.com/office/drawing/2014/main" id="{94EB46C4-9600-9944-BFF8-2CE3B7CE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21" y="236472"/>
            <a:ext cx="2313146" cy="15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732B93-8219-D443-B5FD-5987AB71D821}"/>
              </a:ext>
            </a:extLst>
          </p:cNvPr>
          <p:cNvSpPr txBox="1"/>
          <p:nvPr/>
        </p:nvSpPr>
        <p:spPr>
          <a:xfrm>
            <a:off x="4271671" y="1898875"/>
            <a:ext cx="266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Regen </a:t>
            </a:r>
          </a:p>
          <a:p>
            <a:r>
              <a:rPr lang="de-DE" dirty="0"/>
              <a:t>regnen </a:t>
            </a:r>
          </a:p>
          <a:p>
            <a:r>
              <a:rPr lang="de-DE" dirty="0"/>
              <a:t>Heute regnet es. </a:t>
            </a:r>
          </a:p>
          <a:p>
            <a:r>
              <a:rPr lang="de-DE" dirty="0"/>
              <a:t>Gestern hat es geregnet. </a:t>
            </a:r>
          </a:p>
        </p:txBody>
      </p:sp>
      <p:pic>
        <p:nvPicPr>
          <p:cNvPr id="2058" name="Picture 10" descr="Wo bin ich bei Gewitter sicher?">
            <a:extLst>
              <a:ext uri="{FF2B5EF4-FFF2-40B4-BE49-F238E27FC236}">
                <a16:creationId xmlns:a16="http://schemas.microsoft.com/office/drawing/2014/main" id="{CAB9324B-4AC4-D84F-A9C2-343E0859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2" y="3542052"/>
            <a:ext cx="2445585" cy="13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et Office weather warning for wind issued as gusts of up to 60mph set to  batter Somerset - Somerset Live">
            <a:extLst>
              <a:ext uri="{FF2B5EF4-FFF2-40B4-BE49-F238E27FC236}">
                <a16:creationId xmlns:a16="http://schemas.microsoft.com/office/drawing/2014/main" id="{6D23D3A2-92C7-7345-95CD-38BA28B4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9" y="5175826"/>
            <a:ext cx="1891056" cy="12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75321C-771D-AA42-A561-8ED275EC3164}"/>
              </a:ext>
            </a:extLst>
          </p:cNvPr>
          <p:cNvSpPr txBox="1"/>
          <p:nvPr/>
        </p:nvSpPr>
        <p:spPr>
          <a:xfrm>
            <a:off x="1718551" y="648866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windig</a:t>
            </a:r>
            <a:r>
              <a:rPr lang="en-US" dirty="0"/>
              <a:t>/der Wind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514B4A-5E89-734A-B793-B7AD71CE29D9}"/>
              </a:ext>
            </a:extLst>
          </p:cNvPr>
          <p:cNvSpPr txBox="1"/>
          <p:nvPr/>
        </p:nvSpPr>
        <p:spPr>
          <a:xfrm>
            <a:off x="4190828" y="5037192"/>
            <a:ext cx="3924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Gewitter </a:t>
            </a:r>
          </a:p>
          <a:p>
            <a:r>
              <a:rPr lang="de-DE" dirty="0"/>
              <a:t>der Donner</a:t>
            </a:r>
          </a:p>
          <a:p>
            <a:r>
              <a:rPr lang="de-DE" dirty="0"/>
              <a:t>der Blitz </a:t>
            </a:r>
          </a:p>
          <a:p>
            <a:r>
              <a:rPr lang="de-DE" dirty="0"/>
              <a:t>Es donnert und blitzt. </a:t>
            </a:r>
          </a:p>
          <a:p>
            <a:r>
              <a:rPr lang="de-DE" dirty="0"/>
              <a:t>Gestern hat es gedonnert und geblitzt.</a:t>
            </a:r>
          </a:p>
        </p:txBody>
      </p:sp>
      <p:pic>
        <p:nvPicPr>
          <p:cNvPr id="2066" name="Picture 18" descr="Sunny Weather Starts The Weekend, Rain Possible Sunday">
            <a:extLst>
              <a:ext uri="{FF2B5EF4-FFF2-40B4-BE49-F238E27FC236}">
                <a16:creationId xmlns:a16="http://schemas.microsoft.com/office/drawing/2014/main" id="{25FE7396-47B2-034C-961B-83732751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3794728"/>
            <a:ext cx="3800473" cy="17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C2FBE4-0FDC-F643-A666-F5435E5E241F}"/>
              </a:ext>
            </a:extLst>
          </p:cNvPr>
          <p:cNvSpPr txBox="1"/>
          <p:nvPr/>
        </p:nvSpPr>
        <p:spPr>
          <a:xfrm>
            <a:off x="8176961" y="5633880"/>
            <a:ext cx="3688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Sonne</a:t>
            </a:r>
          </a:p>
          <a:p>
            <a:r>
              <a:rPr lang="de-DE" dirty="0"/>
              <a:t>die Sonne scheint heute.</a:t>
            </a:r>
          </a:p>
          <a:p>
            <a:r>
              <a:rPr lang="de-DE" dirty="0"/>
              <a:t>die Sonne hat geschienen.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70C9EA-979E-634F-B187-A427351A7E43}"/>
              </a:ext>
            </a:extLst>
          </p:cNvPr>
          <p:cNvSpPr txBox="1"/>
          <p:nvPr/>
        </p:nvSpPr>
        <p:spPr>
          <a:xfrm>
            <a:off x="10226981" y="807640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 +2 </a:t>
            </a:r>
          </a:p>
          <a:p>
            <a:r>
              <a:rPr lang="en-US" dirty="0"/>
              <a:t>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254CD5A-8576-E24B-B90A-9B42621E94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32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493"/>
    </mc:Choice>
    <mc:Fallback>
      <p:transition spd="slow" advTm="25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etter Deutschland Vorhersage und Aussichten | tagesschau.de">
            <a:extLst>
              <a:ext uri="{FF2B5EF4-FFF2-40B4-BE49-F238E27FC236}">
                <a16:creationId xmlns:a16="http://schemas.microsoft.com/office/drawing/2014/main" id="{03025F20-138D-FE49-9F33-291A5450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2" y="939180"/>
            <a:ext cx="5893907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D00B2D-D47E-F546-AD0D-D7DBF02ED3C5}"/>
              </a:ext>
            </a:extLst>
          </p:cNvPr>
          <p:cNvSpPr txBox="1"/>
          <p:nvPr/>
        </p:nvSpPr>
        <p:spPr>
          <a:xfrm>
            <a:off x="6731277" y="939180"/>
            <a:ext cx="4844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Temperatur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Heute </a:t>
            </a:r>
            <a:r>
              <a:rPr lang="en-US" sz="3200" dirty="0" err="1">
                <a:highlight>
                  <a:srgbClr val="00FF00"/>
                </a:highlight>
              </a:rPr>
              <a:t>liegt</a:t>
            </a:r>
            <a:r>
              <a:rPr lang="en-US" sz="3200" dirty="0"/>
              <a:t> die </a:t>
            </a:r>
            <a:r>
              <a:rPr lang="en-US" sz="3200" dirty="0" err="1"/>
              <a:t>Temperatur</a:t>
            </a:r>
            <a:r>
              <a:rPr lang="en-US" sz="3200" dirty="0"/>
              <a:t> in Berlin </a:t>
            </a:r>
            <a:r>
              <a:rPr lang="en-US" sz="3200" b="1" u="sng" dirty="0" err="1"/>
              <a:t>bei</a:t>
            </a:r>
            <a:r>
              <a:rPr lang="en-US" sz="3200" dirty="0"/>
              <a:t> </a:t>
            </a:r>
            <a:r>
              <a:rPr lang="en-US" sz="3200" dirty="0" err="1"/>
              <a:t>zwei</a:t>
            </a:r>
            <a:r>
              <a:rPr lang="en-US" sz="3200" dirty="0"/>
              <a:t> Grad</a:t>
            </a:r>
          </a:p>
          <a:p>
            <a:endParaRPr lang="en-US" sz="3200" dirty="0"/>
          </a:p>
          <a:p>
            <a:r>
              <a:rPr lang="en-US" sz="3200" dirty="0" err="1"/>
              <a:t>Gestern</a:t>
            </a:r>
            <a:r>
              <a:rPr lang="en-US" sz="3200" dirty="0"/>
              <a:t> </a:t>
            </a:r>
            <a:r>
              <a:rPr lang="en-US" sz="3200" dirty="0" err="1">
                <a:highlight>
                  <a:srgbClr val="00FF00"/>
                </a:highlight>
              </a:rPr>
              <a:t>ist</a:t>
            </a:r>
            <a:r>
              <a:rPr lang="en-US" sz="3200" dirty="0"/>
              <a:t> die </a:t>
            </a:r>
            <a:r>
              <a:rPr lang="en-US" sz="3200" dirty="0" err="1"/>
              <a:t>Temperatur</a:t>
            </a:r>
            <a:r>
              <a:rPr lang="en-US" sz="3200" dirty="0"/>
              <a:t> in Berlin </a:t>
            </a:r>
            <a:r>
              <a:rPr lang="en-US" sz="3200" b="1" u="sng" dirty="0" err="1"/>
              <a:t>bei</a:t>
            </a:r>
            <a:r>
              <a:rPr lang="en-US" sz="3200" dirty="0"/>
              <a:t> </a:t>
            </a:r>
            <a:r>
              <a:rPr lang="en-US" sz="3200" dirty="0" err="1"/>
              <a:t>zwei</a:t>
            </a:r>
            <a:r>
              <a:rPr lang="en-US" sz="3200" dirty="0"/>
              <a:t> Grad </a:t>
            </a:r>
            <a:r>
              <a:rPr lang="en-US" sz="3200" dirty="0" err="1">
                <a:highlight>
                  <a:srgbClr val="00FF00"/>
                </a:highlight>
              </a:rPr>
              <a:t>gelegen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E1528-2ECE-5748-A53B-70E9CB49E763}"/>
              </a:ext>
            </a:extLst>
          </p:cNvPr>
          <p:cNvSpPr txBox="1"/>
          <p:nvPr/>
        </p:nvSpPr>
        <p:spPr>
          <a:xfrm>
            <a:off x="616492" y="4409933"/>
            <a:ext cx="759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Grad Fahrenheit. Das </a:t>
            </a:r>
            <a:r>
              <a:rPr lang="en-US" dirty="0" err="1"/>
              <a:t>ist</a:t>
            </a:r>
            <a:r>
              <a:rPr lang="en-US" dirty="0"/>
              <a:t> Grad Celsius.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23D10-1FAF-BA49-AEC4-82F0D0D942DF}"/>
              </a:ext>
            </a:extLst>
          </p:cNvPr>
          <p:cNvSpPr txBox="1"/>
          <p:nvPr/>
        </p:nvSpPr>
        <p:spPr>
          <a:xfrm>
            <a:off x="1702419" y="108183"/>
            <a:ext cx="878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Die </a:t>
            </a:r>
            <a:r>
              <a:rPr lang="en-US" sz="3600" dirty="0" err="1"/>
              <a:t>Wetterkarte</a:t>
            </a:r>
            <a:r>
              <a:rPr lang="en-US" sz="3600" dirty="0"/>
              <a:t> und die </a:t>
            </a:r>
            <a:r>
              <a:rPr lang="en-US" sz="3600" dirty="0" err="1"/>
              <a:t>Temperatur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BCF9C-95DD-154C-B713-F87B0487309F}"/>
              </a:ext>
            </a:extLst>
          </p:cNvPr>
          <p:cNvSpPr txBox="1"/>
          <p:nvPr/>
        </p:nvSpPr>
        <p:spPr>
          <a:xfrm>
            <a:off x="527283" y="4779265"/>
            <a:ext cx="589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  und cool </a:t>
            </a:r>
          </a:p>
          <a:p>
            <a:r>
              <a:rPr lang="en-US" sz="2400" dirty="0" err="1"/>
              <a:t>kalt</a:t>
            </a:r>
            <a:r>
              <a:rPr lang="en-US" sz="2400" dirty="0"/>
              <a:t> und </a:t>
            </a:r>
            <a:r>
              <a:rPr lang="en-US" sz="2400" dirty="0" err="1"/>
              <a:t>heiss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37FFE-9642-2340-A7CE-562084EA47A4}"/>
              </a:ext>
            </a:extLst>
          </p:cNvPr>
          <p:cNvSpPr txBox="1"/>
          <p:nvPr/>
        </p:nvSpPr>
        <p:spPr>
          <a:xfrm>
            <a:off x="527282" y="5539629"/>
            <a:ext cx="4019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hoch</a:t>
            </a:r>
            <a:r>
              <a:rPr lang="en-US" sz="2400" dirty="0"/>
              <a:t> und </a:t>
            </a:r>
            <a:r>
              <a:rPr lang="en-US" sz="2400" dirty="0" err="1"/>
              <a:t>niedrig</a:t>
            </a:r>
            <a:r>
              <a:rPr lang="en-US" sz="2400" dirty="0"/>
              <a:t>/</a:t>
            </a:r>
            <a:r>
              <a:rPr lang="en-US" sz="2400" dirty="0" err="1"/>
              <a:t>tief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AAFA7-80B0-BD4F-9B57-E010C743BF29}"/>
              </a:ext>
            </a:extLst>
          </p:cNvPr>
          <p:cNvSpPr txBox="1"/>
          <p:nvPr/>
        </p:nvSpPr>
        <p:spPr>
          <a:xfrm>
            <a:off x="527282" y="6082216"/>
            <a:ext cx="539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Hochtemperatur</a:t>
            </a:r>
            <a:r>
              <a:rPr lang="en-US" sz="2400" dirty="0"/>
              <a:t> </a:t>
            </a:r>
            <a:r>
              <a:rPr lang="en-US" sz="2400" dirty="0" err="1"/>
              <a:t>über</a:t>
            </a:r>
            <a:r>
              <a:rPr lang="en-US" sz="2400" dirty="0"/>
              <a:t> XXXX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A2A91-DA05-8240-9F93-2F4B41941A24}"/>
              </a:ext>
            </a:extLst>
          </p:cNvPr>
          <p:cNvSpPr txBox="1"/>
          <p:nvPr/>
        </p:nvSpPr>
        <p:spPr>
          <a:xfrm>
            <a:off x="6731277" y="5549488"/>
            <a:ext cx="453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3 + 4 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72F912F-A210-5D49-A7EF-37147B1C98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38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96"/>
    </mc:Choice>
    <mc:Fallback>
      <p:transition spd="slow" advTm="6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er Bericht: Migration und Vertreibung durch Klimakrise nehmen zu |  GLOBAL 2000">
            <a:extLst>
              <a:ext uri="{FF2B5EF4-FFF2-40B4-BE49-F238E27FC236}">
                <a16:creationId xmlns:a16="http://schemas.microsoft.com/office/drawing/2014/main" id="{E46D93D4-CD3C-9D43-AB07-B859B040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3" y="447293"/>
            <a:ext cx="6434137" cy="59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5036FB-BA43-674E-B432-5F38592C1D1B}"/>
              </a:ext>
            </a:extLst>
          </p:cNvPr>
          <p:cNvSpPr txBox="1"/>
          <p:nvPr/>
        </p:nvSpPr>
        <p:spPr>
          <a:xfrm>
            <a:off x="7082418" y="447293"/>
            <a:ext cx="43005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-die Hitze: </a:t>
            </a:r>
            <a:r>
              <a:rPr lang="de-DE" sz="2000" dirty="0"/>
              <a:t>Es gibt Hitze, wenn die Temperaturen sehr hoch sind.</a:t>
            </a:r>
          </a:p>
          <a:p>
            <a:r>
              <a:rPr lang="de-DE" sz="2000" b="1" dirty="0"/>
              <a:t>-die Dürre/-</a:t>
            </a:r>
            <a:r>
              <a:rPr lang="de-DE" sz="2000" b="1" dirty="0" err="1"/>
              <a:t>n</a:t>
            </a:r>
            <a:r>
              <a:rPr lang="de-DE" sz="2000" dirty="0"/>
              <a:t>: Es gibt eine Dürre, wenn es nicht regnet. </a:t>
            </a:r>
          </a:p>
          <a:p>
            <a:r>
              <a:rPr lang="de-DE" sz="2000" b="1" dirty="0"/>
              <a:t>-die Wüste/-</a:t>
            </a:r>
            <a:r>
              <a:rPr lang="de-DE" sz="2000" b="1" dirty="0" err="1"/>
              <a:t>n</a:t>
            </a:r>
            <a:r>
              <a:rPr lang="de-DE" sz="2000" dirty="0"/>
              <a:t>: Es gibt eine Wüste, wenn man kein Wasser finden kann. </a:t>
            </a:r>
          </a:p>
          <a:p>
            <a:r>
              <a:rPr lang="de-DE" sz="2000" b="1" dirty="0"/>
              <a:t>-die Überflutung: </a:t>
            </a:r>
            <a:r>
              <a:rPr lang="de-DE" sz="2000" dirty="0"/>
              <a:t>Es gibt die Überflutung, wenn es zu viel regnet.  </a:t>
            </a:r>
          </a:p>
          <a:p>
            <a:r>
              <a:rPr lang="de-DE" sz="2000" b="1" dirty="0"/>
              <a:t>-der Meeresspiegelanstieg: </a:t>
            </a:r>
            <a:r>
              <a:rPr lang="de-DE" sz="2000" dirty="0"/>
              <a:t>Es gibt </a:t>
            </a:r>
            <a:r>
              <a:rPr lang="de-DE" sz="2000"/>
              <a:t>den Meeresspiegelanstieg</a:t>
            </a:r>
            <a:r>
              <a:rPr lang="de-DE" sz="2000" dirty="0"/>
              <a:t>, wenn das Wasser im Ozean hoch wird. </a:t>
            </a:r>
          </a:p>
          <a:p>
            <a:r>
              <a:rPr lang="de-DE" sz="2000" b="1" dirty="0"/>
              <a:t>-der Wirbelsturm (der Tornado und der Orkan/Hurrikan: </a:t>
            </a:r>
            <a:r>
              <a:rPr lang="de-DE" sz="2000" dirty="0"/>
              <a:t>Es gibt einen Wirbelsturm, wenn der Wind sehr schnell ist. </a:t>
            </a:r>
          </a:p>
          <a:p>
            <a:r>
              <a:rPr lang="de-DE" sz="2000" b="1" dirty="0"/>
              <a:t>-die Polkappenschmelze: </a:t>
            </a:r>
            <a:r>
              <a:rPr lang="de-DE" sz="2000" dirty="0"/>
              <a:t>Es gibt Polkappenschmelze, wenn der Schnee im Nordpol oder Südpol schmelzt. </a:t>
            </a:r>
            <a:r>
              <a:rPr lang="de-DE" sz="20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BFC80-604D-4049-BF4D-AC66F76996A0}"/>
              </a:ext>
            </a:extLst>
          </p:cNvPr>
          <p:cNvSpPr txBox="1"/>
          <p:nvPr/>
        </p:nvSpPr>
        <p:spPr>
          <a:xfrm>
            <a:off x="7315200" y="6235700"/>
            <a:ext cx="43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5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939C3A-A851-F342-82AC-37040AC4F3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67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47"/>
    </mc:Choice>
    <mc:Fallback>
      <p:transition spd="slow" advTm="10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C7C775-ABC4-2F4C-AB71-7D7AE2037EA7}"/>
              </a:ext>
            </a:extLst>
          </p:cNvPr>
          <p:cNvSpPr/>
          <p:nvPr/>
        </p:nvSpPr>
        <p:spPr>
          <a:xfrm>
            <a:off x="558799" y="319966"/>
            <a:ext cx="8325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/>
              <a:t>-die Dürre/-</a:t>
            </a:r>
            <a:r>
              <a:rPr lang="de-DE" sz="2800" b="1" dirty="0" err="1"/>
              <a:t>n</a:t>
            </a:r>
            <a:r>
              <a:rPr lang="de-DE" sz="2800" dirty="0"/>
              <a:t>: Es gibt eine Dürre, </a:t>
            </a:r>
            <a:r>
              <a:rPr lang="de-DE" sz="2800" b="1" u="sng" dirty="0"/>
              <a:t>wenn</a:t>
            </a:r>
            <a:r>
              <a:rPr lang="de-DE" sz="2800" dirty="0"/>
              <a:t> es nicht </a:t>
            </a:r>
            <a:r>
              <a:rPr lang="de-DE" sz="2800" dirty="0">
                <a:highlight>
                  <a:srgbClr val="00FF00"/>
                </a:highlight>
              </a:rPr>
              <a:t>regnet</a:t>
            </a:r>
            <a:r>
              <a:rPr lang="de-DE" sz="2800" dirty="0"/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E59A3-5A60-184E-980B-B7ED0DBA2FC0}"/>
              </a:ext>
            </a:extLst>
          </p:cNvPr>
          <p:cNvSpPr/>
          <p:nvPr/>
        </p:nvSpPr>
        <p:spPr>
          <a:xfrm>
            <a:off x="527297" y="853782"/>
            <a:ext cx="10872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-der Meeresspiegelanstieg: </a:t>
            </a:r>
            <a:r>
              <a:rPr lang="de-DE" sz="2800" dirty="0"/>
              <a:t>Es gibt den Meeresspiegelanstieg, </a:t>
            </a:r>
            <a:r>
              <a:rPr lang="de-DE" sz="2800" b="1" u="sng" dirty="0"/>
              <a:t>wenn </a:t>
            </a:r>
            <a:r>
              <a:rPr lang="de-DE" sz="2800" dirty="0"/>
              <a:t>das Wasser im Ozean zu hoch </a:t>
            </a:r>
            <a:r>
              <a:rPr lang="de-DE" sz="2800" dirty="0">
                <a:highlight>
                  <a:srgbClr val="00FF00"/>
                </a:highlight>
              </a:rPr>
              <a:t>wird</a:t>
            </a:r>
            <a:r>
              <a:rPr lang="de-DE" sz="28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ED3C8-163F-7C49-88D0-719A90A2B337}"/>
              </a:ext>
            </a:extLst>
          </p:cNvPr>
          <p:cNvSpPr txBox="1"/>
          <p:nvPr/>
        </p:nvSpPr>
        <p:spPr>
          <a:xfrm>
            <a:off x="558797" y="2074105"/>
            <a:ext cx="10532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Wenn</a:t>
            </a:r>
            <a:r>
              <a:rPr lang="en-US" sz="2800" b="1" dirty="0"/>
              <a:t>: </a:t>
            </a:r>
            <a:r>
              <a:rPr lang="en-US" sz="2800" b="1" dirty="0" err="1"/>
              <a:t>Subordinierende</a:t>
            </a:r>
            <a:r>
              <a:rPr lang="en-US" sz="2800" b="1" dirty="0"/>
              <a:t> </a:t>
            </a:r>
            <a:r>
              <a:rPr lang="en-US" sz="2800" b="1" dirty="0" err="1"/>
              <a:t>Konjunktion</a:t>
            </a:r>
            <a:r>
              <a:rPr lang="en-US" sz="2800" b="1" dirty="0"/>
              <a:t>; </a:t>
            </a:r>
            <a:r>
              <a:rPr lang="en-US" sz="2800" b="1" dirty="0" err="1"/>
              <a:t>Infos</a:t>
            </a:r>
            <a:r>
              <a:rPr lang="en-US" sz="2800" b="1" dirty="0"/>
              <a:t> </a:t>
            </a:r>
            <a:r>
              <a:rPr lang="en-US" sz="2800" b="1" dirty="0" err="1"/>
              <a:t>über</a:t>
            </a:r>
            <a:r>
              <a:rPr lang="en-US" sz="2800" b="1" dirty="0"/>
              <a:t> </a:t>
            </a:r>
            <a:r>
              <a:rPr lang="en-US" sz="2800" b="1" dirty="0" err="1"/>
              <a:t>Bedingungen</a:t>
            </a:r>
            <a:r>
              <a:rPr lang="en-US" sz="2800" b="1" dirty="0"/>
              <a:t>; Es </a:t>
            </a:r>
            <a:r>
              <a:rPr lang="en-US" sz="2800" b="1" dirty="0" err="1"/>
              <a:t>bedeutet</a:t>
            </a:r>
            <a:r>
              <a:rPr lang="en-US" sz="2800" b="1" dirty="0"/>
              <a:t> when/whenever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656A9A-66F4-8E49-9A88-E5DDF35C3E6D}"/>
              </a:ext>
            </a:extLst>
          </p:cNvPr>
          <p:cNvSpPr/>
          <p:nvPr/>
        </p:nvSpPr>
        <p:spPr>
          <a:xfrm>
            <a:off x="527297" y="3137291"/>
            <a:ext cx="11480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/>
              <a:t>Es </a:t>
            </a:r>
            <a:r>
              <a:rPr lang="de-DE" sz="2800" dirty="0">
                <a:highlight>
                  <a:srgbClr val="FFFF00"/>
                </a:highlight>
              </a:rPr>
              <a:t>gibt</a:t>
            </a:r>
            <a:r>
              <a:rPr lang="de-DE" sz="2800" dirty="0"/>
              <a:t> den Meeresspiegelanstieg, </a:t>
            </a:r>
            <a:r>
              <a:rPr lang="de-DE" sz="2800" b="1" u="sng" dirty="0"/>
              <a:t>wenn </a:t>
            </a:r>
            <a:r>
              <a:rPr lang="de-DE" sz="2800" dirty="0"/>
              <a:t>das Wasser im Ozean zu hoch </a:t>
            </a:r>
            <a:r>
              <a:rPr lang="de-DE" sz="2800" dirty="0">
                <a:highlight>
                  <a:srgbClr val="00FF00"/>
                </a:highlight>
              </a:rPr>
              <a:t>wird</a:t>
            </a:r>
          </a:p>
          <a:p>
            <a:endParaRPr lang="de-DE" sz="2800" dirty="0">
              <a:highlight>
                <a:srgbClr val="00FF00"/>
              </a:highlight>
            </a:endParaRPr>
          </a:p>
          <a:p>
            <a:r>
              <a:rPr lang="de-DE" sz="2800" b="1" u="sng" dirty="0"/>
              <a:t>Wenn</a:t>
            </a:r>
            <a:r>
              <a:rPr lang="de-DE" sz="2800" dirty="0"/>
              <a:t> das Wasser im Ozean zu hoch </a:t>
            </a:r>
            <a:r>
              <a:rPr lang="de-DE" sz="2800" dirty="0">
                <a:highlight>
                  <a:srgbClr val="00FF00"/>
                </a:highlight>
              </a:rPr>
              <a:t>wird</a:t>
            </a:r>
            <a:r>
              <a:rPr lang="de-DE" sz="2800" dirty="0"/>
              <a:t>, </a:t>
            </a:r>
            <a:r>
              <a:rPr lang="de-DE" sz="2800" dirty="0">
                <a:highlight>
                  <a:srgbClr val="FFFF00"/>
                </a:highlight>
              </a:rPr>
              <a:t>gibt </a:t>
            </a:r>
            <a:r>
              <a:rPr lang="de-DE" sz="2800" dirty="0"/>
              <a:t>es den Meeresspiegelanstieg.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13368-8E38-BD41-91D9-AF5C8B11AC96}"/>
              </a:ext>
            </a:extLst>
          </p:cNvPr>
          <p:cNvSpPr txBox="1"/>
          <p:nvPr/>
        </p:nvSpPr>
        <p:spPr>
          <a:xfrm>
            <a:off x="527297" y="4804735"/>
            <a:ext cx="933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Wenn</a:t>
            </a:r>
            <a:r>
              <a:rPr lang="en-US" sz="2800" b="1" dirty="0"/>
              <a:t>: </a:t>
            </a:r>
            <a:r>
              <a:rPr lang="en-US" sz="2800" b="1" dirty="0" err="1"/>
              <a:t>Subordinierende</a:t>
            </a:r>
            <a:r>
              <a:rPr lang="en-US" sz="2800" b="1" dirty="0"/>
              <a:t> </a:t>
            </a:r>
            <a:r>
              <a:rPr lang="en-US" sz="2800" b="1" dirty="0" err="1"/>
              <a:t>Konjunktion</a:t>
            </a:r>
            <a:r>
              <a:rPr lang="en-US" sz="2800" b="1" dirty="0"/>
              <a:t>; Es </a:t>
            </a:r>
            <a:r>
              <a:rPr lang="en-US" sz="2800" b="1" dirty="0" err="1"/>
              <a:t>bedeutet</a:t>
            </a:r>
            <a:r>
              <a:rPr lang="en-US" sz="2800" b="1" dirty="0"/>
              <a:t> </a:t>
            </a:r>
            <a:r>
              <a:rPr lang="en-US" sz="2800" b="1" dirty="0" err="1"/>
              <a:t>auch</a:t>
            </a:r>
            <a:r>
              <a:rPr lang="en-US" sz="2800" b="1" dirty="0"/>
              <a:t> ,,If”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39074-FC55-5844-94C4-FFCB7EB8CF0F}"/>
              </a:ext>
            </a:extLst>
          </p:cNvPr>
          <p:cNvSpPr txBox="1"/>
          <p:nvPr/>
        </p:nvSpPr>
        <p:spPr>
          <a:xfrm>
            <a:off x="558797" y="5610404"/>
            <a:ext cx="916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Wenn</a:t>
            </a:r>
            <a:r>
              <a:rPr lang="en-US" sz="2800" dirty="0"/>
              <a:t> Sie Donner </a:t>
            </a:r>
            <a:r>
              <a:rPr lang="en-US" sz="2800" dirty="0" err="1"/>
              <a:t>hören</a:t>
            </a:r>
            <a:r>
              <a:rPr lang="en-US" sz="2800" dirty="0"/>
              <a:t>, </a:t>
            </a:r>
            <a:r>
              <a:rPr lang="en-US" sz="2800" dirty="0" err="1"/>
              <a:t>gehen</a:t>
            </a:r>
            <a:r>
              <a:rPr lang="en-US" sz="2800" dirty="0"/>
              <a:t> Sie </a:t>
            </a:r>
            <a:r>
              <a:rPr lang="en-US" sz="2800" dirty="0" err="1"/>
              <a:t>nach</a:t>
            </a:r>
            <a:r>
              <a:rPr lang="en-US" sz="2800" dirty="0"/>
              <a:t> </a:t>
            </a:r>
            <a:r>
              <a:rPr lang="en-US" sz="2800" dirty="0" err="1"/>
              <a:t>Hause</a:t>
            </a:r>
            <a:r>
              <a:rPr lang="en-US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79974-76AF-DE44-A034-1DFBAA031964}"/>
              </a:ext>
            </a:extLst>
          </p:cNvPr>
          <p:cNvSpPr txBox="1"/>
          <p:nvPr/>
        </p:nvSpPr>
        <p:spPr>
          <a:xfrm>
            <a:off x="2432748" y="6231407"/>
            <a:ext cx="645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6, 7, + 8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B3055B8-E64E-5D46-BFF0-196324D22A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6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19"/>
    </mc:Choice>
    <mc:Fallback>
      <p:transition spd="slow" advTm="14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A707F-C030-9F44-9255-EB3530D06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49" y="1097891"/>
            <a:ext cx="7962901" cy="46622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A4BC04-C703-A14F-B155-4EB23965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2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23"/>
    </mc:Choice>
    <mc:Fallback>
      <p:transition spd="slow" advTm="4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125BC4-4A73-874E-A475-2A84C852EC6C}"/>
              </a:ext>
            </a:extLst>
          </p:cNvPr>
          <p:cNvSpPr txBox="1"/>
          <p:nvPr/>
        </p:nvSpPr>
        <p:spPr>
          <a:xfrm>
            <a:off x="292100" y="165100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Warum</a:t>
            </a:r>
            <a:r>
              <a:rPr lang="en-US" sz="2800" dirty="0"/>
              <a:t> </a:t>
            </a:r>
            <a:r>
              <a:rPr lang="en-US" sz="2800" dirty="0" err="1"/>
              <a:t>verlassen</a:t>
            </a:r>
            <a:r>
              <a:rPr lang="en-US" sz="2800" dirty="0"/>
              <a:t> die </a:t>
            </a:r>
            <a:r>
              <a:rPr lang="en-US" sz="2800" dirty="0" err="1"/>
              <a:t>Deutschen</a:t>
            </a:r>
            <a:r>
              <a:rPr lang="en-US" sz="2800" dirty="0"/>
              <a:t> Deutschland?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8F7E1-EE68-6A4A-9418-E095D887D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688320"/>
            <a:ext cx="6193804" cy="5120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BFE8E-8236-4745-9E33-005AE0FF8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576" y="1333500"/>
            <a:ext cx="5896447" cy="1866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5DDC06-4E26-774B-BE5A-A75EF815DD99}"/>
              </a:ext>
            </a:extLst>
          </p:cNvPr>
          <p:cNvSpPr txBox="1"/>
          <p:nvPr/>
        </p:nvSpPr>
        <p:spPr>
          <a:xfrm>
            <a:off x="6485904" y="3357087"/>
            <a:ext cx="363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sicherlich</a:t>
            </a:r>
            <a:r>
              <a:rPr lang="en-US" dirty="0"/>
              <a:t> – certainly</a:t>
            </a:r>
          </a:p>
          <a:p>
            <a:r>
              <a:rPr lang="en-US" dirty="0" err="1"/>
              <a:t>schlagen</a:t>
            </a:r>
            <a:r>
              <a:rPr lang="en-US" dirty="0"/>
              <a:t> auf- hit at, strike at </a:t>
            </a:r>
          </a:p>
          <a:p>
            <a:r>
              <a:rPr lang="en-US" dirty="0"/>
              <a:t>das </a:t>
            </a:r>
            <a:r>
              <a:rPr lang="en-US" dirty="0" err="1"/>
              <a:t>Gemüt</a:t>
            </a:r>
            <a:r>
              <a:rPr lang="en-US" dirty="0"/>
              <a:t> – mind/soul/disposition</a:t>
            </a:r>
          </a:p>
          <a:p>
            <a:r>
              <a:rPr lang="en-US" dirty="0" err="1"/>
              <a:t>Löcher</a:t>
            </a:r>
            <a:r>
              <a:rPr lang="en-US" dirty="0"/>
              <a:t> </a:t>
            </a:r>
            <a:r>
              <a:rPr lang="en-US" dirty="0" err="1"/>
              <a:t>fressen</a:t>
            </a:r>
            <a:r>
              <a:rPr lang="en-US" dirty="0"/>
              <a:t> – to eat holes in something</a:t>
            </a:r>
          </a:p>
          <a:p>
            <a:r>
              <a:rPr lang="en-US" dirty="0" err="1"/>
              <a:t>Heizkosten</a:t>
            </a:r>
            <a:r>
              <a:rPr lang="en-US" dirty="0"/>
              <a:t> – cost of heating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384D7-EEC0-0343-AF4A-22FFC3D5CB8A}"/>
              </a:ext>
            </a:extLst>
          </p:cNvPr>
          <p:cNvSpPr txBox="1"/>
          <p:nvPr/>
        </p:nvSpPr>
        <p:spPr>
          <a:xfrm>
            <a:off x="6604000" y="5339834"/>
            <a:ext cx="370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9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E345080-B2E3-FC43-8345-06F1AE100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48"/>
    </mc:Choice>
    <mc:Fallback>
      <p:transition spd="slow" advTm="10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|7.2|5.8|3.2|2.4|3.3|3.7|7.7|8.8|2.2|3.3|6.2|7|9.9|13.9|11.4|1.1|5.8|10|13.6|6.8|2.3|3.3|6.5|7.7|60.4|3.4|7.5|0.8|13.1|1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9.6|12.8|8.2|7.9|4.4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6.9|6.7|23.7|10.8|12.8|22.1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9|24.9|25|69.8|6.3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1|10.2|8.3|13.5|1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1.5|0.5|0.6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941</Words>
  <Application>Microsoft Macintosh PowerPoint</Application>
  <PresentationFormat>Widescreen</PresentationFormat>
  <Paragraphs>114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SpiegelSerifUI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Strukturen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23</cp:revision>
  <dcterms:created xsi:type="dcterms:W3CDTF">2020-12-01T09:32:31Z</dcterms:created>
  <dcterms:modified xsi:type="dcterms:W3CDTF">2020-12-01T13:39:38Z</dcterms:modified>
</cp:coreProperties>
</file>