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5" r:id="rId4"/>
    <p:sldId id="270" r:id="rId5"/>
    <p:sldId id="263" r:id="rId6"/>
    <p:sldId id="266" r:id="rId7"/>
    <p:sldId id="267" r:id="rId8"/>
    <p:sldId id="268" r:id="rId9"/>
    <p:sldId id="271" r:id="rId10"/>
    <p:sldId id="258" r:id="rId11"/>
    <p:sldId id="272" r:id="rId12"/>
    <p:sldId id="262" r:id="rId13"/>
    <p:sldId id="264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686"/>
  </p:normalViewPr>
  <p:slideViewPr>
    <p:cSldViewPr snapToGrid="0" snapToObjects="1">
      <p:cViewPr varScale="1">
        <p:scale>
          <a:sx n="90" d="100"/>
          <a:sy n="90" d="100"/>
        </p:scale>
        <p:origin x="23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0CB7-A49E-0B43-AB4F-6E8F30B2E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DBB0C-0FB3-A344-A991-DABBD8328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F9DFC-6662-2547-B792-FE72F7A67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06B5-B856-4947-A0EC-9E09F3DD28ED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7290-C7BA-8648-9B0D-48BB1445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C5265-095B-4F44-B10B-2563C6A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3345-CCC3-9D43-BDC4-B79F19BA9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0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892C0-D0D6-BD47-92B0-B0FAE43ED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0C223-15F5-3646-898E-08930BCB0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60E57-0D79-F54C-86AC-4B6BBA388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06B5-B856-4947-A0EC-9E09F3DD28ED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D98DB-7A27-C14D-80E7-36E19EFC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EB9B0-8616-F74E-A9E4-4C7CC41F8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3345-CCC3-9D43-BDC4-B79F19BA9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8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8F3A1D-198C-C546-AF6A-78E890C74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A0D0F-C8DB-614A-8DD0-C265E8E63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6EB7E-3A39-524C-AFA2-3E1E7B01B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06B5-B856-4947-A0EC-9E09F3DD28ED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10CD9-DB81-B64D-8DE5-469F5C464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92F16-504A-2D48-A3D9-D7C77983D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3345-CCC3-9D43-BDC4-B79F19BA9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2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7D149-1DD9-6F42-9102-AFD1FAAC2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7BE7C-D832-F945-ADF4-4321CC5D5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ED9CA-6AF2-874F-943D-9710F2602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06B5-B856-4947-A0EC-9E09F3DD28ED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1D10B-DD5A-5B43-9590-5B5377EF0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179C1-EA7D-D947-A8A3-28411F87C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3345-CCC3-9D43-BDC4-B79F19BA9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87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9D574-4EEC-CE4B-BEA4-4129BA00D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2F847-F449-F643-8A59-55F548DEB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2D27A-7F6F-B141-9319-2251C7446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06B5-B856-4947-A0EC-9E09F3DD28ED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10F16-22DA-E748-BE1E-54F8A23AD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0BEC0-D0BB-2348-A8A1-F4352AD0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3345-CCC3-9D43-BDC4-B79F19BA9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6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9DE67-CB10-CE4E-BA65-AF81BA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7C9AA-BE93-C945-97DA-B4CBFBAF15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A0F7A-6BCC-5742-9927-BD10E32C0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06145-BCBF-F94C-BC44-7F1497455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06B5-B856-4947-A0EC-9E09F3DD28ED}" type="datetimeFigureOut">
              <a:rPr lang="en-US" smtClean="0"/>
              <a:t>12/2/20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DDA3E-4520-AF40-AEB5-3B02609D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D547A-F0D5-1247-A752-A387996D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3345-CCC3-9D43-BDC4-B79F19BA9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4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C8C77-FF76-A345-AA92-E88A9268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68FD3-A339-EC46-8F29-01490A203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E4193-AE36-EB49-89A5-0C20E0096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61BAE-0FCC-FA4B-8000-6A2E7358A1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2C792-F014-E74C-865C-A51911873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460FC7-446C-EB4B-BCC6-B56921263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06B5-B856-4947-A0EC-9E09F3DD28ED}" type="datetimeFigureOut">
              <a:rPr lang="en-US" smtClean="0"/>
              <a:t>12/2/20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C0CAB6-F2DD-7540-AEAE-CA6BF9C8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66D2F9-1C5A-EE42-B302-469CD6031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3345-CCC3-9D43-BDC4-B79F19BA9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44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D7C08-3AAF-8544-A127-378E653B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5A369-4D9C-FA41-9FA1-40D652B8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06B5-B856-4947-A0EC-9E09F3DD28ED}" type="datetimeFigureOut">
              <a:rPr lang="en-US" smtClean="0"/>
              <a:t>12/2/20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8E82C5-0734-6548-BFEB-F77CE4563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A5590-9D9A-4B4D-B358-59A1A8A6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3345-CCC3-9D43-BDC4-B79F19BA9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7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8F2C0-E422-174F-9B73-C4FC0216E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06B5-B856-4947-A0EC-9E09F3DD28ED}" type="datetimeFigureOut">
              <a:rPr lang="en-US" smtClean="0"/>
              <a:t>12/2/20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E59CF9-2839-DB4C-B839-4250DB14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6E59C-0B91-6A42-9CB6-F5863B361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3345-CCC3-9D43-BDC4-B79F19BA9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03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FF1B0-8BB8-3749-AC22-AF3F550C1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0A02D-AB0F-DB4A-9E35-954F8EDB0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84453-99A7-E54F-8F0C-202B85D14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E3D78-77B5-454B-A450-2A4E84E2F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06B5-B856-4947-A0EC-9E09F3DD28ED}" type="datetimeFigureOut">
              <a:rPr lang="en-US" smtClean="0"/>
              <a:t>12/2/20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7C9C0-70FB-F64F-894B-4FE7D6C87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86B46-0FF9-F84C-B56A-08FE23F9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3345-CCC3-9D43-BDC4-B79F19BA9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6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64694-E0E7-6A41-8DAA-569202C3C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F88B83-9233-FF4C-803C-C2AB22A6E2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E1878C-77BE-864F-9BD3-9F29BDB7D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D0C0C-199A-114E-9955-2E29FA6CA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06B5-B856-4947-A0EC-9E09F3DD28ED}" type="datetimeFigureOut">
              <a:rPr lang="en-US" smtClean="0"/>
              <a:t>12/2/20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4E3050-3B7F-8F4A-AB4A-758324EB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6CFE7-9CC3-9C49-9EFF-DFC3491C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33345-CCC3-9D43-BDC4-B79F19BA9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9E024A-CC27-3D4F-AAA8-F8D1B9DF5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6D5F0-9AC8-5749-9E1F-E03087969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71AB2-B63F-9649-A39D-600D064E9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B06B5-B856-4947-A0EC-9E09F3DD28ED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4AFDA-D0FA-5A4C-A704-F3D54C2A3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8435A-D911-4747-AEB2-C5F783F70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33345-CCC3-9D43-BDC4-B79F19BA9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2.tiff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5.tiff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tif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tif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6.m4a"/><Relationship Id="rId7" Type="http://schemas.openxmlformats.org/officeDocument/2006/relationships/image" Target="../media/image10.jpeg"/><Relationship Id="rId12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D51038-D9F5-0C47-8A39-F9DB951E4B66}"/>
              </a:ext>
            </a:extLst>
          </p:cNvPr>
          <p:cNvSpPr txBox="1"/>
          <p:nvPr/>
        </p:nvSpPr>
        <p:spPr>
          <a:xfrm>
            <a:off x="686718" y="243512"/>
            <a:ext cx="1081856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3. </a:t>
            </a:r>
            <a:r>
              <a:rPr lang="en-US" sz="2400" dirty="0" err="1"/>
              <a:t>Dezember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-</a:t>
            </a:r>
            <a:r>
              <a:rPr lang="en-US" sz="2400" dirty="0" err="1"/>
              <a:t>Einführung</a:t>
            </a:r>
            <a:r>
              <a:rPr lang="en-US" sz="2400" dirty="0"/>
              <a:t> </a:t>
            </a:r>
            <a:r>
              <a:rPr lang="en-US" sz="2400" dirty="0" err="1"/>
              <a:t>zum</a:t>
            </a:r>
            <a:r>
              <a:rPr lang="en-US" sz="2400" dirty="0"/>
              <a:t> </a:t>
            </a:r>
            <a:r>
              <a:rPr lang="en-US" sz="2400" dirty="0" err="1"/>
              <a:t>Thema</a:t>
            </a:r>
            <a:r>
              <a:rPr lang="en-US" sz="2400" dirty="0"/>
              <a:t> </a:t>
            </a:r>
          </a:p>
          <a:p>
            <a:r>
              <a:rPr lang="en-US" sz="2400" dirty="0"/>
              <a:t>--die </a:t>
            </a:r>
            <a:r>
              <a:rPr lang="en-US" sz="2400" dirty="0" err="1"/>
              <a:t>Möbelstücke</a:t>
            </a:r>
            <a:r>
              <a:rPr lang="en-US" sz="2400" dirty="0"/>
              <a:t> 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zu</a:t>
            </a:r>
            <a:r>
              <a:rPr lang="en-US" sz="2400" dirty="0"/>
              <a:t> </a:t>
            </a:r>
            <a:r>
              <a:rPr lang="en-US" sz="2400" dirty="0" err="1"/>
              <a:t>Hause</a:t>
            </a:r>
            <a:r>
              <a:rPr lang="en-US" sz="2400" dirty="0"/>
              <a:t> und das </a:t>
            </a:r>
            <a:r>
              <a:rPr lang="en-US" sz="2400" dirty="0" err="1"/>
              <a:t>Zuhause</a:t>
            </a:r>
            <a:r>
              <a:rPr lang="en-US" sz="2400" dirty="0"/>
              <a:t> </a:t>
            </a:r>
          </a:p>
          <a:p>
            <a:r>
              <a:rPr lang="en-US" sz="2400" dirty="0"/>
              <a:t>-die Heimat </a:t>
            </a:r>
          </a:p>
          <a:p>
            <a:r>
              <a:rPr lang="en-US" sz="2400" dirty="0"/>
              <a:t>-Heimat</a:t>
            </a:r>
          </a:p>
          <a:p>
            <a:endParaRPr lang="en-US" sz="2400" dirty="0"/>
          </a:p>
          <a:p>
            <a:r>
              <a:rPr lang="en-US" sz="2400" dirty="0"/>
              <a:t>HA: MindTap: 5, 33, 34, 35 [</a:t>
            </a:r>
            <a:r>
              <a:rPr lang="en-US" sz="2400" dirty="0" err="1"/>
              <a:t>Kapitel</a:t>
            </a:r>
            <a:r>
              <a:rPr lang="en-US" sz="2400" dirty="0"/>
              <a:t> 6]</a:t>
            </a:r>
          </a:p>
          <a:p>
            <a:r>
              <a:rPr lang="en-US" sz="2400" dirty="0" err="1"/>
              <a:t>Arbeitsblatt</a:t>
            </a:r>
            <a:endParaRPr lang="en-US" sz="2400" dirty="0"/>
          </a:p>
          <a:p>
            <a:r>
              <a:rPr lang="en-US" sz="2400" dirty="0"/>
              <a:t>Quest </a:t>
            </a:r>
            <a:r>
              <a:rPr lang="en-US" sz="2400" dirty="0" err="1"/>
              <a:t>Kapitel</a:t>
            </a:r>
            <a:r>
              <a:rPr lang="en-US" sz="2400" dirty="0"/>
              <a:t> 5 (bis Montag – until Monday) </a:t>
            </a:r>
          </a:p>
          <a:p>
            <a:r>
              <a:rPr lang="en-US" sz="2400" dirty="0"/>
              <a:t>Quest </a:t>
            </a:r>
            <a:r>
              <a:rPr lang="en-US" sz="2400" dirty="0" err="1"/>
              <a:t>Kaptiel</a:t>
            </a:r>
            <a:r>
              <a:rPr lang="en-US" sz="2400" dirty="0"/>
              <a:t> 4 (bis 11. </a:t>
            </a:r>
            <a:r>
              <a:rPr lang="en-US" sz="2400" dirty="0" err="1"/>
              <a:t>Dezember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) </a:t>
            </a:r>
          </a:p>
          <a:p>
            <a:r>
              <a:rPr lang="en-US" sz="2400" dirty="0"/>
              <a:t>Themes and Sign Ups For Final Interviews in Moodle (Link where all Links are, themes under </a:t>
            </a:r>
            <a:r>
              <a:rPr lang="en-US" sz="2400" dirty="0" err="1"/>
              <a:t>Kurs</a:t>
            </a:r>
            <a:r>
              <a:rPr lang="en-US" sz="2400" dirty="0"/>
              <a:t> </a:t>
            </a:r>
            <a:r>
              <a:rPr lang="en-US" sz="2400" dirty="0" err="1"/>
              <a:t>Infos</a:t>
            </a:r>
            <a:r>
              <a:rPr lang="en-US" sz="2400" dirty="0"/>
              <a:t> und </a:t>
            </a:r>
            <a:r>
              <a:rPr lang="en-US" sz="2400" dirty="0" err="1"/>
              <a:t>Organisatorisches</a:t>
            </a:r>
            <a:r>
              <a:rPr lang="en-US" sz="2400" dirty="0"/>
              <a:t>)</a:t>
            </a:r>
          </a:p>
          <a:p>
            <a:r>
              <a:rPr lang="en-US" sz="2400" dirty="0"/>
              <a:t>6,2 and 7,2 Morgen </a:t>
            </a:r>
            <a:r>
              <a:rPr lang="en-US" sz="2400" dirty="0" err="1"/>
              <a:t>fällig</a:t>
            </a:r>
            <a:r>
              <a:rPr lang="en-US" sz="2400" dirty="0"/>
              <a:t> </a:t>
            </a:r>
          </a:p>
          <a:p>
            <a:r>
              <a:rPr lang="en-US" sz="2400" dirty="0"/>
              <a:t>Course Evaluations (in Moodle under </a:t>
            </a:r>
            <a:r>
              <a:rPr lang="en-US" sz="2400" dirty="0" err="1"/>
              <a:t>Kurs</a:t>
            </a:r>
            <a:r>
              <a:rPr lang="en-US" sz="2400" dirty="0"/>
              <a:t> </a:t>
            </a:r>
            <a:r>
              <a:rPr lang="en-US" sz="2400" dirty="0" err="1"/>
              <a:t>Infos</a:t>
            </a:r>
            <a:r>
              <a:rPr lang="en-US" sz="2400" dirty="0"/>
              <a:t> und </a:t>
            </a:r>
            <a:r>
              <a:rPr lang="en-US" sz="2400" dirty="0" err="1"/>
              <a:t>Organisatorisches</a:t>
            </a:r>
            <a:r>
              <a:rPr lang="en-US" sz="2400" dirty="0"/>
              <a:t>) </a:t>
            </a:r>
          </a:p>
          <a:p>
            <a:r>
              <a:rPr lang="en-US" sz="2400" dirty="0"/>
              <a:t>Keep catching up!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6DC576-94B7-AD49-84D7-B43967382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57"/>
    </mc:Choice>
    <mc:Fallback>
      <p:transition spd="slow" advTm="105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Wenn</a:t>
            </a:r>
            <a:r>
              <a:rPr lang="en-US" dirty="0"/>
              <a:t> </a:t>
            </a:r>
            <a:r>
              <a:rPr lang="en-US" dirty="0" err="1"/>
              <a:t>ich</a:t>
            </a:r>
            <a:r>
              <a:rPr lang="en-US" dirty="0"/>
              <a:t> </a:t>
            </a:r>
            <a:r>
              <a:rPr lang="en-US" dirty="0" err="1"/>
              <a:t>mich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Hause</a:t>
            </a:r>
            <a:r>
              <a:rPr lang="en-US" dirty="0"/>
              <a:t> </a:t>
            </a:r>
            <a:r>
              <a:rPr lang="en-US" dirty="0" err="1"/>
              <a:t>fühle</a:t>
            </a:r>
            <a:r>
              <a:rPr lang="en-US" dirty="0"/>
              <a:t>,....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						</a:t>
            </a:r>
            <a:r>
              <a:rPr lang="de-DE" dirty="0"/>
              <a:t> bin ich...</a:t>
            </a:r>
          </a:p>
          <a:p>
            <a:r>
              <a:rPr lang="de-DE" dirty="0"/>
              <a:t>						denke ich an....</a:t>
            </a:r>
          </a:p>
          <a:p>
            <a:r>
              <a:rPr lang="de-DE" dirty="0"/>
              <a:t>																	sehe ich.....</a:t>
            </a:r>
          </a:p>
          <a:p>
            <a:r>
              <a:rPr lang="de-DE" dirty="0"/>
              <a:t>						fühle ich mich...</a:t>
            </a:r>
          </a:p>
          <a:p>
            <a:r>
              <a:rPr lang="de-DE" dirty="0"/>
              <a:t>						schmecke ich....</a:t>
            </a:r>
          </a:p>
          <a:p>
            <a:r>
              <a:rPr lang="de-DE" dirty="0"/>
              <a:t>						vergesse ich....</a:t>
            </a:r>
          </a:p>
          <a:p>
            <a:r>
              <a:rPr lang="de-DE" dirty="0"/>
              <a:t>						rieche ich...</a:t>
            </a:r>
          </a:p>
          <a:p>
            <a:r>
              <a:rPr lang="de-DE" dirty="0"/>
              <a:t>						höre ich....</a:t>
            </a:r>
          </a:p>
          <a:p>
            <a:r>
              <a:rPr lang="de-DE" dirty="0"/>
              <a:t>						finde ich...</a:t>
            </a:r>
          </a:p>
          <a:p>
            <a:r>
              <a:rPr lang="de-DE" dirty="0">
                <a:effectLst/>
              </a:rPr>
              <a:t>                                                                             habe ich.... 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166754" y="1375649"/>
            <a:ext cx="2387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Wenn ich mich zu Hause fühle, bin ich dankbar, weil ich dieses Gefühl nicht immer fühle. </a:t>
            </a:r>
          </a:p>
          <a:p>
            <a:endParaRPr lang="de-DE" dirty="0"/>
          </a:p>
          <a:p>
            <a:r>
              <a:rPr lang="de-DE" dirty="0"/>
              <a:t>Wenn ich mich zu Hause fühle, bin ich mit Familie in New Jersey oder Chicago, weil sie wichtig für mich sind. </a:t>
            </a:r>
          </a:p>
          <a:p>
            <a:endParaRPr lang="de-DE" dirty="0"/>
          </a:p>
          <a:p>
            <a:r>
              <a:rPr lang="de-DE" dirty="0"/>
              <a:t>Wenn ich mich zu Hause fühle, schmecke ich meine Omas Apfelmus, weil sie es oft gekocht hat. 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BDB6B6-B7A9-CC4C-BBB7-CD1B1FFBAE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D78BE7-8647-D843-B138-7FED8A9411D4}"/>
              </a:ext>
            </a:extLst>
          </p:cNvPr>
          <p:cNvSpPr txBox="1"/>
          <p:nvPr/>
        </p:nvSpPr>
        <p:spPr>
          <a:xfrm>
            <a:off x="4371975" y="6386513"/>
            <a:ext cx="272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230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72"/>
    </mc:Choice>
    <mc:Fallback>
      <p:transition spd="slow" advTm="70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sitionspapier Heimat - Bayerischer Bezirketag">
            <a:extLst>
              <a:ext uri="{FF2B5EF4-FFF2-40B4-BE49-F238E27FC236}">
                <a16:creationId xmlns:a16="http://schemas.microsoft.com/office/drawing/2014/main" id="{A4961C09-9311-4944-9EBB-92C373207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996344"/>
            <a:ext cx="5876925" cy="391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F92DCA-2179-754D-9DF2-980D6746E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80" y="4967810"/>
            <a:ext cx="7159363" cy="17876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0D6202-AE79-1D4C-AD82-FA994FA7E5F8}"/>
              </a:ext>
            </a:extLst>
          </p:cNvPr>
          <p:cNvSpPr txBox="1"/>
          <p:nvPr/>
        </p:nvSpPr>
        <p:spPr>
          <a:xfrm>
            <a:off x="5172074" y="4914899"/>
            <a:ext cx="229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Jemand</a:t>
            </a:r>
            <a:r>
              <a:rPr lang="en-US" dirty="0"/>
              <a:t> – </a:t>
            </a:r>
            <a:r>
              <a:rPr lang="en-US" dirty="0" err="1"/>
              <a:t>eine</a:t>
            </a:r>
            <a:r>
              <a:rPr lang="en-US" dirty="0"/>
              <a:t> Person 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CAA81EE-8F03-014C-80B3-8B10CAAD7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4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70"/>
    </mc:Choice>
    <mc:Fallback>
      <p:transition spd="slow" advTm="71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8-10-29 at 8.01.17 PM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r="1799"/>
          <a:stretch/>
        </p:blipFill>
        <p:spPr>
          <a:xfrm>
            <a:off x="1415938" y="-1174"/>
            <a:ext cx="8010148" cy="626912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D6628D-F83B-4750-8DFD-8158900BBE3E}"/>
              </a:ext>
            </a:extLst>
          </p:cNvPr>
          <p:cNvSpPr txBox="1"/>
          <p:nvPr/>
        </p:nvSpPr>
        <p:spPr>
          <a:xfrm>
            <a:off x="1550710" y="6330884"/>
            <a:ext cx="5775487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Maya </a:t>
            </a:r>
            <a:r>
              <a:rPr lang="en-US" dirty="0">
                <a:cs typeface="Calibri"/>
              </a:rPr>
              <a:t>Zack, </a:t>
            </a:r>
            <a:r>
              <a:rPr lang="en-US" i="1" dirty="0">
                <a:cs typeface="Calibri"/>
              </a:rPr>
              <a:t>Living Room 2, </a:t>
            </a:r>
            <a:r>
              <a:rPr lang="en-US" dirty="0" err="1">
                <a:cs typeface="Calibri"/>
              </a:rPr>
              <a:t>Jüdisches</a:t>
            </a:r>
            <a:r>
              <a:rPr lang="en-US" dirty="0">
                <a:cs typeface="Calibri"/>
              </a:rPr>
              <a:t> Museum, Berlin. 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349D05-DFF6-554E-881C-700414F66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2375E9-9C6F-4043-B71A-455291EE4882}"/>
              </a:ext>
            </a:extLst>
          </p:cNvPr>
          <p:cNvSpPr txBox="1"/>
          <p:nvPr/>
        </p:nvSpPr>
        <p:spPr>
          <a:xfrm>
            <a:off x="9426086" y="1028700"/>
            <a:ext cx="180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8, 9, 10</a:t>
            </a:r>
          </a:p>
        </p:txBody>
      </p:sp>
    </p:spTree>
    <p:extLst>
      <p:ext uri="{BB962C8B-B14F-4D97-AF65-F5344CB8AC3E}">
        <p14:creationId xmlns:p14="http://schemas.microsoft.com/office/powerpoint/2010/main" val="372200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67"/>
    </mc:Choice>
    <mc:Fallback>
      <p:transition spd="slow" advTm="51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77262C-956F-644F-BFEC-637CDB1ED93A}"/>
              </a:ext>
            </a:extLst>
          </p:cNvPr>
          <p:cNvSpPr/>
          <p:nvPr/>
        </p:nvSpPr>
        <p:spPr>
          <a:xfrm>
            <a:off x="367459" y="3429000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Nunito"/>
              </a:rPr>
              <a:t>»</a:t>
            </a:r>
            <a:r>
              <a:rPr lang="de-DE" sz="2000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Nunito"/>
              </a:rPr>
              <a:t>Hei|mat|kun|de</a:t>
            </a:r>
            <a:r>
              <a:rPr lang="de-DE" sz="20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Nunito"/>
              </a:rPr>
              <a:t>« bezeichnet laut Duden die Geschichte, Geografie und Biologie einer engeren Nachbarschaft. Heimat ist ein emotionaler Begriff [Konzept], der sehr vieles bedeuten kann: Geburtsort, Herkunftsland, Nation, Sprache, Religion. Ein  bekannter Landstrich, Familie und Freunde, zu wissen, wo die Bäckerei, der Augenarzt, das Lieblingskino sind.[…] Vertrautheit, unumstrittene Zugehörigkeit, aber auch das Recht zu jammern und zu klagen sind die Komponenten, die das »zu Hause« definiere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Duden Dictionary Gets Spoof Award for Tainting German Language - DER SPIEGEL">
            <a:extLst>
              <a:ext uri="{FF2B5EF4-FFF2-40B4-BE49-F238E27FC236}">
                <a16:creationId xmlns:a16="http://schemas.microsoft.com/office/drawing/2014/main" id="{54CE07AE-B5A8-F04A-97BC-C4C122615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755" y="4212857"/>
            <a:ext cx="1733551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2B214F-00FD-6F44-B111-67722CBFC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87" y="807495"/>
            <a:ext cx="8443913" cy="2266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116240-8270-B040-B62A-5E60D7023D65}"/>
              </a:ext>
            </a:extLst>
          </p:cNvPr>
          <p:cNvSpPr txBox="1"/>
          <p:nvPr/>
        </p:nvSpPr>
        <p:spPr>
          <a:xfrm>
            <a:off x="8972550" y="471488"/>
            <a:ext cx="290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Heimatkunde</a:t>
            </a:r>
            <a:r>
              <a:rPr lang="en-US" dirty="0"/>
              <a:t> = exploration of ,,Heimat”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2B9843-4BCF-DE4E-AA1F-CB075BD8C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E2CCDF-D7FD-1442-9AFA-9AE6353FE536}"/>
              </a:ext>
            </a:extLst>
          </p:cNvPr>
          <p:cNvSpPr txBox="1"/>
          <p:nvPr/>
        </p:nvSpPr>
        <p:spPr>
          <a:xfrm>
            <a:off x="7329488" y="5486400"/>
            <a:ext cx="112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11</a:t>
            </a:r>
          </a:p>
        </p:txBody>
      </p:sp>
    </p:spTree>
    <p:extLst>
      <p:ext uri="{BB962C8B-B14F-4D97-AF65-F5344CB8AC3E}">
        <p14:creationId xmlns:p14="http://schemas.microsoft.com/office/powerpoint/2010/main" val="361010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38"/>
    </mc:Choice>
    <mc:Fallback>
      <p:transition spd="slow" advTm="88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947D3C-0D81-904C-A613-188F2E296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17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"/>
    </mc:Choice>
    <mc:Fallback>
      <p:transition spd="slow" advTm="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BE2E91-5DEF-E140-980D-109BDA0293BC}"/>
              </a:ext>
            </a:extLst>
          </p:cNvPr>
          <p:cNvSpPr txBox="1"/>
          <p:nvPr/>
        </p:nvSpPr>
        <p:spPr>
          <a:xfrm>
            <a:off x="396607" y="1961500"/>
            <a:ext cx="1056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Was </a:t>
            </a:r>
            <a:r>
              <a:rPr lang="en-US" sz="3200" dirty="0" err="1"/>
              <a:t>bedeutet</a:t>
            </a:r>
            <a:r>
              <a:rPr lang="en-US" sz="3200" dirty="0"/>
              <a:t> es, </a:t>
            </a:r>
            <a:r>
              <a:rPr lang="en-US" sz="3200" dirty="0" err="1"/>
              <a:t>zu</a:t>
            </a:r>
            <a:r>
              <a:rPr lang="en-US" sz="3200" dirty="0"/>
              <a:t> </a:t>
            </a:r>
            <a:r>
              <a:rPr lang="en-US" sz="3200" dirty="0" err="1"/>
              <a:t>Hause</a:t>
            </a:r>
            <a:r>
              <a:rPr lang="en-US" sz="3200" dirty="0"/>
              <a:t> </a:t>
            </a:r>
            <a:r>
              <a:rPr lang="en-US" sz="3200" dirty="0" err="1"/>
              <a:t>zu</a:t>
            </a:r>
            <a:r>
              <a:rPr lang="en-US" sz="3200" dirty="0"/>
              <a:t> </a:t>
            </a:r>
            <a:r>
              <a:rPr lang="en-US" sz="3200" dirty="0" err="1"/>
              <a:t>fühlen</a:t>
            </a:r>
            <a:r>
              <a:rPr lang="en-US" sz="3200" dirty="0"/>
              <a:t>?  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367EA7AE-CD79-8645-9ED6-BB2E8A2696F6}"/>
              </a:ext>
            </a:extLst>
          </p:cNvPr>
          <p:cNvSpPr/>
          <p:nvPr/>
        </p:nvSpPr>
        <p:spPr>
          <a:xfrm>
            <a:off x="5390918" y="1485040"/>
            <a:ext cx="829937" cy="4195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9208F-0CCB-8C47-9971-84EEE72B4776}"/>
              </a:ext>
            </a:extLst>
          </p:cNvPr>
          <p:cNvSpPr txBox="1"/>
          <p:nvPr/>
        </p:nvSpPr>
        <p:spPr>
          <a:xfrm>
            <a:off x="2500829" y="645377"/>
            <a:ext cx="7017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Was </a:t>
            </a:r>
            <a:r>
              <a:rPr lang="en-US" sz="3200" dirty="0" err="1"/>
              <a:t>findet</a:t>
            </a:r>
            <a:r>
              <a:rPr lang="en-US" sz="3200" dirty="0"/>
              <a:t> man </a:t>
            </a:r>
            <a:r>
              <a:rPr lang="en-US" sz="3200" dirty="0" err="1"/>
              <a:t>zu</a:t>
            </a:r>
            <a:r>
              <a:rPr lang="en-US" sz="3200" dirty="0"/>
              <a:t> </a:t>
            </a:r>
            <a:r>
              <a:rPr lang="en-US" sz="3200" dirty="0" err="1"/>
              <a:t>Hause</a:t>
            </a:r>
            <a:r>
              <a:rPr lang="en-US" sz="3200" dirty="0"/>
              <a:t>? (das </a:t>
            </a:r>
            <a:r>
              <a:rPr lang="en-US" sz="3200" dirty="0" err="1"/>
              <a:t>Zuhause</a:t>
            </a:r>
            <a:r>
              <a:rPr lang="en-US" sz="3200" dirty="0"/>
              <a:t>)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3AB4C3FB-3649-EC40-874A-0D88CFB0E2CD}"/>
              </a:ext>
            </a:extLst>
          </p:cNvPr>
          <p:cNvSpPr/>
          <p:nvPr/>
        </p:nvSpPr>
        <p:spPr>
          <a:xfrm>
            <a:off x="5390917" y="2819878"/>
            <a:ext cx="829937" cy="4195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0D4982-77A9-B940-AD85-E8EFCC1F75D5}"/>
              </a:ext>
            </a:extLst>
          </p:cNvPr>
          <p:cNvSpPr txBox="1"/>
          <p:nvPr/>
        </p:nvSpPr>
        <p:spPr>
          <a:xfrm>
            <a:off x="4021156" y="3299924"/>
            <a:ext cx="9474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Was </a:t>
            </a:r>
            <a:r>
              <a:rPr lang="en-US" sz="3200" dirty="0" err="1"/>
              <a:t>ist</a:t>
            </a:r>
            <a:r>
              <a:rPr lang="en-US" sz="3200" dirty="0"/>
              <a:t> ,,Heimat”? 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C8333C19-E7C5-CE44-84A8-38DE22725B87}"/>
              </a:ext>
            </a:extLst>
          </p:cNvPr>
          <p:cNvSpPr/>
          <p:nvPr/>
        </p:nvSpPr>
        <p:spPr>
          <a:xfrm>
            <a:off x="5442325" y="4138415"/>
            <a:ext cx="829937" cy="4195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F30EDD-1F98-444E-AA25-02998F717437}"/>
              </a:ext>
            </a:extLst>
          </p:cNvPr>
          <p:cNvSpPr txBox="1"/>
          <p:nvPr/>
        </p:nvSpPr>
        <p:spPr>
          <a:xfrm>
            <a:off x="2710149" y="4763433"/>
            <a:ext cx="8449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Was </a:t>
            </a:r>
            <a:r>
              <a:rPr lang="en-US" sz="3200" dirty="0" err="1"/>
              <a:t>bedeutet</a:t>
            </a:r>
            <a:r>
              <a:rPr lang="en-US" sz="3200" dirty="0"/>
              <a:t> ,,Heimat” </a:t>
            </a:r>
            <a:r>
              <a:rPr lang="en-US" sz="3200" dirty="0" err="1"/>
              <a:t>für</a:t>
            </a:r>
            <a:r>
              <a:rPr lang="en-US" sz="3200" dirty="0"/>
              <a:t> </a:t>
            </a:r>
            <a:r>
              <a:rPr lang="en-US" sz="3200" dirty="0" err="1"/>
              <a:t>mich</a:t>
            </a:r>
            <a:r>
              <a:rPr lang="en-US" sz="3200" dirty="0"/>
              <a:t>?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CD6922B-7251-7C46-BBAB-342351576D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6956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35"/>
    </mc:Choice>
    <mc:Fallback>
      <p:transition spd="slow" advTm="91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6DF4A0-0F23-D648-ACCB-EF58F0CD3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812" y="1104899"/>
            <a:ext cx="8841738" cy="36528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ADAB4CC-2007-4646-8D6F-FF644D87CADD}"/>
              </a:ext>
            </a:extLst>
          </p:cNvPr>
          <p:cNvSpPr/>
          <p:nvPr/>
        </p:nvSpPr>
        <p:spPr>
          <a:xfrm>
            <a:off x="5715000" y="1257300"/>
            <a:ext cx="3786188" cy="3500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4558E1-42CE-954B-9A9A-60E8A378B138}"/>
              </a:ext>
            </a:extLst>
          </p:cNvPr>
          <p:cNvSpPr/>
          <p:nvPr/>
        </p:nvSpPr>
        <p:spPr>
          <a:xfrm>
            <a:off x="3328988" y="1257300"/>
            <a:ext cx="2386012" cy="2171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C76716-DEF0-5F4D-B1AA-C7F026909EAB}"/>
              </a:ext>
            </a:extLst>
          </p:cNvPr>
          <p:cNvSpPr/>
          <p:nvPr/>
        </p:nvSpPr>
        <p:spPr>
          <a:xfrm>
            <a:off x="2543175" y="3429000"/>
            <a:ext cx="3171825" cy="1328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7B4AC3B-3A04-C241-BEEA-2D2A5742626B}"/>
              </a:ext>
            </a:extLst>
          </p:cNvPr>
          <p:cNvSpPr/>
          <p:nvPr/>
        </p:nvSpPr>
        <p:spPr>
          <a:xfrm>
            <a:off x="912812" y="1257300"/>
            <a:ext cx="2416176" cy="2171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F60867-05AD-3842-8CE8-56CC9D94E628}"/>
              </a:ext>
            </a:extLst>
          </p:cNvPr>
          <p:cNvSpPr/>
          <p:nvPr/>
        </p:nvSpPr>
        <p:spPr>
          <a:xfrm>
            <a:off x="912812" y="3429000"/>
            <a:ext cx="1630363" cy="1328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D87B5F-7C32-9240-8FD7-DB9519C3F7E8}"/>
              </a:ext>
            </a:extLst>
          </p:cNvPr>
          <p:cNvSpPr txBox="1"/>
          <p:nvPr/>
        </p:nvSpPr>
        <p:spPr>
          <a:xfrm>
            <a:off x="3829050" y="5529263"/>
            <a:ext cx="488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1 , 2 und 3 auf dem </a:t>
            </a:r>
            <a:r>
              <a:rPr lang="en-US" dirty="0" err="1"/>
              <a:t>Arbeitsblatt</a:t>
            </a:r>
            <a:r>
              <a:rPr lang="en-US" dirty="0"/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26B91B-111D-7B45-B613-0109855A1E3D}"/>
              </a:ext>
            </a:extLst>
          </p:cNvPr>
          <p:cNvSpPr txBox="1"/>
          <p:nvPr/>
        </p:nvSpPr>
        <p:spPr>
          <a:xfrm>
            <a:off x="2120900" y="348317"/>
            <a:ext cx="9001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das </a:t>
            </a:r>
            <a:r>
              <a:rPr lang="en-US" sz="2800" dirty="0" err="1"/>
              <a:t>Studentenzimmer</a:t>
            </a:r>
            <a:r>
              <a:rPr lang="en-US" sz="2800" dirty="0"/>
              <a:t>/die </a:t>
            </a:r>
            <a:r>
              <a:rPr lang="en-US" sz="2800" dirty="0" err="1"/>
              <a:t>Möbel</a:t>
            </a:r>
            <a:r>
              <a:rPr lang="en-US" sz="2800" dirty="0"/>
              <a:t>/das </a:t>
            </a:r>
            <a:r>
              <a:rPr lang="en-US" sz="2800" dirty="0" err="1"/>
              <a:t>Möbelstück</a:t>
            </a:r>
            <a:endParaRPr lang="en-US" sz="2800" dirty="0"/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EFE448B7-127A-EA49-A765-B1AB19B065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086"/>
    </mc:Choice>
    <mc:Fallback>
      <p:transition spd="slow" advTm="20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4BA2DF-ED77-6242-B87C-74E2F72B0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210" y="751796"/>
            <a:ext cx="3603295" cy="5263241"/>
          </a:xfrm>
          <a:prstGeom prst="rect">
            <a:avLst/>
          </a:prstGeom>
        </p:spPr>
      </p:pic>
      <p:pic>
        <p:nvPicPr>
          <p:cNvPr id="5124" name="Picture 4" descr="Elevators and The Numbering of Floors | viennalifeblog">
            <a:extLst>
              <a:ext uri="{FF2B5EF4-FFF2-40B4-BE49-F238E27FC236}">
                <a16:creationId xmlns:a16="http://schemas.microsoft.com/office/drawing/2014/main" id="{823583C9-A4B6-B84F-8E84-C97000CBA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505" y="751796"/>
            <a:ext cx="3890963" cy="518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ift Fahrstuhl Knöpfe - Kostenloses Foto auf Pixabay">
            <a:extLst>
              <a:ext uri="{FF2B5EF4-FFF2-40B4-BE49-F238E27FC236}">
                <a16:creationId xmlns:a16="http://schemas.microsoft.com/office/drawing/2014/main" id="{FEE4A2B9-6D37-B342-BEE5-B757EE61E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665" y="751796"/>
            <a:ext cx="2558125" cy="191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899E3B-12DB-184C-89A9-C7949716675B}"/>
              </a:ext>
            </a:extLst>
          </p:cNvPr>
          <p:cNvSpPr txBox="1"/>
          <p:nvPr/>
        </p:nvSpPr>
        <p:spPr>
          <a:xfrm>
            <a:off x="8929688" y="3033449"/>
            <a:ext cx="3233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Stock</a:t>
            </a:r>
          </a:p>
          <a:p>
            <a:r>
              <a:rPr lang="en-US" sz="2400" dirty="0"/>
              <a:t>die </a:t>
            </a:r>
            <a:r>
              <a:rPr lang="en-US" sz="2400" dirty="0" err="1"/>
              <a:t>Stöcke</a:t>
            </a:r>
            <a:endParaRPr lang="en-US" sz="2400" dirty="0"/>
          </a:p>
          <a:p>
            <a:r>
              <a:rPr lang="en-US" sz="2400" dirty="0"/>
              <a:t>der </a:t>
            </a:r>
            <a:r>
              <a:rPr lang="en-US" sz="2400" dirty="0" err="1"/>
              <a:t>Fahrstuhl</a:t>
            </a:r>
            <a:r>
              <a:rPr lang="en-US" sz="2400" dirty="0"/>
              <a:t>/</a:t>
            </a:r>
            <a:r>
              <a:rPr lang="en-US" sz="2400" dirty="0" err="1"/>
              <a:t>Aufzug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19A3C3FF-4F45-0646-8AC0-756592C62C43}"/>
              </a:ext>
            </a:extLst>
          </p:cNvPr>
          <p:cNvSpPr/>
          <p:nvPr/>
        </p:nvSpPr>
        <p:spPr>
          <a:xfrm rot="8307355">
            <a:off x="2971800" y="5432540"/>
            <a:ext cx="100012" cy="10144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9D34F-B638-444B-9044-9C483CD01D0C}"/>
              </a:ext>
            </a:extLst>
          </p:cNvPr>
          <p:cNvSpPr txBox="1"/>
          <p:nvPr/>
        </p:nvSpPr>
        <p:spPr>
          <a:xfrm>
            <a:off x="3430537" y="6015037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Treppen</a:t>
            </a:r>
            <a:endParaRPr lang="en-US" sz="2400" dirty="0"/>
          </a:p>
          <a:p>
            <a:r>
              <a:rPr lang="en-US" sz="2400" dirty="0"/>
              <a:t>das </a:t>
            </a:r>
            <a:r>
              <a:rPr lang="en-US" sz="2400" dirty="0" err="1"/>
              <a:t>Treppenhaus</a:t>
            </a:r>
            <a:r>
              <a:rPr lang="en-US" sz="2400" dirty="0"/>
              <a:t>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D136031-25A3-774E-ACAE-01EA728D6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5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142"/>
    </mc:Choice>
    <mc:Fallback>
      <p:transition spd="slow" advTm="123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982114-56B1-E04E-B8DC-58F30673B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89" y="372113"/>
            <a:ext cx="6956559" cy="6113773"/>
          </a:xfrm>
          <a:prstGeom prst="rect">
            <a:avLst/>
          </a:prstGeom>
        </p:spPr>
      </p:pic>
      <p:pic>
        <p:nvPicPr>
          <p:cNvPr id="2054" name="Picture 6" descr="Hausbau in Deutschland: So wird das durchschnittliche Einfamilienhaus  gebaut | Hausbau Blog">
            <a:extLst>
              <a:ext uri="{FF2B5EF4-FFF2-40B4-BE49-F238E27FC236}">
                <a16:creationId xmlns:a16="http://schemas.microsoft.com/office/drawing/2014/main" id="{81AD7C2D-83DA-D442-8798-01247DE4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48" y="1570446"/>
            <a:ext cx="4670596" cy="310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BEF451-64FC-8348-AF81-3D3DDA0B607D}"/>
              </a:ext>
            </a:extLst>
          </p:cNvPr>
          <p:cNvSpPr txBox="1"/>
          <p:nvPr/>
        </p:nvSpPr>
        <p:spPr>
          <a:xfrm>
            <a:off x="8243888" y="5343525"/>
            <a:ext cx="2471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4 auf dem </a:t>
            </a:r>
            <a:r>
              <a:rPr lang="en-US" dirty="0" err="1"/>
              <a:t>Arbeitsblatt</a:t>
            </a:r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1872CC-C8BA-E844-A15A-B404A262FEE2}"/>
              </a:ext>
            </a:extLst>
          </p:cNvPr>
          <p:cNvSpPr/>
          <p:nvPr/>
        </p:nvSpPr>
        <p:spPr>
          <a:xfrm>
            <a:off x="415789" y="3429000"/>
            <a:ext cx="6956559" cy="3056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E46BC4-5EE8-AC45-887E-D7089A05740A}"/>
              </a:ext>
            </a:extLst>
          </p:cNvPr>
          <p:cNvSpPr/>
          <p:nvPr/>
        </p:nvSpPr>
        <p:spPr>
          <a:xfrm>
            <a:off x="415789" y="1271588"/>
            <a:ext cx="6956559" cy="2157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4375E4-0772-6B40-B491-5F49A8FECDDE}"/>
              </a:ext>
            </a:extLst>
          </p:cNvPr>
          <p:cNvSpPr/>
          <p:nvPr/>
        </p:nvSpPr>
        <p:spPr>
          <a:xfrm>
            <a:off x="415789" y="372113"/>
            <a:ext cx="6956559" cy="899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62B47C0-463D-0F47-A32F-EAD41F51FF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229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543"/>
    </mc:Choice>
    <mc:Fallback>
      <p:transition spd="slow" advTm="114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ppelhaus Fürstenfeldbruck von Wolf System | Fertighaus.de">
            <a:extLst>
              <a:ext uri="{FF2B5EF4-FFF2-40B4-BE49-F238E27FC236}">
                <a16:creationId xmlns:a16="http://schemas.microsoft.com/office/drawing/2014/main" id="{AF45E5EC-BAE6-F54A-87DB-840168A72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5" y="349393"/>
            <a:ext cx="2211653" cy="166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ihenhaus » Worauf ist bei der Auswahl zu achten?">
            <a:extLst>
              <a:ext uri="{FF2B5EF4-FFF2-40B4-BE49-F238E27FC236}">
                <a16:creationId xmlns:a16="http://schemas.microsoft.com/office/drawing/2014/main" id="{E7D59186-6145-684A-859B-6DD09B00D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98" y="289537"/>
            <a:ext cx="2676102" cy="178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ohnung mieten in Berlin | Immowelt">
            <a:extLst>
              <a:ext uri="{FF2B5EF4-FFF2-40B4-BE49-F238E27FC236}">
                <a16:creationId xmlns:a16="http://schemas.microsoft.com/office/drawing/2014/main" id="{D7FCEEFD-EBD6-1642-9114-5E34C08A3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5" y="3266974"/>
            <a:ext cx="2468512" cy="185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ie Gesetze und Vorschriften der Mobilheime auf Terrain, Parzelle | IRM  Habitat">
            <a:extLst>
              <a:ext uri="{FF2B5EF4-FFF2-40B4-BE49-F238E27FC236}">
                <a16:creationId xmlns:a16="http://schemas.microsoft.com/office/drawing/2014/main" id="{45C3108C-3306-7A4C-9A72-A189FC9D1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21" y="3045192"/>
            <a:ext cx="3152685" cy="21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D21D5-F8B5-784C-A683-ECAA13129D9B}"/>
              </a:ext>
            </a:extLst>
          </p:cNvPr>
          <p:cNvSpPr txBox="1"/>
          <p:nvPr/>
        </p:nvSpPr>
        <p:spPr>
          <a:xfrm>
            <a:off x="243863" y="5175107"/>
            <a:ext cx="340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</a:t>
            </a:r>
            <a:r>
              <a:rPr lang="en-US" dirty="0" err="1"/>
              <a:t>Wohnung</a:t>
            </a:r>
            <a:r>
              <a:rPr lang="en-US" dirty="0"/>
              <a:t>/in der </a:t>
            </a:r>
            <a:r>
              <a:rPr lang="en-US" dirty="0" err="1"/>
              <a:t>Wohnung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0838BA-83EF-B341-96A7-48F1C5A4DE83}"/>
              </a:ext>
            </a:extLst>
          </p:cNvPr>
          <p:cNvSpPr txBox="1"/>
          <p:nvPr/>
        </p:nvSpPr>
        <p:spPr>
          <a:xfrm>
            <a:off x="3419898" y="2208762"/>
            <a:ext cx="342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</a:t>
            </a:r>
            <a:r>
              <a:rPr lang="en-US" dirty="0" err="1"/>
              <a:t>Reihenhaus</a:t>
            </a:r>
            <a:r>
              <a:rPr lang="en-US" dirty="0"/>
              <a:t>/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Reihenhaus</a:t>
            </a:r>
            <a:r>
              <a:rPr lang="en-US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04E79-9751-904A-8A23-62BD30FA3837}"/>
              </a:ext>
            </a:extLst>
          </p:cNvPr>
          <p:cNvSpPr txBox="1"/>
          <p:nvPr/>
        </p:nvSpPr>
        <p:spPr>
          <a:xfrm>
            <a:off x="6651617" y="2261960"/>
            <a:ext cx="312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Bungalow/</a:t>
            </a:r>
            <a:r>
              <a:rPr lang="en-US" dirty="0" err="1"/>
              <a:t>im</a:t>
            </a:r>
            <a:r>
              <a:rPr lang="en-US" dirty="0"/>
              <a:t> Bungalow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B15DC0-5EBC-874E-BD8E-E3814491B66F}"/>
              </a:ext>
            </a:extLst>
          </p:cNvPr>
          <p:cNvSpPr txBox="1"/>
          <p:nvPr/>
        </p:nvSpPr>
        <p:spPr>
          <a:xfrm>
            <a:off x="3225648" y="5217974"/>
            <a:ext cx="3724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</a:t>
            </a:r>
            <a:r>
              <a:rPr lang="en-US" dirty="0" err="1"/>
              <a:t>Mobilheim</a:t>
            </a:r>
            <a:r>
              <a:rPr lang="en-US" dirty="0"/>
              <a:t>/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Mobilheim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C232E-34FC-3148-8941-585DB382D96F}"/>
              </a:ext>
            </a:extLst>
          </p:cNvPr>
          <p:cNvSpPr txBox="1"/>
          <p:nvPr/>
        </p:nvSpPr>
        <p:spPr>
          <a:xfrm>
            <a:off x="181515" y="2097083"/>
            <a:ext cx="342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</a:t>
            </a:r>
            <a:r>
              <a:rPr lang="en-US" dirty="0" err="1"/>
              <a:t>Doppelhaus</a:t>
            </a:r>
            <a:r>
              <a:rPr lang="en-US" dirty="0"/>
              <a:t>/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Doppelhaus</a:t>
            </a:r>
            <a:r>
              <a:rPr lang="en-US" dirty="0"/>
              <a:t> </a:t>
            </a:r>
          </a:p>
        </p:txBody>
      </p:sp>
      <p:pic>
        <p:nvPicPr>
          <p:cNvPr id="3084" name="Picture 12" descr="Ferienhof Grundmühle - Bauernhaus in Hohnstein">
            <a:extLst>
              <a:ext uri="{FF2B5EF4-FFF2-40B4-BE49-F238E27FC236}">
                <a16:creationId xmlns:a16="http://schemas.microsoft.com/office/drawing/2014/main" id="{1E14623D-FA37-6040-B629-5AA61A6E4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83" y="3123719"/>
            <a:ext cx="2735271" cy="19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154DB3-162C-C040-9038-7F63722A1040}"/>
              </a:ext>
            </a:extLst>
          </p:cNvPr>
          <p:cNvSpPr txBox="1"/>
          <p:nvPr/>
        </p:nvSpPr>
        <p:spPr>
          <a:xfrm>
            <a:off x="6508742" y="5257194"/>
            <a:ext cx="290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</a:t>
            </a:r>
            <a:r>
              <a:rPr lang="en-US" dirty="0" err="1"/>
              <a:t>Bauernhaus</a:t>
            </a:r>
            <a:r>
              <a:rPr lang="en-US" dirty="0"/>
              <a:t> </a:t>
            </a:r>
          </a:p>
        </p:txBody>
      </p:sp>
      <p:pic>
        <p:nvPicPr>
          <p:cNvPr id="3086" name="Picture 14" descr="Bungalow bauen | Alle Bungalows im Überblick">
            <a:extLst>
              <a:ext uri="{FF2B5EF4-FFF2-40B4-BE49-F238E27FC236}">
                <a16:creationId xmlns:a16="http://schemas.microsoft.com/office/drawing/2014/main" id="{A345A016-D49D-D344-B5E8-C53328C5C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42" y="329426"/>
            <a:ext cx="2615154" cy="174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10 Amazing Fairytale Castles In Germany You Cannot Miss">
            <a:extLst>
              <a:ext uri="{FF2B5EF4-FFF2-40B4-BE49-F238E27FC236}">
                <a16:creationId xmlns:a16="http://schemas.microsoft.com/office/drawing/2014/main" id="{BF2DA693-2908-AE40-9061-90B732EBA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631" y="3123719"/>
            <a:ext cx="2588158" cy="199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A1FD8-8EBC-6042-8CBD-3AAC2A28D667}"/>
              </a:ext>
            </a:extLst>
          </p:cNvPr>
          <p:cNvSpPr txBox="1"/>
          <p:nvPr/>
        </p:nvSpPr>
        <p:spPr>
          <a:xfrm>
            <a:off x="9329631" y="5257194"/>
            <a:ext cx="2588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Schloss/</a:t>
            </a:r>
            <a:r>
              <a:rPr lang="en-US" dirty="0" err="1"/>
              <a:t>im</a:t>
            </a:r>
            <a:r>
              <a:rPr lang="en-US" dirty="0"/>
              <a:t> Schloss 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77CFEA3-0FF6-2B44-A497-ABC9F42FD2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47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12"/>
    </mc:Choice>
    <mc:Fallback>
      <p:transition spd="slow" advTm="73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86EA8-C6B7-034A-A0C8-77F22B39B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12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Wo </a:t>
            </a:r>
            <a:r>
              <a:rPr lang="en-US" sz="3600" dirty="0" err="1"/>
              <a:t>möchtest</a:t>
            </a:r>
            <a:r>
              <a:rPr lang="en-US" sz="3600" dirty="0"/>
              <a:t> du </a:t>
            </a:r>
            <a:r>
              <a:rPr lang="en-US" sz="3600" dirty="0" err="1"/>
              <a:t>wohnen</a:t>
            </a:r>
            <a:r>
              <a:rPr lang="en-US" sz="3600" dirty="0"/>
              <a:t>? Was </a:t>
            </a:r>
            <a:r>
              <a:rPr lang="en-US" sz="3600" dirty="0" err="1"/>
              <a:t>ist</a:t>
            </a:r>
            <a:r>
              <a:rPr lang="en-US" sz="3600" dirty="0"/>
              <a:t> </a:t>
            </a:r>
            <a:r>
              <a:rPr lang="en-US" sz="3600" dirty="0" err="1"/>
              <a:t>dein</a:t>
            </a:r>
            <a:r>
              <a:rPr lang="en-US" sz="3600" dirty="0"/>
              <a:t> </a:t>
            </a:r>
            <a:r>
              <a:rPr lang="en-US" sz="3600" dirty="0" err="1"/>
              <a:t>Traumhaus</a:t>
            </a:r>
            <a:r>
              <a:rPr lang="en-US" sz="3600" dirty="0"/>
              <a:t>? WARUM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177F9-11A3-4E4A-B029-FEE96135D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053305"/>
            <a:ext cx="10515600" cy="5276057"/>
          </a:xfrm>
        </p:spPr>
        <p:txBody>
          <a:bodyPr>
            <a:normAutofit/>
          </a:bodyPr>
          <a:lstStyle/>
          <a:p>
            <a:r>
              <a:rPr lang="de-DE" sz="2400" dirty="0"/>
              <a:t>historisch</a:t>
            </a:r>
          </a:p>
          <a:p>
            <a:r>
              <a:rPr lang="de-DE" sz="2400" dirty="0"/>
              <a:t>schön</a:t>
            </a:r>
          </a:p>
          <a:p>
            <a:r>
              <a:rPr lang="de-DE" sz="2400" dirty="0"/>
              <a:t>romantisch</a:t>
            </a:r>
          </a:p>
          <a:p>
            <a:r>
              <a:rPr lang="de-DE" sz="2400" dirty="0"/>
              <a:t>praktisch</a:t>
            </a:r>
          </a:p>
          <a:p>
            <a:r>
              <a:rPr lang="de-DE" sz="2400" dirty="0"/>
              <a:t>effizient </a:t>
            </a:r>
          </a:p>
          <a:p>
            <a:r>
              <a:rPr lang="de-DE" sz="2400" dirty="0" err="1"/>
              <a:t>gross</a:t>
            </a:r>
            <a:r>
              <a:rPr lang="de-DE" sz="2400" dirty="0"/>
              <a:t>/klein</a:t>
            </a:r>
          </a:p>
          <a:p>
            <a:r>
              <a:rPr lang="de-DE" sz="2400" dirty="0"/>
              <a:t>alt/modern</a:t>
            </a:r>
          </a:p>
          <a:p>
            <a:r>
              <a:rPr lang="de-DE" sz="2400" dirty="0"/>
              <a:t>billig/teuer</a:t>
            </a:r>
          </a:p>
          <a:p>
            <a:r>
              <a:rPr lang="de-DE" sz="2400" dirty="0"/>
              <a:t>umweltfreundlich</a:t>
            </a:r>
          </a:p>
          <a:p>
            <a:r>
              <a:rPr lang="de-DE" sz="2400" dirty="0"/>
              <a:t>gemütlich</a:t>
            </a:r>
          </a:p>
          <a:p>
            <a:r>
              <a:rPr lang="de-DE" sz="2400" dirty="0"/>
              <a:t>räumlich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64B04-1FA6-804A-BD2B-2D8E38D535B3}"/>
              </a:ext>
            </a:extLst>
          </p:cNvPr>
          <p:cNvSpPr txBox="1"/>
          <p:nvPr/>
        </p:nvSpPr>
        <p:spPr>
          <a:xfrm>
            <a:off x="5953125" y="1253330"/>
            <a:ext cx="3429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cs typeface="Calibri" panose="020F0502020204030204" pitchFamily="34" charset="0"/>
              </a:rPr>
              <a:t>viel Platz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cs typeface="Calibri" panose="020F0502020204030204" pitchFamily="34" charset="0"/>
              </a:rPr>
              <a:t>einen großen Garten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cs typeface="Calibri" panose="020F0502020204030204" pitchFamily="34" charset="0"/>
              </a:rPr>
              <a:t>Tiere und Haustiere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cs typeface="Calibri" panose="020F0502020204030204" pitchFamily="34" charset="0"/>
              </a:rPr>
              <a:t> ein Schwimmbad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cs typeface="Calibri" panose="020F0502020204030204" pitchFamily="34" charset="0"/>
              </a:rPr>
              <a:t>eine Familie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cs typeface="Calibri" panose="020F0502020204030204" pitchFamily="34" charset="0"/>
              </a:rPr>
              <a:t>eine Bibliothek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cs typeface="Calibri" panose="020F0502020204030204" pitchFamily="34" charset="0"/>
              </a:rPr>
              <a:t>ein Büro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cs typeface="Calibri" panose="020F0502020204030204" pitchFamily="34" charset="0"/>
              </a:rPr>
              <a:t>ein Fitnessstudio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0C9754-9480-E841-BCEE-FF879E1F42FA}"/>
              </a:ext>
            </a:extLst>
          </p:cNvPr>
          <p:cNvSpPr txBox="1"/>
          <p:nvPr/>
        </p:nvSpPr>
        <p:spPr>
          <a:xfrm>
            <a:off x="4729162" y="4468455"/>
            <a:ext cx="6115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Ich möchte im Bauernhaus wohnen, weil es schön ist, und ich möchte Tiere und Haustiere haben</a:t>
            </a:r>
            <a:r>
              <a:rPr lang="en-US" sz="3200" dirty="0"/>
              <a:t>.</a:t>
            </a:r>
          </a:p>
          <a:p>
            <a:r>
              <a:rPr lang="en-US" sz="3200" dirty="0"/>
              <a:t>Nr. 5 auf dem </a:t>
            </a:r>
            <a:r>
              <a:rPr lang="en-US" sz="3200" dirty="0" err="1"/>
              <a:t>Arbeitsblatt</a:t>
            </a:r>
            <a:r>
              <a:rPr lang="en-US" sz="3200" dirty="0"/>
              <a:t> 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49B9EA4-EA97-2846-9F81-BE0A5C8E83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8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881"/>
    </mc:Choice>
    <mc:Fallback>
      <p:transition spd="slow" advTm="98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EFB9-3C36-1849-AD85-D5894FF7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620713"/>
          </a:xfrm>
        </p:spPr>
        <p:txBody>
          <a:bodyPr>
            <a:normAutofit fontScale="90000"/>
          </a:bodyPr>
          <a:lstStyle/>
          <a:p>
            <a:r>
              <a:rPr lang="en-US" dirty="0"/>
              <a:t>Was </a:t>
            </a:r>
            <a:r>
              <a:rPr lang="en-US" dirty="0" err="1"/>
              <a:t>machst</a:t>
            </a:r>
            <a:r>
              <a:rPr lang="en-US" dirty="0"/>
              <a:t> du </a:t>
            </a:r>
            <a:r>
              <a:rPr lang="en-US" dirty="0" err="1"/>
              <a:t>gern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Hause</a:t>
            </a:r>
            <a:r>
              <a:rPr lang="en-US" dirty="0"/>
              <a:t>? Was </a:t>
            </a:r>
            <a:r>
              <a:rPr lang="en-US" dirty="0" err="1"/>
              <a:t>machst</a:t>
            </a:r>
            <a:r>
              <a:rPr lang="en-US" dirty="0"/>
              <a:t> du </a:t>
            </a:r>
            <a:r>
              <a:rPr lang="en-US" dirty="0" err="1"/>
              <a:t>nicht</a:t>
            </a:r>
            <a:r>
              <a:rPr lang="en-US" dirty="0"/>
              <a:t> so </a:t>
            </a:r>
            <a:r>
              <a:rPr lang="en-US" dirty="0" err="1"/>
              <a:t>gern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Hause</a:t>
            </a:r>
            <a:r>
              <a:rPr lang="en-US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FD580-D26F-6448-8906-3B171D3CC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253331"/>
            <a:ext cx="10515600" cy="4351338"/>
          </a:xfrm>
        </p:spPr>
        <p:txBody>
          <a:bodyPr/>
          <a:lstStyle/>
          <a:p>
            <a:r>
              <a:rPr lang="de-DE" dirty="0"/>
              <a:t>schlafen</a:t>
            </a:r>
          </a:p>
          <a:p>
            <a:r>
              <a:rPr lang="de-DE" dirty="0"/>
              <a:t>kochen</a:t>
            </a:r>
          </a:p>
          <a:p>
            <a:r>
              <a:rPr lang="de-DE" dirty="0"/>
              <a:t>Kaffee trinken </a:t>
            </a:r>
          </a:p>
          <a:p>
            <a:r>
              <a:rPr lang="de-DE" dirty="0"/>
              <a:t>die Wäsche waschen</a:t>
            </a:r>
          </a:p>
          <a:p>
            <a:r>
              <a:rPr lang="de-DE" dirty="0"/>
              <a:t>fernsehen</a:t>
            </a:r>
          </a:p>
          <a:p>
            <a:r>
              <a:rPr lang="de-DE" dirty="0"/>
              <a:t>aufräumen – ich räume das Zimmer nicht gern auf</a:t>
            </a:r>
          </a:p>
          <a:p>
            <a:r>
              <a:rPr lang="de-DE" dirty="0"/>
              <a:t>duschen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 descr="Trennbare Verben: aufräumen Flashcards - Questions and Answers | Quizlet">
            <a:extLst>
              <a:ext uri="{FF2B5EF4-FFF2-40B4-BE49-F238E27FC236}">
                <a16:creationId xmlns:a16="http://schemas.microsoft.com/office/drawing/2014/main" id="{66685120-F046-4F48-B2A0-BC1D1C20B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7" y="11430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äsche richtig waschen: Waschmaschine nie auf 60 Grad stellen! | BRIGITTE.de">
            <a:extLst>
              <a:ext uri="{FF2B5EF4-FFF2-40B4-BE49-F238E27FC236}">
                <a16:creationId xmlns:a16="http://schemas.microsoft.com/office/drawing/2014/main" id="{95D18862-FA62-114C-B116-C516C1CC0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438" y="1245393"/>
            <a:ext cx="2682875" cy="178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w to get rid of limescale on a shower screen">
            <a:extLst>
              <a:ext uri="{FF2B5EF4-FFF2-40B4-BE49-F238E27FC236}">
                <a16:creationId xmlns:a16="http://schemas.microsoft.com/office/drawing/2014/main" id="{A0B06DA4-A3B4-6542-9D08-42B8E4ADF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438" y="3254296"/>
            <a:ext cx="2870199" cy="153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A27C97-F206-1C4A-BE4D-53E3C2824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C98719-4D45-B145-BE3A-70A59ADAFF83}"/>
              </a:ext>
            </a:extLst>
          </p:cNvPr>
          <p:cNvSpPr txBox="1"/>
          <p:nvPr/>
        </p:nvSpPr>
        <p:spPr>
          <a:xfrm>
            <a:off x="1671638" y="5000625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6 </a:t>
            </a:r>
          </a:p>
        </p:txBody>
      </p:sp>
    </p:spTree>
    <p:extLst>
      <p:ext uri="{BB962C8B-B14F-4D97-AF65-F5344CB8AC3E}">
        <p14:creationId xmlns:p14="http://schemas.microsoft.com/office/powerpoint/2010/main" val="398852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04"/>
    </mc:Choice>
    <mc:Fallback>
      <p:transition spd="slow" advTm="71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ltural Activities - Immigration Audio Archive | EXILE-Kulturkoordination  e.V.">
            <a:extLst>
              <a:ext uri="{FF2B5EF4-FFF2-40B4-BE49-F238E27FC236}">
                <a16:creationId xmlns:a16="http://schemas.microsoft.com/office/drawing/2014/main" id="{47962B1C-84C5-A44D-AF79-2F6BB8F35BC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871538"/>
            <a:ext cx="3864926" cy="128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igration-audio-archiv - kulturshaker.de">
            <a:extLst>
              <a:ext uri="{FF2B5EF4-FFF2-40B4-BE49-F238E27FC236}">
                <a16:creationId xmlns:a16="http://schemas.microsoft.com/office/drawing/2014/main" id="{3C6DE231-7D17-154C-9D01-81C4D7C2766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8" y="2158999"/>
            <a:ext cx="3864927" cy="18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DSK: Konzept zur Berechnung von DSGVO-Bußgeldern veröffentlicht | HÄRTING  Rechtsanwälte">
            <a:extLst>
              <a:ext uri="{FF2B5EF4-FFF2-40B4-BE49-F238E27FC236}">
                <a16:creationId xmlns:a16="http://schemas.microsoft.com/office/drawing/2014/main" id="{BDCBC156-4992-7D48-AAC9-8409F8E75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" y="4029073"/>
            <a:ext cx="3873727" cy="18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9EC7EE-E035-CE42-A5CA-202F68A43FD6}"/>
              </a:ext>
            </a:extLst>
          </p:cNvPr>
          <p:cNvSpPr txBox="1"/>
          <p:nvPr/>
        </p:nvSpPr>
        <p:spPr>
          <a:xfrm>
            <a:off x="620712" y="6043613"/>
            <a:ext cx="386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Maya El </a:t>
            </a:r>
            <a:r>
              <a:rPr lang="en-US" dirty="0" err="1"/>
              <a:t>Auwad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4188E-542F-514A-9E39-FA785D2BAD72}"/>
              </a:ext>
            </a:extLst>
          </p:cNvPr>
          <p:cNvSpPr txBox="1"/>
          <p:nvPr/>
        </p:nvSpPr>
        <p:spPr>
          <a:xfrm>
            <a:off x="4929188" y="871538"/>
            <a:ext cx="67294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,,</a:t>
            </a:r>
            <a:r>
              <a:rPr lang="en-US" sz="2800" dirty="0" err="1"/>
              <a:t>Klar</a:t>
            </a:r>
            <a:r>
              <a:rPr lang="en-US" sz="2800" dirty="0"/>
              <a:t> </a:t>
            </a:r>
            <a:r>
              <a:rPr lang="en-US" sz="2800" dirty="0" err="1"/>
              <a:t>sind</a:t>
            </a:r>
            <a:r>
              <a:rPr lang="en-US" sz="2800" dirty="0"/>
              <a:t> </a:t>
            </a:r>
            <a:r>
              <a:rPr lang="en-US" sz="2800" dirty="0" err="1"/>
              <a:t>wir</a:t>
            </a:r>
            <a:r>
              <a:rPr lang="en-US" sz="2800" dirty="0"/>
              <a:t> oft </a:t>
            </a:r>
            <a:r>
              <a:rPr lang="en-US" sz="2800" dirty="0" err="1"/>
              <a:t>nach</a:t>
            </a:r>
            <a:r>
              <a:rPr lang="en-US" sz="2800" dirty="0"/>
              <a:t> </a:t>
            </a:r>
            <a:r>
              <a:rPr lang="en-US" sz="2800" dirty="0" err="1"/>
              <a:t>Syrien</a:t>
            </a:r>
            <a:r>
              <a:rPr lang="en-US" sz="2800" dirty="0"/>
              <a:t> </a:t>
            </a:r>
            <a:r>
              <a:rPr lang="en-US" sz="2800" dirty="0" err="1"/>
              <a:t>gefahren</a:t>
            </a:r>
            <a:r>
              <a:rPr lang="en-US" sz="2800" dirty="0"/>
              <a:t>, </a:t>
            </a:r>
            <a:r>
              <a:rPr lang="en-US" sz="2800" dirty="0" err="1"/>
              <a:t>aber</a:t>
            </a:r>
            <a:r>
              <a:rPr lang="en-US" sz="2800" dirty="0"/>
              <a:t> das war </a:t>
            </a:r>
            <a:r>
              <a:rPr lang="en-US" sz="2800" dirty="0" err="1"/>
              <a:t>immer</a:t>
            </a:r>
            <a:r>
              <a:rPr lang="en-US" sz="2800" dirty="0"/>
              <a:t> </a:t>
            </a:r>
            <a:r>
              <a:rPr lang="en-US" sz="2800" dirty="0" err="1"/>
              <a:t>klar</a:t>
            </a:r>
            <a:r>
              <a:rPr lang="en-US" sz="2800" dirty="0"/>
              <a:t>, </a:t>
            </a:r>
            <a:r>
              <a:rPr lang="en-US" sz="2800" dirty="0" err="1"/>
              <a:t>wenn</a:t>
            </a:r>
            <a:r>
              <a:rPr lang="en-US" sz="2800" dirty="0"/>
              <a:t> </a:t>
            </a:r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nach</a:t>
            </a:r>
            <a:r>
              <a:rPr lang="en-US" sz="2800" dirty="0"/>
              <a:t> </a:t>
            </a:r>
            <a:r>
              <a:rPr lang="en-US" sz="2800" dirty="0" err="1">
                <a:highlight>
                  <a:srgbClr val="FFFF00"/>
                </a:highlight>
              </a:rPr>
              <a:t>Hause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fahren</a:t>
            </a:r>
            <a:r>
              <a:rPr lang="en-US" sz="2800" dirty="0"/>
              <a:t>, </a:t>
            </a:r>
            <a:r>
              <a:rPr lang="en-US" sz="2800" dirty="0" err="1"/>
              <a:t>dann</a:t>
            </a:r>
            <a:r>
              <a:rPr lang="en-US" sz="2800" dirty="0"/>
              <a:t> es </a:t>
            </a:r>
            <a:r>
              <a:rPr lang="en-US" sz="2800" dirty="0" err="1"/>
              <a:t>ist</a:t>
            </a:r>
            <a:r>
              <a:rPr lang="en-US" sz="2800" dirty="0"/>
              <a:t> Deutschland und </a:t>
            </a:r>
            <a:r>
              <a:rPr lang="en-US" sz="2800" dirty="0" err="1"/>
              <a:t>nicht</a:t>
            </a:r>
            <a:r>
              <a:rPr lang="en-US" sz="2800" dirty="0"/>
              <a:t> </a:t>
            </a:r>
            <a:r>
              <a:rPr lang="en-US" sz="2800" dirty="0" err="1"/>
              <a:t>umgekehrt</a:t>
            </a:r>
            <a:r>
              <a:rPr lang="en-US" sz="2800" dirty="0"/>
              <a:t>.” </a:t>
            </a:r>
          </a:p>
          <a:p>
            <a:endParaRPr lang="en-US" sz="2800" dirty="0"/>
          </a:p>
          <a:p>
            <a:r>
              <a:rPr lang="en-US" sz="2800" dirty="0"/>
              <a:t>(00:10 – 00:18)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C7E4D5-B59B-404D-862F-2D91DEE8D232}"/>
              </a:ext>
            </a:extLst>
          </p:cNvPr>
          <p:cNvSpPr txBox="1"/>
          <p:nvPr/>
        </p:nvSpPr>
        <p:spPr>
          <a:xfrm>
            <a:off x="5057775" y="4029073"/>
            <a:ext cx="6243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Deutschland </a:t>
            </a:r>
            <a:r>
              <a:rPr lang="en-US" sz="3200" dirty="0" err="1"/>
              <a:t>fühlt</a:t>
            </a:r>
            <a:r>
              <a:rPr lang="en-US" sz="3200" dirty="0"/>
              <a:t> Maya </a:t>
            </a:r>
            <a:r>
              <a:rPr lang="en-US" sz="3200" dirty="0" err="1"/>
              <a:t>zu</a:t>
            </a:r>
            <a:r>
              <a:rPr lang="en-US" sz="3200" dirty="0"/>
              <a:t> </a:t>
            </a:r>
            <a:r>
              <a:rPr lang="en-US" sz="3200" dirty="0" err="1"/>
              <a:t>Hause</a:t>
            </a:r>
            <a:r>
              <a:rPr lang="en-US" sz="3200" dirty="0"/>
              <a:t>.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F7AACA1-FE4E-D448-939B-1F42028B8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1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90"/>
    </mc:Choice>
    <mc:Fallback>
      <p:transition spd="slow" advTm="7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6.3|4.2|13.2|2.6|16.1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7|65.3|30|24.6|32.6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62.4|2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3.1|13.8|1.9|8.8|0.7|4|0.8|3.5|0.9|4.4|2.1|3.7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4|3.5|2.5|2.6|6.3|4.4|3.4|2.3|1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653</Words>
  <Application>Microsoft Macintosh PowerPoint</Application>
  <PresentationFormat>Widescreen</PresentationFormat>
  <Paragraphs>99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Nunito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 möchtest du wohnen? Was ist dein Traumhaus? WARUM </vt:lpstr>
      <vt:lpstr>Was machst du gern zu Hause? Was machst du nicht so gern zu Hause? </vt:lpstr>
      <vt:lpstr>PowerPoint Presentation</vt:lpstr>
      <vt:lpstr>Wenn ich mich zu Hause fühle,....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19</cp:revision>
  <dcterms:created xsi:type="dcterms:W3CDTF">2020-12-03T04:56:23Z</dcterms:created>
  <dcterms:modified xsi:type="dcterms:W3CDTF">2020-12-03T13:16:05Z</dcterms:modified>
</cp:coreProperties>
</file>