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8" r:id="rId4"/>
    <p:sldId id="257" r:id="rId5"/>
    <p:sldId id="293" r:id="rId6"/>
    <p:sldId id="294" r:id="rId7"/>
    <p:sldId id="260" r:id="rId8"/>
    <p:sldId id="269" r:id="rId9"/>
    <p:sldId id="271" r:id="rId10"/>
    <p:sldId id="274" r:id="rId11"/>
    <p:sldId id="272" r:id="rId12"/>
    <p:sldId id="275" r:id="rId13"/>
    <p:sldId id="273" r:id="rId14"/>
    <p:sldId id="290" r:id="rId15"/>
    <p:sldId id="262" r:id="rId16"/>
    <p:sldId id="283" r:id="rId17"/>
    <p:sldId id="284" r:id="rId18"/>
    <p:sldId id="285" r:id="rId19"/>
    <p:sldId id="286" r:id="rId20"/>
    <p:sldId id="287" r:id="rId21"/>
    <p:sldId id="277" r:id="rId22"/>
    <p:sldId id="278" r:id="rId23"/>
    <p:sldId id="279" r:id="rId24"/>
    <p:sldId id="280" r:id="rId25"/>
    <p:sldId id="281" r:id="rId26"/>
    <p:sldId id="282" r:id="rId27"/>
    <p:sldId id="276" r:id="rId28"/>
    <p:sldId id="263" r:id="rId29"/>
    <p:sldId id="295" r:id="rId30"/>
    <p:sldId id="261" r:id="rId31"/>
    <p:sldId id="264" r:id="rId32"/>
    <p:sldId id="265" r:id="rId33"/>
    <p:sldId id="296" r:id="rId34"/>
    <p:sldId id="291" r:id="rId35"/>
    <p:sldId id="292" r:id="rId36"/>
    <p:sldId id="267" r:id="rId37"/>
    <p:sldId id="288" r:id="rId38"/>
    <p:sldId id="266" r:id="rId39"/>
    <p:sldId id="289" r:id="rId40"/>
    <p:sldId id="268" r:id="rId41"/>
    <p:sldId id="297"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0"/>
    <p:restoredTop sz="94671"/>
  </p:normalViewPr>
  <p:slideViewPr>
    <p:cSldViewPr snapToGrid="0" snapToObjects="1">
      <p:cViewPr>
        <p:scale>
          <a:sx n="96" d="100"/>
          <a:sy n="96" d="100"/>
        </p:scale>
        <p:origin x="83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esProps" Target="presProps.xml"/><Relationship Id="rId4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7" y="1600200"/>
            <a:ext cx="11387667"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4101BE-F178-4880-8058-F4D304E68537}"/>
              </a:ext>
            </a:extLst>
          </p:cNvPr>
          <p:cNvSpPr>
            <a:spLocks noGrp="1"/>
          </p:cNvSpPr>
          <p:nvPr>
            <p:ph type="dt" sz="half" idx="10"/>
          </p:nvPr>
        </p:nvSpPr>
        <p:spPr>
          <a:xfrm>
            <a:off x="402167" y="6245225"/>
            <a:ext cx="3052233" cy="47625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xmlns="" id="{816AB42C-FED2-464C-A394-1AAC424E9D2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xmlns="" id="{A1E3DD94-2DA2-4885-A523-32C8302531CF}"/>
              </a:ext>
            </a:extLst>
          </p:cNvPr>
          <p:cNvSpPr>
            <a:spLocks noGrp="1"/>
          </p:cNvSpPr>
          <p:nvPr>
            <p:ph type="sldNum" sz="quarter" idx="12"/>
          </p:nvPr>
        </p:nvSpPr>
        <p:spPr>
          <a:xfrm>
            <a:off x="8737601" y="6245225"/>
            <a:ext cx="3052233" cy="476250"/>
          </a:xfrm>
        </p:spPr>
        <p:txBody>
          <a:bodyPr/>
          <a:lstStyle>
            <a:lvl1pPr>
              <a:defRPr smtClean="0"/>
            </a:lvl1pPr>
          </a:lstStyle>
          <a:p>
            <a:pPr>
              <a:defRPr/>
            </a:pPr>
            <a:fld id="{2F707BC1-A2AB-724B-AC95-7F4B87A943BD}" type="slidenum">
              <a:rPr lang="en-US" altLang="en-US"/>
              <a:pPr>
                <a:defRPr/>
              </a:pPr>
              <a:t>‹#›</a:t>
            </a:fld>
            <a:endParaRPr lang="en-US" altLang="en-US"/>
          </a:p>
        </p:txBody>
      </p:sp>
    </p:spTree>
    <p:extLst>
      <p:ext uri="{BB962C8B-B14F-4D97-AF65-F5344CB8AC3E}">
        <p14:creationId xmlns:p14="http://schemas.microsoft.com/office/powerpoint/2010/main" val="165222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11/28/20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11/28/20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1" Type="http://schemas.openxmlformats.org/officeDocument/2006/relationships/hyperlink" Target="https://www.ncbi.nlm.nih.gov/pmc/articles/PMC5086690/#B8-ijerph-13-00951" TargetMode="External"/><Relationship Id="rId12" Type="http://schemas.openxmlformats.org/officeDocument/2006/relationships/hyperlink" Target="https://www.ncbi.nlm.nih.gov/pmc/articles/PMC5086690/#B9-ijerph-13-00951" TargetMode="External"/><Relationship Id="rId1" Type="http://schemas.openxmlformats.org/officeDocument/2006/relationships/slideLayout" Target="../slideLayouts/slideLayout2.xml"/><Relationship Id="rId2" Type="http://schemas.openxmlformats.org/officeDocument/2006/relationships/hyperlink" Target="NULL" TargetMode="External"/><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https://www.ncbi.nlm.nih.gov/pmc/articles/PMC5086690/" TargetMode="External"/><Relationship Id="rId7" Type="http://schemas.openxmlformats.org/officeDocument/2006/relationships/hyperlink" Target="https://www.ncbi.nlm.nih.gov/pmc/articles/PMC5086690/#B2-ijerph-13-00951" TargetMode="External"/><Relationship Id="rId8" Type="http://schemas.openxmlformats.org/officeDocument/2006/relationships/hyperlink" Target="https://www.ncbi.nlm.nih.gov/pmc/articles/PMC5086690/#B5-ijerph-13-00951" TargetMode="External"/><Relationship Id="rId9" Type="http://schemas.openxmlformats.org/officeDocument/2006/relationships/hyperlink" Target="https://www.ncbi.nlm.nih.gov/pmc/articles/PMC5086690/#B6-ijerph-13-00951" TargetMode="External"/><Relationship Id="rId10" Type="http://schemas.openxmlformats.org/officeDocument/2006/relationships/hyperlink" Target="https://www.ncbi.nlm.nih.gov/pmc/articles/PMC5086690/#B7-ijerph-13-0095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4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 Id="rId3"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Enviromental</a:t>
            </a:r>
            <a:r>
              <a:rPr lang="en-US" dirty="0" smtClean="0"/>
              <a:t> justice and environmental privilege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5951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Rot="1"/>
          </p:cNvSpPr>
          <p:nvPr>
            <p:ph type="title"/>
          </p:nvPr>
        </p:nvSpPr>
        <p:spPr>
          <a:xfrm>
            <a:off x="1825625" y="228601"/>
            <a:ext cx="8534400" cy="758825"/>
          </a:xfrm>
        </p:spPr>
        <p:txBody>
          <a:bodyPr/>
          <a:lstStyle/>
          <a:p>
            <a:pPr eaLnBrk="1" hangingPunct="1"/>
            <a:r>
              <a:rPr lang="en-US" altLang="en-US" sz="1900" dirty="0">
                <a:ea typeface="MS PGothic" charset="-128"/>
              </a:rPr>
              <a:t>Suburban </a:t>
            </a:r>
            <a:r>
              <a:rPr lang="en-US" altLang="en-US" sz="1900" dirty="0">
                <a:ea typeface="MS PGothic" charset="-128"/>
              </a:rPr>
              <a:t>Mansions not unlike the Main Line: part of a Metropolitan Ecology (How are Suburbs like Corporations?)</a:t>
            </a:r>
            <a:endParaRPr lang="en-US" altLang="en-US" sz="1900" dirty="0">
              <a:ea typeface="MS PGothic" charset="-128"/>
            </a:endParaRPr>
          </a:p>
        </p:txBody>
      </p:sp>
      <p:pic>
        <p:nvPicPr>
          <p:cNvPr id="6451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1" y="1676401"/>
            <a:ext cx="4194175" cy="4498975"/>
          </a:xfrm>
        </p:spPr>
      </p:pic>
      <p:pic>
        <p:nvPicPr>
          <p:cNvPr id="6451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15150" y="2801938"/>
            <a:ext cx="2857500" cy="1820862"/>
          </a:xfrm>
        </p:spPr>
      </p:pic>
      <p:sp>
        <p:nvSpPr>
          <p:cNvPr id="64517" name="Rectangle 7"/>
          <p:cNvSpPr>
            <a:spLocks noChangeArrowheads="1"/>
          </p:cNvSpPr>
          <p:nvPr/>
        </p:nvSpPr>
        <p:spPr bwMode="auto">
          <a:xfrm>
            <a:off x="7239000" y="5943600"/>
            <a:ext cx="22098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a:spcBef>
                <a:spcPct val="20000"/>
              </a:spcBef>
              <a:buClr>
                <a:srgbClr val="A04DA3"/>
              </a:buClr>
              <a:buSzPct val="75000"/>
              <a:buFont typeface="Wingdings 2" charset="2"/>
              <a:buChar char=""/>
              <a:defRPr sz="2000">
                <a:solidFill>
                  <a:schemeClr val="tx1"/>
                </a:solidFill>
                <a:latin typeface="Georgia" charset="0"/>
                <a:ea typeface="MS PGothic" charset="-128"/>
              </a:defRPr>
            </a:lvl3pPr>
            <a:lvl4pPr marL="1600200" indent="-228600">
              <a:spcBef>
                <a:spcPct val="20000"/>
              </a:spcBef>
              <a:buClr>
                <a:srgbClr val="C4652D"/>
              </a:buClr>
              <a:buSzPct val="70000"/>
              <a:buFont typeface="Wingdings" charset="2"/>
              <a:buChar char=""/>
              <a:defRPr sz="2000">
                <a:solidFill>
                  <a:schemeClr val="tx2"/>
                </a:solidFill>
                <a:latin typeface="Georgia" charset="0"/>
                <a:ea typeface="MS PGothic" charset="-128"/>
              </a:defRPr>
            </a:lvl4pPr>
            <a:lvl5pPr marL="2057400" indent="-228600">
              <a:spcBef>
                <a:spcPct val="20000"/>
              </a:spcBef>
              <a:buClr>
                <a:srgbClr val="8B5D3D"/>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9pPr>
          </a:lstStyle>
          <a:p>
            <a:pPr algn="ctr" eaLnBrk="1" hangingPunct="1">
              <a:spcBef>
                <a:spcPct val="0"/>
              </a:spcBef>
              <a:buClrTx/>
              <a:buSzTx/>
              <a:buFontTx/>
              <a:buNone/>
            </a:pPr>
            <a:r>
              <a:rPr lang="en-US" altLang="en-US" sz="1800">
                <a:latin typeface="Tahoma" charset="0"/>
              </a:rPr>
              <a:t>The Towers, 1874</a:t>
            </a:r>
          </a:p>
        </p:txBody>
      </p:sp>
      <p:sp>
        <p:nvSpPr>
          <p:cNvPr id="64518" name="Rectangle 9"/>
          <p:cNvSpPr>
            <a:spLocks noChangeArrowheads="1"/>
          </p:cNvSpPr>
          <p:nvPr/>
        </p:nvSpPr>
        <p:spPr bwMode="auto">
          <a:xfrm>
            <a:off x="2438400" y="5638800"/>
            <a:ext cx="35052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a:spcBef>
                <a:spcPct val="20000"/>
              </a:spcBef>
              <a:buClr>
                <a:srgbClr val="A04DA3"/>
              </a:buClr>
              <a:buSzPct val="75000"/>
              <a:buFont typeface="Wingdings 2" charset="2"/>
              <a:buChar char=""/>
              <a:defRPr sz="2000">
                <a:solidFill>
                  <a:schemeClr val="tx1"/>
                </a:solidFill>
                <a:latin typeface="Georgia" charset="0"/>
                <a:ea typeface="MS PGothic" charset="-128"/>
              </a:defRPr>
            </a:lvl3pPr>
            <a:lvl4pPr marL="1600200" indent="-228600">
              <a:spcBef>
                <a:spcPct val="20000"/>
              </a:spcBef>
              <a:buClr>
                <a:srgbClr val="C4652D"/>
              </a:buClr>
              <a:buSzPct val="70000"/>
              <a:buFont typeface="Wingdings" charset="2"/>
              <a:buChar char=""/>
              <a:defRPr sz="2000">
                <a:solidFill>
                  <a:schemeClr val="tx2"/>
                </a:solidFill>
                <a:latin typeface="Georgia" charset="0"/>
                <a:ea typeface="MS PGothic" charset="-128"/>
              </a:defRPr>
            </a:lvl4pPr>
            <a:lvl5pPr marL="2057400" indent="-228600">
              <a:spcBef>
                <a:spcPct val="20000"/>
              </a:spcBef>
              <a:buClr>
                <a:srgbClr val="8B5D3D"/>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B5D3D"/>
              </a:buClr>
              <a:buChar char="•"/>
              <a:defRPr>
                <a:solidFill>
                  <a:schemeClr val="tx1"/>
                </a:solidFill>
                <a:latin typeface="Georgia" charset="0"/>
                <a:ea typeface="MS PGothic" charset="-128"/>
              </a:defRPr>
            </a:lvl9pPr>
          </a:lstStyle>
          <a:p>
            <a:pPr algn="ctr" eaLnBrk="1" hangingPunct="1">
              <a:spcBef>
                <a:spcPct val="0"/>
              </a:spcBef>
              <a:buClrTx/>
              <a:buSzTx/>
              <a:buFontTx/>
              <a:buNone/>
            </a:pPr>
            <a:r>
              <a:rPr lang="en-US" altLang="en-US" sz="1800">
                <a:latin typeface="Tahoma" charset="0"/>
              </a:rPr>
              <a:t>Platt Fields, early 20</a:t>
            </a:r>
            <a:r>
              <a:rPr lang="en-US" altLang="en-US" sz="1800" baseline="30000">
                <a:latin typeface="Tahoma" charset="0"/>
              </a:rPr>
              <a:t>th</a:t>
            </a:r>
            <a:r>
              <a:rPr lang="en-US" altLang="en-US" sz="1800">
                <a:latin typeface="Tahoma" charset="0"/>
              </a:rPr>
              <a:t> c. </a:t>
            </a:r>
          </a:p>
          <a:p>
            <a:pPr algn="ctr" eaLnBrk="1" hangingPunct="1">
              <a:spcBef>
                <a:spcPct val="0"/>
              </a:spcBef>
              <a:buClrTx/>
              <a:buSzTx/>
              <a:buFontTx/>
              <a:buNone/>
            </a:pPr>
            <a:r>
              <a:rPr lang="en-US" altLang="en-US" sz="1800">
                <a:latin typeface="Tahoma" charset="0"/>
              </a:rPr>
              <a:t>Now a public park. </a:t>
            </a:r>
          </a:p>
        </p:txBody>
      </p:sp>
    </p:spTree>
    <p:extLst>
      <p:ext uri="{BB962C8B-B14F-4D97-AF65-F5344CB8AC3E}">
        <p14:creationId xmlns:p14="http://schemas.microsoft.com/office/powerpoint/2010/main" val="982328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Rot="1"/>
          </p:cNvSpPr>
          <p:nvPr>
            <p:ph type="title"/>
          </p:nvPr>
        </p:nvSpPr>
        <p:spPr>
          <a:xfrm>
            <a:off x="1825625" y="228601"/>
            <a:ext cx="8534400" cy="758825"/>
          </a:xfrm>
        </p:spPr>
        <p:txBody>
          <a:bodyPr/>
          <a:lstStyle/>
          <a:p>
            <a:pPr eaLnBrk="1" hangingPunct="1"/>
            <a:r>
              <a:rPr lang="en-US" altLang="en-US" dirty="0" smtClean="0">
                <a:ea typeface="MS PGothic" charset="-128"/>
              </a:rPr>
              <a:t>Who is Left Behind: Immigrant Families</a:t>
            </a:r>
            <a:endParaRPr lang="en-US" altLang="en-US" dirty="0">
              <a:ea typeface="MS PGothic" charset="-128"/>
            </a:endParaRPr>
          </a:p>
        </p:txBody>
      </p:sp>
      <p:pic>
        <p:nvPicPr>
          <p:cNvPr id="55299"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63789" y="1711325"/>
            <a:ext cx="2962275" cy="4002088"/>
          </a:xfrm>
        </p:spPr>
      </p:pic>
      <p:pic>
        <p:nvPicPr>
          <p:cNvPr id="55300"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05600" y="1371600"/>
            <a:ext cx="3276600" cy="4681538"/>
          </a:xfrm>
          <a:noFill/>
        </p:spPr>
      </p:pic>
    </p:spTree>
    <p:extLst>
      <p:ext uri="{BB962C8B-B14F-4D97-AF65-F5344CB8AC3E}">
        <p14:creationId xmlns:p14="http://schemas.microsoft.com/office/powerpoint/2010/main" val="2095919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5912" y="0"/>
            <a:ext cx="11260002" cy="622256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272268" y="3378630"/>
            <a:ext cx="3793646" cy="2526223"/>
          </a:xfrm>
        </p:spPr>
      </p:pic>
    </p:spTree>
    <p:extLst>
      <p:ext uri="{BB962C8B-B14F-4D97-AF65-F5344CB8AC3E}">
        <p14:creationId xmlns:p14="http://schemas.microsoft.com/office/powerpoint/2010/main" val="1399828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3468688" y="623888"/>
            <a:ext cx="6589712" cy="1281112"/>
          </a:xfrm>
        </p:spPr>
        <p:txBody>
          <a:bodyPr/>
          <a:lstStyle/>
          <a:p>
            <a:pPr eaLnBrk="1" hangingPunct="1"/>
            <a:endParaRPr lang="en-US" altLang="en-US">
              <a:ea typeface="ＭＳ Ｐゴシック" charset="-128"/>
            </a:endParaRPr>
          </a:p>
        </p:txBody>
      </p:sp>
      <p:pic>
        <p:nvPicPr>
          <p:cNvPr id="3789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381000"/>
            <a:ext cx="8540750" cy="6629400"/>
          </a:xfrm>
        </p:spPr>
      </p:pic>
      <p:sp>
        <p:nvSpPr>
          <p:cNvPr id="37891" name="Line 7"/>
          <p:cNvSpPr>
            <a:spLocks noChangeShapeType="1"/>
          </p:cNvSpPr>
          <p:nvPr/>
        </p:nvSpPr>
        <p:spPr bwMode="auto">
          <a:xfrm flipV="1">
            <a:off x="2362200" y="4648200"/>
            <a:ext cx="46482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8"/>
          <p:cNvSpPr>
            <a:spLocks noChangeShapeType="1"/>
          </p:cNvSpPr>
          <p:nvPr/>
        </p:nvSpPr>
        <p:spPr bwMode="auto">
          <a:xfrm flipV="1">
            <a:off x="7010400" y="4267200"/>
            <a:ext cx="0" cy="457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3" name="Line 9"/>
          <p:cNvSpPr>
            <a:spLocks noChangeShapeType="1"/>
          </p:cNvSpPr>
          <p:nvPr/>
        </p:nvSpPr>
        <p:spPr bwMode="auto">
          <a:xfrm flipH="1" flipV="1">
            <a:off x="2438400" y="4267200"/>
            <a:ext cx="4572000" cy="4603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4" name="Line 11"/>
          <p:cNvSpPr>
            <a:spLocks noChangeShapeType="1"/>
          </p:cNvSpPr>
          <p:nvPr/>
        </p:nvSpPr>
        <p:spPr bwMode="auto">
          <a:xfrm>
            <a:off x="7467600" y="38862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5" name="Line 13"/>
          <p:cNvSpPr>
            <a:spLocks noChangeShapeType="1"/>
          </p:cNvSpPr>
          <p:nvPr/>
        </p:nvSpPr>
        <p:spPr bwMode="auto">
          <a:xfrm>
            <a:off x="7467600" y="39624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6" name="Line 14"/>
          <p:cNvSpPr>
            <a:spLocks noChangeShapeType="1"/>
          </p:cNvSpPr>
          <p:nvPr/>
        </p:nvSpPr>
        <p:spPr bwMode="auto">
          <a:xfrm>
            <a:off x="7467600" y="41910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7" name="Line 15"/>
          <p:cNvSpPr>
            <a:spLocks noChangeShapeType="1"/>
          </p:cNvSpPr>
          <p:nvPr/>
        </p:nvSpPr>
        <p:spPr bwMode="auto">
          <a:xfrm flipV="1">
            <a:off x="8001000" y="38862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8" name="WordArt 16"/>
          <p:cNvSpPr>
            <a:spLocks noChangeArrowheads="1" noChangeShapeType="1" noTextEdit="1"/>
          </p:cNvSpPr>
          <p:nvPr/>
        </p:nvSpPr>
        <p:spPr bwMode="auto">
          <a:xfrm>
            <a:off x="7010400" y="3962400"/>
            <a:ext cx="1219200" cy="228600"/>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Society Hill</a:t>
            </a:r>
          </a:p>
        </p:txBody>
      </p:sp>
      <p:sp>
        <p:nvSpPr>
          <p:cNvPr id="37899" name="WordArt 17"/>
          <p:cNvSpPr>
            <a:spLocks noChangeArrowheads="1" noChangeShapeType="1" noTextEdit="1"/>
          </p:cNvSpPr>
          <p:nvPr/>
        </p:nvSpPr>
        <p:spPr bwMode="auto">
          <a:xfrm>
            <a:off x="3200400" y="4419601"/>
            <a:ext cx="1733550" cy="314325"/>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Seventh Ward</a:t>
            </a:r>
          </a:p>
        </p:txBody>
      </p:sp>
      <p:sp>
        <p:nvSpPr>
          <p:cNvPr id="14" name="Curved Down Ribbon 13"/>
          <p:cNvSpPr/>
          <p:nvPr/>
        </p:nvSpPr>
        <p:spPr>
          <a:xfrm>
            <a:off x="4933950" y="1219201"/>
            <a:ext cx="3524250" cy="758825"/>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dirty="0"/>
              <a:t>Slavic and Russian </a:t>
            </a:r>
          </a:p>
        </p:txBody>
      </p:sp>
      <p:sp>
        <p:nvSpPr>
          <p:cNvPr id="3" name="Bevel 2"/>
          <p:cNvSpPr/>
          <p:nvPr/>
        </p:nvSpPr>
        <p:spPr>
          <a:xfrm>
            <a:off x="6019800" y="3048000"/>
            <a:ext cx="1143000" cy="4572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t>C’town</a:t>
            </a:r>
            <a:endParaRPr lang="en-US" dirty="0"/>
          </a:p>
        </p:txBody>
      </p:sp>
      <p:sp>
        <p:nvSpPr>
          <p:cNvPr id="4" name="Hexagon 3"/>
          <p:cNvSpPr/>
          <p:nvPr/>
        </p:nvSpPr>
        <p:spPr>
          <a:xfrm>
            <a:off x="5562601" y="4953000"/>
            <a:ext cx="2157413" cy="15049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Italian and Jewish South Philly</a:t>
            </a:r>
          </a:p>
        </p:txBody>
      </p:sp>
      <p:sp>
        <p:nvSpPr>
          <p:cNvPr id="5" name="Right Arrow 4"/>
          <p:cNvSpPr/>
          <p:nvPr/>
        </p:nvSpPr>
        <p:spPr>
          <a:xfrm rot="13795426">
            <a:off x="2935289" y="757239"/>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t>Elitee</a:t>
            </a:r>
            <a:endParaRPr lang="en-US" dirty="0"/>
          </a:p>
        </p:txBody>
      </p:sp>
      <p:sp>
        <p:nvSpPr>
          <p:cNvPr id="6" name="Right Arrow 5"/>
          <p:cNvSpPr/>
          <p:nvPr/>
        </p:nvSpPr>
        <p:spPr>
          <a:xfrm rot="11091307">
            <a:off x="2028825" y="3262314"/>
            <a:ext cx="979488"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Elites</a:t>
            </a:r>
          </a:p>
        </p:txBody>
      </p:sp>
    </p:spTree>
    <p:extLst>
      <p:ext uri="{BB962C8B-B14F-4D97-AF65-F5344CB8AC3E}">
        <p14:creationId xmlns:p14="http://schemas.microsoft.com/office/powerpoint/2010/main" val="95069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slums on the main line?</a:t>
            </a:r>
            <a:endParaRPr lang="en-US" dirty="0"/>
          </a:p>
        </p:txBody>
      </p:sp>
      <p:pic>
        <p:nvPicPr>
          <p:cNvPr id="4" name="Picture 4" descr="2j8msp.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53216" y="2074491"/>
            <a:ext cx="528613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78" y="2074491"/>
            <a:ext cx="4365561" cy="3449637"/>
          </a:xfrm>
          <a:prstGeom prst="rect">
            <a:avLst/>
          </a:prstGeom>
        </p:spPr>
      </p:pic>
    </p:spTree>
    <p:extLst>
      <p:ext uri="{BB962C8B-B14F-4D97-AF65-F5344CB8AC3E}">
        <p14:creationId xmlns:p14="http://schemas.microsoft.com/office/powerpoint/2010/main" val="1892381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distant can we be from production?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79" y="1400783"/>
            <a:ext cx="9489201" cy="4717687"/>
          </a:xfrm>
        </p:spPr>
      </p:pic>
    </p:spTree>
    <p:extLst>
      <p:ext uri="{BB962C8B-B14F-4D97-AF65-F5344CB8AC3E}">
        <p14:creationId xmlns:p14="http://schemas.microsoft.com/office/powerpoint/2010/main" val="2108559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fire?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2894" y="2016125"/>
            <a:ext cx="3795087" cy="3449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900"/>
            <a:ext cx="12192000" cy="6421120"/>
          </a:xfrm>
          <a:prstGeom prst="rect">
            <a:avLst/>
          </a:prstGeom>
        </p:spPr>
      </p:pic>
      <p:sp>
        <p:nvSpPr>
          <p:cNvPr id="6" name="TextBox 5"/>
          <p:cNvSpPr txBox="1"/>
          <p:nvPr/>
        </p:nvSpPr>
        <p:spPr>
          <a:xfrm>
            <a:off x="314434" y="844868"/>
            <a:ext cx="7663548" cy="1569660"/>
          </a:xfrm>
          <a:prstGeom prst="rect">
            <a:avLst/>
          </a:prstGeom>
          <a:noFill/>
        </p:spPr>
        <p:txBody>
          <a:bodyPr wrap="square" rtlCol="0">
            <a:spAutoFit/>
          </a:bodyPr>
          <a:lstStyle/>
          <a:p>
            <a:r>
              <a:rPr lang="en-US" sz="4800" b="1" dirty="0" err="1" smtClean="0"/>
              <a:t>p</a:t>
            </a:r>
            <a:r>
              <a:rPr lang="en-US" sz="4800" b="1" dirty="0" err="1" smtClean="0">
                <a:solidFill>
                  <a:schemeClr val="accent3">
                    <a:lumMod val="75000"/>
                  </a:schemeClr>
                </a:solidFill>
              </a:rPr>
              <a:t>POWER</a:t>
            </a:r>
            <a:r>
              <a:rPr lang="en-US" sz="4800" b="1" dirty="0" smtClean="0">
                <a:solidFill>
                  <a:schemeClr val="accent3">
                    <a:lumMod val="75000"/>
                  </a:schemeClr>
                </a:solidFill>
              </a:rPr>
              <a:t> AND NATURE (M. Davis 1998)</a:t>
            </a:r>
            <a:endParaRPr lang="en-US" sz="4800" b="1" dirty="0"/>
          </a:p>
        </p:txBody>
      </p:sp>
    </p:spTree>
    <p:extLst>
      <p:ext uri="{BB962C8B-B14F-4D97-AF65-F5344CB8AC3E}">
        <p14:creationId xmlns:p14="http://schemas.microsoft.com/office/powerpoint/2010/main" val="934761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86774"/>
            <a:ext cx="9603275" cy="666980"/>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044" y="1575880"/>
            <a:ext cx="9984810" cy="5282120"/>
          </a:xfrm>
        </p:spPr>
      </p:pic>
    </p:spTree>
    <p:extLst>
      <p:ext uri="{BB962C8B-B14F-4D97-AF65-F5344CB8AC3E}">
        <p14:creationId xmlns:p14="http://schemas.microsoft.com/office/powerpoint/2010/main" val="623802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5980353" cy="1049235"/>
          </a:xfrm>
        </p:spPr>
        <p:txBody>
          <a:bodyPr/>
          <a:lstStyle/>
          <a:p>
            <a:r>
              <a:rPr lang="en-US" smtClean="0"/>
              <a:t>Another Fire Cycle </a:t>
            </a:r>
            <a:r>
              <a:rPr lang="en-US" sz="1600" smtClean="0"/>
              <a:t>(UCLA  CENTER FOR ENVIRONMENT AND SUSTAINABILTY</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500" y="0"/>
            <a:ext cx="4425500" cy="21500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5" y="3540868"/>
            <a:ext cx="4630365" cy="3317132"/>
          </a:xfrm>
          <a:prstGeom prst="rect">
            <a:avLst/>
          </a:prstGeom>
        </p:spPr>
      </p:pic>
      <p:sp>
        <p:nvSpPr>
          <p:cNvPr id="8" name="Content Placeholder 7"/>
          <p:cNvSpPr>
            <a:spLocks noGrp="1"/>
          </p:cNvSpPr>
          <p:nvPr>
            <p:ph idx="1"/>
          </p:nvPr>
        </p:nvSpPr>
        <p:spPr/>
        <p:txBody>
          <a:bodyPr/>
          <a:lstStyle/>
          <a:p>
            <a:endParaRPr lang="en-US"/>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617" y="1853754"/>
            <a:ext cx="8081529" cy="4833175"/>
          </a:xfrm>
          <a:prstGeom prst="rect">
            <a:avLst/>
          </a:prstGeom>
        </p:spPr>
      </p:pic>
    </p:spTree>
    <p:extLst>
      <p:ext uri="{BB962C8B-B14F-4D97-AF65-F5344CB8AC3E}">
        <p14:creationId xmlns:p14="http://schemas.microsoft.com/office/powerpoint/2010/main" val="1826654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naturalize the cultural/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169" y="1853753"/>
            <a:ext cx="4523410" cy="37299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988" y="1853752"/>
            <a:ext cx="5503649" cy="3729923"/>
          </a:xfrm>
          <a:prstGeom prst="rect">
            <a:avLst/>
          </a:prstGeom>
        </p:spPr>
      </p:pic>
    </p:spTree>
    <p:extLst>
      <p:ext uri="{BB962C8B-B14F-4D97-AF65-F5344CB8AC3E}">
        <p14:creationId xmlns:p14="http://schemas.microsoft.com/office/powerpoint/2010/main" val="260062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24" y="1487837"/>
            <a:ext cx="5882451" cy="2701307"/>
          </a:xfrm>
        </p:spPr>
      </p:pic>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25166" y="1864194"/>
            <a:ext cx="3320646" cy="3751978"/>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70" y="3063472"/>
            <a:ext cx="3695596" cy="2552700"/>
          </a:xfrm>
          <a:prstGeom prst="rect">
            <a:avLst/>
          </a:prstGeom>
        </p:spPr>
      </p:pic>
    </p:spTree>
    <p:extLst>
      <p:ext uri="{BB962C8B-B14F-4D97-AF65-F5344CB8AC3E}">
        <p14:creationId xmlns:p14="http://schemas.microsoft.com/office/powerpoint/2010/main" val="1859095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258" y="347319"/>
            <a:ext cx="9603275" cy="1049235"/>
          </a:xfrm>
        </p:spPr>
        <p:txBody>
          <a:bodyPr>
            <a:noAutofit/>
          </a:bodyPr>
          <a:lstStyle/>
          <a:p>
            <a:r>
              <a:rPr lang="en-US" sz="2800" dirty="0"/>
              <a:t/>
            </a:r>
            <a:br>
              <a:rPr lang="en-US" sz="2800" dirty="0"/>
            </a:br>
            <a:r>
              <a:rPr lang="en-US" sz="2800" dirty="0"/>
              <a:t>PHILADELPHIA — A duplex fire apparently caused by fuel spilling from an overfilled kerosene heater killed seven people in a basement that had only one exit, a survivor and firefighters said</a:t>
            </a:r>
            <a:r>
              <a:rPr lang="en-US" sz="2800" dirty="0" smtClean="0"/>
              <a:t>. </a:t>
            </a:r>
            <a:r>
              <a:rPr lang="en-US" sz="2800" i="1" dirty="0" smtClean="0"/>
              <a:t>DENVER POST </a:t>
            </a:r>
            <a:r>
              <a:rPr lang="en-US" sz="2800" dirty="0" smtClean="0"/>
              <a:t>27/12/2008</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899" y="2856361"/>
            <a:ext cx="9085634" cy="3083009"/>
          </a:xfrm>
        </p:spPr>
      </p:pic>
    </p:spTree>
    <p:extLst>
      <p:ext uri="{BB962C8B-B14F-4D97-AF65-F5344CB8AC3E}">
        <p14:creationId xmlns:p14="http://schemas.microsoft.com/office/powerpoint/2010/main" val="1212620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fontScale="90000"/>
          </a:bodyPr>
          <a:lstStyle/>
          <a:p>
            <a:pPr eaLnBrk="1" hangingPunct="1"/>
            <a:r>
              <a:rPr lang="en-US" altLang="en-US" dirty="0" err="1" smtClean="0"/>
              <a:t>WhAT</a:t>
            </a:r>
            <a:r>
              <a:rPr lang="en-US" altLang="en-US" dirty="0" smtClean="0"/>
              <a:t> </a:t>
            </a:r>
            <a:r>
              <a:rPr lang="en-US" altLang="en-US" dirty="0" err="1" smtClean="0"/>
              <a:t>ABOuT</a:t>
            </a:r>
            <a:r>
              <a:rPr lang="en-US" altLang="en-US" dirty="0" smtClean="0"/>
              <a:t> OTHER NATURAL goods in place: REMEMBER HOW</a:t>
            </a:r>
            <a:r>
              <a:rPr lang="en-US" altLang="en-US" dirty="0" smtClean="0">
                <a:ln>
                  <a:noFill/>
                </a:ln>
              </a:rPr>
              <a:t> Water IS </a:t>
            </a:r>
            <a:r>
              <a:rPr lang="en-US" altLang="en-US" dirty="0">
                <a:ln>
                  <a:noFill/>
                </a:ln>
              </a:rPr>
              <a:t>part of an Urban System?</a:t>
            </a:r>
          </a:p>
        </p:txBody>
      </p:sp>
      <p:sp>
        <p:nvSpPr>
          <p:cNvPr id="52226" name="Content Placeholder 2"/>
          <p:cNvSpPr>
            <a:spLocks noGrp="1"/>
          </p:cNvSpPr>
          <p:nvPr>
            <p:ph idx="1"/>
          </p:nvPr>
        </p:nvSpPr>
        <p:spPr/>
        <p:txBody>
          <a:bodyPr/>
          <a:lstStyle/>
          <a:p>
            <a:pPr eaLnBrk="1" hangingPunct="1"/>
            <a:endParaRPr lang="en-US" altLang="en-US"/>
          </a:p>
        </p:txBody>
      </p:sp>
      <p:pic>
        <p:nvPicPr>
          <p:cNvPr id="522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3788" y="2260601"/>
            <a:ext cx="746601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708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1154662" y="279901"/>
            <a:ext cx="7265438" cy="1049235"/>
          </a:xfrm>
        </p:spPr>
        <p:txBody>
          <a:bodyPr>
            <a:normAutofit/>
          </a:bodyPr>
          <a:lstStyle/>
          <a:p>
            <a:pPr eaLnBrk="1" hangingPunct="1"/>
            <a:r>
              <a:rPr lang="en-US" altLang="en-US" dirty="0">
                <a:ln>
                  <a:noFill/>
                </a:ln>
              </a:rPr>
              <a:t>Where does Water Come From</a:t>
            </a:r>
            <a:r>
              <a:rPr lang="en-US" altLang="en-US" dirty="0" smtClean="0">
                <a:ln>
                  <a:noFill/>
                </a:ln>
              </a:rPr>
              <a:t>? WHO OWNS IT? (</a:t>
            </a:r>
            <a:r>
              <a:rPr lang="en-US" altLang="en-US" dirty="0" err="1" smtClean="0">
                <a:ln>
                  <a:noFill/>
                </a:ln>
              </a:rPr>
              <a:t>Orfield</a:t>
            </a:r>
            <a:r>
              <a:rPr lang="en-US" altLang="en-US" dirty="0" smtClean="0">
                <a:ln>
                  <a:noFill/>
                </a:ln>
              </a:rPr>
              <a:t>, barber)</a:t>
            </a:r>
            <a:endParaRPr lang="en-US" altLang="en-US" dirty="0">
              <a:ln>
                <a:noFill/>
              </a:ln>
            </a:endParaRPr>
          </a:p>
        </p:txBody>
      </p:sp>
      <p:sp>
        <p:nvSpPr>
          <p:cNvPr id="54274" name="Content Placeholder 2"/>
          <p:cNvSpPr>
            <a:spLocks noGrp="1"/>
          </p:cNvSpPr>
          <p:nvPr>
            <p:ph idx="1"/>
          </p:nvPr>
        </p:nvSpPr>
        <p:spPr>
          <a:xfrm>
            <a:off x="1937105" y="1853754"/>
            <a:ext cx="9603275" cy="3450613"/>
          </a:xfrm>
        </p:spPr>
        <p:txBody>
          <a:bodyPr/>
          <a:lstStyle/>
          <a:p>
            <a:pPr eaLnBrk="1" hangingPunct="1"/>
            <a:endParaRPr lang="en-US" altLang="en-US"/>
          </a:p>
        </p:txBody>
      </p:sp>
      <p:pic>
        <p:nvPicPr>
          <p:cNvPr id="542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8977" y="2205125"/>
            <a:ext cx="2768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6" y="1329136"/>
            <a:ext cx="6248400" cy="551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67577" y="3839324"/>
            <a:ext cx="2603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834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altLang="en-US">
                <a:ln>
                  <a:noFill/>
                </a:ln>
              </a:rPr>
              <a:t>LA Water</a:t>
            </a:r>
          </a:p>
        </p:txBody>
      </p:sp>
      <p:sp>
        <p:nvSpPr>
          <p:cNvPr id="92162" name="Content Placeholder 2"/>
          <p:cNvSpPr>
            <a:spLocks noGrp="1"/>
          </p:cNvSpPr>
          <p:nvPr>
            <p:ph idx="1"/>
          </p:nvPr>
        </p:nvSpPr>
        <p:spPr/>
        <p:txBody>
          <a:bodyPr/>
          <a:lstStyle/>
          <a:p>
            <a:pPr eaLnBrk="1" hangingPunct="1"/>
            <a:endParaRPr lang="en-US" altLang="en-US"/>
          </a:p>
        </p:txBody>
      </p:sp>
      <p:pic>
        <p:nvPicPr>
          <p:cNvPr id="921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235200"/>
            <a:ext cx="341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3135313"/>
            <a:ext cx="24511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853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US" altLang="en-US" dirty="0">
                <a:ln>
                  <a:noFill/>
                </a:ln>
              </a:rPr>
              <a:t>Philadelphia: A </a:t>
            </a:r>
            <a:r>
              <a:rPr lang="en-US" altLang="en-US" dirty="0" smtClean="0">
                <a:ln>
                  <a:noFill/>
                </a:ln>
              </a:rPr>
              <a:t>proud Public </a:t>
            </a:r>
            <a:r>
              <a:rPr lang="en-US" altLang="en-US" dirty="0">
                <a:ln>
                  <a:noFill/>
                </a:ln>
              </a:rPr>
              <a:t>System</a:t>
            </a:r>
          </a:p>
        </p:txBody>
      </p:sp>
      <p:sp>
        <p:nvSpPr>
          <p:cNvPr id="57346" name="Content Placeholder 2"/>
          <p:cNvSpPr>
            <a:spLocks noGrp="1"/>
          </p:cNvSpPr>
          <p:nvPr>
            <p:ph idx="1"/>
          </p:nvPr>
        </p:nvSpPr>
        <p:spPr/>
        <p:txBody>
          <a:bodyPr/>
          <a:lstStyle/>
          <a:p>
            <a:pPr eaLnBrk="1" hangingPunct="1"/>
            <a:endParaRPr lang="en-US" altLang="en-US" dirty="0"/>
          </a:p>
        </p:txBody>
      </p:sp>
      <p:pic>
        <p:nvPicPr>
          <p:cNvPr id="573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1" y="1905000"/>
            <a:ext cx="778351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2490788"/>
            <a:ext cx="23495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73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700338" y="915989"/>
            <a:ext cx="6799262" cy="1303337"/>
          </a:xfrm>
        </p:spPr>
        <p:txBody>
          <a:bodyPr/>
          <a:lstStyle/>
          <a:p>
            <a:pPr eaLnBrk="1" hangingPunct="1"/>
            <a:r>
              <a:rPr lang="en-US" altLang="en-US">
                <a:ln>
                  <a:noFill/>
                </a:ln>
              </a:rPr>
              <a:t>LOWER MERION/MONTGOMERY</a:t>
            </a:r>
          </a:p>
        </p:txBody>
      </p:sp>
      <p:sp>
        <p:nvSpPr>
          <p:cNvPr id="3" name="Content Placeholder 2"/>
          <p:cNvSpPr>
            <a:spLocks noGrp="1"/>
          </p:cNvSpPr>
          <p:nvPr>
            <p:ph sz="half" idx="1"/>
          </p:nvPr>
        </p:nvSpPr>
        <p:spPr>
          <a:xfrm>
            <a:off x="2700338" y="2487613"/>
            <a:ext cx="3338512" cy="3446462"/>
          </a:xfrm>
        </p:spPr>
        <p:txBody>
          <a:bodyPr>
            <a:normAutofit/>
          </a:bodyPr>
          <a:lstStyle/>
          <a:p>
            <a:pPr marL="0" indent="0">
              <a:spcBef>
                <a:spcPts val="0"/>
              </a:spcBef>
              <a:buClrTx/>
              <a:buSzTx/>
              <a:buNone/>
              <a:defRPr/>
            </a:pPr>
            <a:r>
              <a:rPr lang="en-US" dirty="0" smtClean="0"/>
              <a:t>Philadelphia Suburban Water Company was founded in 1868 by three Swarthmore professors</a:t>
            </a:r>
            <a:r>
              <a:rPr lang="mr-IN" dirty="0" smtClean="0"/>
              <a:t>…</a:t>
            </a:r>
            <a:r>
              <a:rPr lang="en-US" dirty="0" smtClean="0"/>
              <a:t>.</a:t>
            </a:r>
          </a:p>
          <a:p>
            <a:pPr marL="0" indent="0">
              <a:spcBef>
                <a:spcPts val="0"/>
              </a:spcBef>
              <a:buClrTx/>
              <a:buSzTx/>
              <a:buNone/>
              <a:defRPr/>
            </a:pPr>
            <a:r>
              <a:rPr lang="en-US" dirty="0" smtClean="0"/>
              <a:t>It serves 820,000 people in </a:t>
            </a:r>
            <a:r>
              <a:rPr lang="en-US" dirty="0" err="1" smtClean="0"/>
              <a:t>Montco</a:t>
            </a:r>
            <a:r>
              <a:rPr lang="en-US" dirty="0" smtClean="0"/>
              <a:t>, which also has 38 other water systems. St. Luke’s Knoll serves 50 people. And there are wells</a:t>
            </a:r>
            <a:endParaRPr lang="en-US" dirty="0"/>
          </a:p>
        </p:txBody>
      </p:sp>
      <p:pic>
        <p:nvPicPr>
          <p:cNvPr id="93187"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24600" y="2487614"/>
            <a:ext cx="2387600" cy="3760787"/>
          </a:xfrm>
        </p:spPr>
      </p:pic>
    </p:spTree>
    <p:extLst>
      <p:ext uri="{BB962C8B-B14F-4D97-AF65-F5344CB8AC3E}">
        <p14:creationId xmlns:p14="http://schemas.microsoft.com/office/powerpoint/2010/main" val="425989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altLang="en-US" dirty="0" smtClean="0">
                <a:ln>
                  <a:noFill/>
                </a:ln>
              </a:rPr>
              <a:t>BUT Flint</a:t>
            </a:r>
            <a:r>
              <a:rPr lang="en-US" altLang="en-US" dirty="0">
                <a:ln>
                  <a:noFill/>
                </a:ln>
              </a:rPr>
              <a:t>: Another </a:t>
            </a:r>
            <a:r>
              <a:rPr lang="en-US" altLang="en-US" dirty="0" smtClean="0">
                <a:ln>
                  <a:noFill/>
                </a:ln>
              </a:rPr>
              <a:t>PUBLIC </a:t>
            </a:r>
            <a:r>
              <a:rPr lang="en-US" altLang="en-US" dirty="0" err="1" smtClean="0">
                <a:ln>
                  <a:noFill/>
                </a:ln>
              </a:rPr>
              <a:t>SystemBUT</a:t>
            </a:r>
            <a:endParaRPr lang="en-US" altLang="en-US" dirty="0">
              <a:ln>
                <a:noFill/>
              </a:ln>
            </a:endParaRPr>
          </a:p>
        </p:txBody>
      </p:sp>
      <p:sp>
        <p:nvSpPr>
          <p:cNvPr id="58370" name="Content Placeholder 2"/>
          <p:cNvSpPr>
            <a:spLocks noGrp="1"/>
          </p:cNvSpPr>
          <p:nvPr>
            <p:ph idx="1"/>
          </p:nvPr>
        </p:nvSpPr>
        <p:spPr/>
        <p:txBody>
          <a:bodyPr/>
          <a:lstStyle/>
          <a:p>
            <a:pPr eaLnBrk="1" hangingPunct="1"/>
            <a:endParaRPr lang="en-US" altLang="en-US"/>
          </a:p>
        </p:txBody>
      </p:sp>
      <p:pic>
        <p:nvPicPr>
          <p:cNvPr id="583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05001"/>
            <a:ext cx="40259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490789"/>
            <a:ext cx="44196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547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200085"/>
            <a:ext cx="9603275" cy="1049235"/>
          </a:xfrm>
        </p:spPr>
        <p:txBody>
          <a:bodyPr>
            <a:normAutofit fontScale="90000"/>
          </a:bodyPr>
          <a:lstStyle/>
          <a:p>
            <a:pPr fontAlgn="t"/>
            <a:r>
              <a:rPr lang="en-US" sz="1800" dirty="0">
                <a:hlinkClick r:id="rId2" invalidUrl="https://www.ncbi.nlm.nih.gov/pubmed/?term=Campbell C[Author]&amp;cauthor=true&amp;cauthor_uid=27690065"/>
              </a:rPr>
              <a:t>Carla Campbell</a:t>
            </a:r>
            <a:r>
              <a:rPr lang="en-US" sz="1800" dirty="0"/>
              <a:t>,</a:t>
            </a:r>
            <a:r>
              <a:rPr lang="en-US" sz="1800" baseline="30000" dirty="0"/>
              <a:t>1,*</a:t>
            </a:r>
            <a:r>
              <a:rPr lang="en-US" sz="1800" dirty="0"/>
              <a:t> </a:t>
            </a:r>
            <a:r>
              <a:rPr lang="en-US" sz="1800" dirty="0">
                <a:hlinkClick r:id="rId3" invalidUrl="https://www.ncbi.nlm.nih.gov/pubmed/?term=Greenberg R[Author]&amp;cauthor=true&amp;cauthor_uid=27690065"/>
              </a:rPr>
              <a:t>Rachael Greenberg</a:t>
            </a:r>
            <a:r>
              <a:rPr lang="en-US" sz="1800" dirty="0"/>
              <a:t>,</a:t>
            </a:r>
            <a:r>
              <a:rPr lang="en-US" sz="1800" baseline="30000" dirty="0"/>
              <a:t>2</a:t>
            </a:r>
            <a:r>
              <a:rPr lang="en-US" sz="1800" dirty="0"/>
              <a:t> </a:t>
            </a:r>
            <a:r>
              <a:rPr lang="en-US" sz="1800" dirty="0">
                <a:hlinkClick r:id="rId4" invalidUrl="https://www.ncbi.nlm.nih.gov/pubmed/?term=Mankikar D[Author]&amp;cauthor=true&amp;cauthor_uid=27690065"/>
              </a:rPr>
              <a:t>Deepa Mankikar</a:t>
            </a:r>
            <a:r>
              <a:rPr lang="en-US" sz="1800" dirty="0"/>
              <a:t>,</a:t>
            </a:r>
            <a:r>
              <a:rPr lang="en-US" sz="1800" baseline="30000" dirty="0"/>
              <a:t>3</a:t>
            </a:r>
            <a:r>
              <a:rPr lang="en-US" sz="1800" dirty="0"/>
              <a:t> and </a:t>
            </a:r>
            <a:r>
              <a:rPr lang="en-US" sz="1800" dirty="0">
                <a:hlinkClick r:id="rId5" invalidUrl="https://www.ncbi.nlm.nih.gov/pubmed/?term=Ross RD[Author]&amp;cauthor=true&amp;cauthor_uid=27690065"/>
              </a:rPr>
              <a:t>Ronald D. Ross</a:t>
            </a:r>
            <a:r>
              <a:rPr lang="en-US" sz="1800" dirty="0" smtClean="0"/>
              <a:t/>
            </a:r>
            <a:br>
              <a:rPr lang="en-US" sz="1800" dirty="0" smtClean="0"/>
            </a:br>
            <a:r>
              <a:rPr lang="en-US" sz="1800" dirty="0" smtClean="0"/>
              <a:t>“A Case Study of Environmental Injustice: The Failure in Flint”</a:t>
            </a:r>
            <a:r>
              <a:rPr lang="en-US" sz="1800" dirty="0">
                <a:hlinkClick r:id="rId6"/>
              </a:rPr>
              <a:t> Int J Environ Res Public Health</a:t>
            </a:r>
            <a:r>
              <a:rPr lang="en-US" sz="1800" dirty="0"/>
              <a:t>. 2016 Oct; 13(10): 951. </a:t>
            </a:r>
            <a:r>
              <a:rPr lang="en-US" dirty="0" smtClean="0"/>
              <a:t/>
            </a:r>
            <a:br>
              <a:rPr lang="en-US" dirty="0" smtClean="0"/>
            </a:br>
            <a:r>
              <a:rPr lang="en-US" baseline="30000" dirty="0" smtClean="0"/>
              <a:t>4</a:t>
            </a:r>
            <a:r>
              <a:rPr lang="en-US" dirty="0" smtClean="0"/>
              <a:t/>
            </a:r>
            <a:br>
              <a:rPr lang="en-US" dirty="0" smtClean="0"/>
            </a:br>
            <a:endParaRPr lang="en-US" dirty="0"/>
          </a:p>
        </p:txBody>
      </p:sp>
      <p:sp>
        <p:nvSpPr>
          <p:cNvPr id="3" name="Content Placeholder 2"/>
          <p:cNvSpPr>
            <a:spLocks noGrp="1"/>
          </p:cNvSpPr>
          <p:nvPr>
            <p:ph idx="1"/>
          </p:nvPr>
        </p:nvSpPr>
        <p:spPr>
          <a:xfrm>
            <a:off x="1303661" y="1249320"/>
            <a:ext cx="9603275" cy="4881281"/>
          </a:xfrm>
        </p:spPr>
        <p:txBody>
          <a:bodyPr>
            <a:normAutofit fontScale="40000" lnSpcReduction="20000"/>
          </a:bodyPr>
          <a:lstStyle/>
          <a:p>
            <a:r>
              <a:rPr lang="en-US" sz="3400" dirty="0"/>
              <a:t>The Flint disaster was due to the switch in water supply from Lake Huron to the Flint River, which was then not treated with an anti-corrosion chemical to prevent lead particles and solubilized lead from being released from the interior of water pipes, particularly those from lead service lines or those with lead solder. This water was known to be very corrosive, so corrosive that, in fact, it was not used by the nearby auto industry [</a:t>
            </a:r>
            <a:r>
              <a:rPr lang="en-US" sz="3400" dirty="0">
                <a:hlinkClick r:id="rId7"/>
              </a:rPr>
              <a:t>2</a:t>
            </a:r>
            <a:r>
              <a:rPr lang="en-US" sz="3400" dirty="0"/>
              <a:t>]. The General Motors plant switched to water from the neighboring Flint Township when General Motors noticed rust spots on newly machined parts [</a:t>
            </a:r>
            <a:r>
              <a:rPr lang="en-US" sz="3400" dirty="0">
                <a:hlinkClick r:id="rId7"/>
              </a:rPr>
              <a:t>2</a:t>
            </a:r>
            <a:r>
              <a:rPr lang="en-US" sz="3400" dirty="0"/>
              <a:t>]. This corrosive new water supply was then not treated with the anti-corrosion treatment, in noncompliance with the Environmental Protection Agency’s (EPA) Lead and Copper Rule, which calls for action when a water supply is found to be corrosive to prevent the potential release of metals from water service lines [</a:t>
            </a:r>
            <a:r>
              <a:rPr lang="en-US" sz="3400" dirty="0">
                <a:hlinkClick r:id="rId8"/>
              </a:rPr>
              <a:t>5</a:t>
            </a:r>
            <a:r>
              <a:rPr lang="en-US" sz="3400" dirty="0"/>
              <a:t>].</a:t>
            </a:r>
          </a:p>
          <a:p>
            <a:r>
              <a:rPr lang="en-US" sz="3400" dirty="0"/>
              <a:t>A national water expert, Dr. Marc Edwards, a professor of civil and environmental engineering at Virginia Tech University, has stated that the published instructions by EPA for collection of water samples for lead analysis were biased in the direction of underestimating the lead content of the water samples. He had spent years communicating this problem to EPA without a subsequent change in these instructions [</a:t>
            </a:r>
            <a:r>
              <a:rPr lang="en-US" sz="3400" dirty="0">
                <a:hlinkClick r:id="rId9"/>
              </a:rPr>
              <a:t>6</a:t>
            </a:r>
            <a:r>
              <a:rPr lang="en-US" sz="3400" dirty="0"/>
              <a:t>]. Dr. Edwards testified before Congress in spring 2016 that the Regional EPA Administrator was not alert to what was happening in Flint. Dr. Edwards also published papers previously bringing to the public attention the lead contamination of drinking water in Washington, DC. After Washington, DC made a change in its water disinfectant from chlorine to chloramine, residents were exposed to water with high levels of lead (140 ppb and above) from 2001 to 2004 [</a:t>
            </a:r>
            <a:r>
              <a:rPr lang="en-US" sz="3400" dirty="0">
                <a:hlinkClick r:id="rId10"/>
              </a:rPr>
              <a:t>7</a:t>
            </a:r>
            <a:r>
              <a:rPr lang="en-US" sz="3400" dirty="0"/>
              <a:t>,</a:t>
            </a:r>
            <a:r>
              <a:rPr lang="en-US" sz="3400" dirty="0">
                <a:hlinkClick r:id="rId11"/>
              </a:rPr>
              <a:t>8</a:t>
            </a:r>
            <a:r>
              <a:rPr lang="en-US" sz="3400" dirty="0"/>
              <a:t>]. This resulted in an increase of blood lead levels in young children (many from high-risk neighborhoods) of four times the amount that it was prior to the change in water disinfectant [</a:t>
            </a:r>
            <a:r>
              <a:rPr lang="en-US" sz="3400" dirty="0">
                <a:hlinkClick r:id="rId10"/>
              </a:rPr>
              <a:t>7</a:t>
            </a:r>
            <a:r>
              <a:rPr lang="en-US" sz="3400" dirty="0"/>
              <a:t>,</a:t>
            </a:r>
            <a:r>
              <a:rPr lang="en-US" sz="3400" dirty="0">
                <a:hlinkClick r:id="rId11"/>
              </a:rPr>
              <a:t>8</a:t>
            </a:r>
            <a:r>
              <a:rPr lang="en-US" sz="3400" dirty="0"/>
              <a:t>]. Dr. Edwards was a key player in ensuring that this issue was brought to light and those responsible parties were held accountable [</a:t>
            </a:r>
            <a:r>
              <a:rPr lang="en-US" sz="3400" dirty="0">
                <a:hlinkClick r:id="rId12"/>
              </a:rPr>
              <a:t>9</a:t>
            </a:r>
            <a:r>
              <a:rPr lang="en-US" sz="3400" dirty="0"/>
              <a:t>]. For comparison, the EPA standard for maximum contaminant level for lead in water is 15 ppb [</a:t>
            </a:r>
            <a:r>
              <a:rPr lang="en-US" sz="3400" dirty="0">
                <a:hlinkClick r:id="rId8"/>
              </a:rPr>
              <a:t>5</a:t>
            </a:r>
            <a:r>
              <a:rPr lang="en-US" sz="3400" dirty="0"/>
              <a:t>].</a:t>
            </a:r>
          </a:p>
          <a:p>
            <a:endParaRPr lang="en-US" dirty="0"/>
          </a:p>
        </p:txBody>
      </p:sp>
    </p:spTree>
    <p:extLst>
      <p:ext uri="{BB962C8B-B14F-4D97-AF65-F5344CB8AC3E}">
        <p14:creationId xmlns:p14="http://schemas.microsoft.com/office/powerpoint/2010/main" val="855602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Pulido </a:t>
            </a:r>
            <a:r>
              <a:rPr lang="mr-IN" dirty="0" smtClean="0"/>
              <a:t>–</a:t>
            </a:r>
            <a:r>
              <a:rPr lang="en-US" dirty="0" smtClean="0"/>
              <a:t>what is environmental racism,  WHITE privilege and white supremacy?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Racism focuses us on agency and victimhood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Privilege conceals agency and distances victimhood </a:t>
            </a:r>
            <a:r>
              <a:rPr lang="mr-IN" dirty="0" smtClean="0"/>
              <a:t>–</a:t>
            </a:r>
            <a:r>
              <a:rPr lang="en-US" dirty="0" smtClean="0"/>
              <a:t> the everyday life of the Main Line.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Supremacy means knowledgeable action to disfranchise or hurt people so that others profit, through a collusion of corporations and </a:t>
            </a:r>
            <a:r>
              <a:rPr lang="en-US" dirty="0" err="1" smtClean="0"/>
              <a:t>goverment</a:t>
            </a:r>
            <a:endParaRPr lang="en-US" dirty="0"/>
          </a:p>
        </p:txBody>
      </p:sp>
    </p:spTree>
    <p:extLst>
      <p:ext uri="{BB962C8B-B14F-4D97-AF65-F5344CB8AC3E}">
        <p14:creationId xmlns:p14="http://schemas.microsoft.com/office/powerpoint/2010/main" val="674669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9499" y="1853753"/>
            <a:ext cx="3927613" cy="2744751"/>
          </a:xfrm>
        </p:spPr>
      </p:pic>
      <p:sp>
        <p:nvSpPr>
          <p:cNvPr id="4" name="Title 3"/>
          <p:cNvSpPr>
            <a:spLocks noGrp="1"/>
          </p:cNvSpPr>
          <p:nvPr>
            <p:ph type="title"/>
          </p:nvPr>
        </p:nvSpPr>
        <p:spPr/>
        <p:txBody>
          <a:bodyPr/>
          <a:lstStyle/>
          <a:p>
            <a:r>
              <a:rPr lang="en-US" dirty="0" smtClean="0"/>
              <a:t>Intersections of race and class</a:t>
            </a:r>
            <a:endParaRPr lang="en-US" dirty="0"/>
          </a:p>
        </p:txBody>
      </p:sp>
      <p:sp>
        <p:nvSpPr>
          <p:cNvPr id="6" name="Title 1"/>
          <p:cNvSpPr txBox="1">
            <a:spLocks/>
          </p:cNvSpPr>
          <p:nvPr/>
        </p:nvSpPr>
        <p:spPr>
          <a:xfrm>
            <a:off x="2385391" y="2495991"/>
            <a:ext cx="8669463" cy="5604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mtClean="0"/>
              <a:t>Intersections of race and class</a:t>
            </a:r>
            <a:endParaRPr lang="en-US"/>
          </a:p>
        </p:txBody>
      </p:sp>
      <p:pic>
        <p:nvPicPr>
          <p:cNvPr id="7" name="Picture 6" descr="rlie Hochschild says Trump supporters experience a &quot;secular rap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36" y="1691472"/>
            <a:ext cx="6707064" cy="377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0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79" y="139485"/>
            <a:ext cx="7816407" cy="5840559"/>
          </a:xfrm>
        </p:spPr>
      </p:pic>
      <p:pic>
        <p:nvPicPr>
          <p:cNvPr id="5" name="Picture 4"/>
          <p:cNvPicPr>
            <a:picLocks noChangeAspect="1"/>
          </p:cNvPicPr>
          <p:nvPr/>
        </p:nvPicPr>
        <p:blipFill>
          <a:blip r:embed="rId3"/>
          <a:stretch>
            <a:fillRect/>
          </a:stretch>
        </p:blipFill>
        <p:spPr>
          <a:xfrm>
            <a:off x="1239864" y="-458352"/>
            <a:ext cx="9232900" cy="6199323"/>
          </a:xfrm>
          <a:prstGeom prst="rect">
            <a:avLst/>
          </a:prstGeom>
        </p:spPr>
      </p:pic>
      <p:sp>
        <p:nvSpPr>
          <p:cNvPr id="6" name="Oval 5"/>
          <p:cNvSpPr/>
          <p:nvPr/>
        </p:nvSpPr>
        <p:spPr>
          <a:xfrm>
            <a:off x="7268705" y="1853754"/>
            <a:ext cx="356461" cy="285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277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Disposing </a:t>
            </a:r>
            <a:r>
              <a:rPr lang="en-US" dirty="0"/>
              <a:t>of waste </a:t>
            </a:r>
            <a:r>
              <a:rPr lang="en-US" dirty="0" smtClean="0"/>
              <a:t>: The Long Island Garbage scow of 1987</a:t>
            </a:r>
            <a:br>
              <a:rPr lang="en-US" dirty="0" smtClean="0"/>
            </a:br>
            <a:r>
              <a:rPr lang="en-US" sz="1800" dirty="0" smtClean="0"/>
              <a:t>https</a:t>
            </a:r>
            <a:r>
              <a:rPr lang="en-US" sz="1800" dirty="0"/>
              <a:t>://</a:t>
            </a:r>
            <a:r>
              <a:rPr lang="en-US" sz="1800" dirty="0" err="1"/>
              <a:t>www.retroreport.org</a:t>
            </a:r>
            <a:r>
              <a:rPr lang="en-US" sz="1800" dirty="0"/>
              <a:t>/video/voyage-of-the-mobro-4000</a:t>
            </a:r>
            <a:r>
              <a:rPr lang="en-US" dirty="0"/>
              <a:t>/</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05964" y="2015732"/>
            <a:ext cx="10694504" cy="4641997"/>
          </a:xfrm>
          <a:prstGeom prst="rect">
            <a:avLst/>
          </a:prstGeom>
        </p:spPr>
      </p:pic>
    </p:spTree>
    <p:extLst>
      <p:ext uri="{BB962C8B-B14F-4D97-AF65-F5344CB8AC3E}">
        <p14:creationId xmlns:p14="http://schemas.microsoft.com/office/powerpoint/2010/main" val="1273649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connections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343400" y="2260600"/>
            <a:ext cx="3492500" cy="2324100"/>
          </a:xfrm>
          <a:prstGeom prst="rect">
            <a:avLst/>
          </a:prstGeom>
        </p:spPr>
      </p:pic>
      <p:pic>
        <p:nvPicPr>
          <p:cNvPr id="5" name="Picture 4"/>
          <p:cNvPicPr>
            <a:picLocks noChangeAspect="1"/>
          </p:cNvPicPr>
          <p:nvPr/>
        </p:nvPicPr>
        <p:blipFill>
          <a:blip r:embed="rId3"/>
          <a:stretch>
            <a:fillRect/>
          </a:stretch>
        </p:blipFill>
        <p:spPr>
          <a:xfrm>
            <a:off x="1451580" y="2230592"/>
            <a:ext cx="9603274" cy="3345562"/>
          </a:xfrm>
          <a:prstGeom prst="rect">
            <a:avLst/>
          </a:prstGeom>
        </p:spPr>
      </p:pic>
    </p:spTree>
    <p:extLst>
      <p:ext uri="{BB962C8B-B14F-4D97-AF65-F5344CB8AC3E}">
        <p14:creationId xmlns:p14="http://schemas.microsoft.com/office/powerpoint/2010/main" val="543759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39800" y="0"/>
            <a:ext cx="10292417" cy="6858000"/>
          </a:xfrm>
          <a:prstGeom prst="rect">
            <a:avLst/>
          </a:prstGeom>
        </p:spPr>
      </p:pic>
    </p:spTree>
    <p:extLst>
      <p:ext uri="{BB962C8B-B14F-4D97-AF65-F5344CB8AC3E}">
        <p14:creationId xmlns:p14="http://schemas.microsoft.com/office/powerpoint/2010/main" val="1638231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Supreme Court weighs child-slavery case against Nestlé USA, Cargill</a:t>
            </a:r>
            <a:br>
              <a:rPr lang="en-US" b="1" dirty="0"/>
            </a:br>
            <a:r>
              <a:rPr lang="en-US" sz="2000" dirty="0"/>
              <a:t>Despite years of promises by the chocolate industry, child labor remains widespread on cocoa </a:t>
            </a:r>
            <a:r>
              <a:rPr lang="en-US" sz="2000" dirty="0" smtClean="0"/>
              <a:t>farms    Washington post December 1, 2020</a:t>
            </a:r>
            <a:r>
              <a:rPr lang="en-US" dirty="0"/>
              <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696" y="2610921"/>
            <a:ext cx="5837913" cy="3283826"/>
          </a:xfrm>
        </p:spPr>
      </p:pic>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Children from Burkina Faso take a break last year on a cocoa farm near the village of Niambly, Ivory Coast. (Salwan Georges/The Washington Post)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3126" y="2824084"/>
            <a:ext cx="2857500" cy="2857500"/>
          </a:xfrm>
          <a:prstGeom prst="rect">
            <a:avLst/>
          </a:prstGeom>
        </p:spPr>
      </p:pic>
    </p:spTree>
    <p:extLst>
      <p:ext uri="{BB962C8B-B14F-4D97-AF65-F5344CB8AC3E}">
        <p14:creationId xmlns:p14="http://schemas.microsoft.com/office/powerpoint/2010/main" val="1127006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with </a:t>
            </a:r>
            <a:r>
              <a:rPr lang="en-US" dirty="0" err="1" smtClean="0"/>
              <a:t>covid</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343" y="2016125"/>
            <a:ext cx="3449638" cy="3449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1993900"/>
            <a:ext cx="4864100" cy="4864100"/>
          </a:xfrm>
          <a:prstGeom prst="rect">
            <a:avLst/>
          </a:prstGeom>
        </p:spPr>
      </p:pic>
    </p:spTree>
    <p:extLst>
      <p:ext uri="{BB962C8B-B14F-4D97-AF65-F5344CB8AC3E}">
        <p14:creationId xmlns:p14="http://schemas.microsoft.com/office/powerpoint/2010/main" val="1069291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353" y="906672"/>
            <a:ext cx="9603275" cy="1049235"/>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804519"/>
            <a:ext cx="10165854" cy="4642225"/>
          </a:xfrm>
        </p:spPr>
      </p:pic>
    </p:spTree>
    <p:extLst>
      <p:ext uri="{BB962C8B-B14F-4D97-AF65-F5344CB8AC3E}">
        <p14:creationId xmlns:p14="http://schemas.microsoft.com/office/powerpoint/2010/main" val="2094324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if we use less for longer, what happens to the economy?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Not a simple question, locally or globally as the pandemic has shown us.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Emissions are down but poor communities and communities of color have also suffered economically disproportionately while being exposed to risk.</a:t>
            </a:r>
            <a:endParaRPr lang="en-US" dirty="0"/>
          </a:p>
        </p:txBody>
      </p:sp>
    </p:spTree>
    <p:extLst>
      <p:ext uri="{BB962C8B-B14F-4D97-AF65-F5344CB8AC3E}">
        <p14:creationId xmlns:p14="http://schemas.microsoft.com/office/powerpoint/2010/main" val="1192948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 we do?  Recycling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1" y="1853754"/>
            <a:ext cx="8134350" cy="4337496"/>
          </a:xfrm>
        </p:spPr>
      </p:pic>
    </p:spTree>
    <p:extLst>
      <p:ext uri="{BB962C8B-B14F-4D97-AF65-F5344CB8AC3E}">
        <p14:creationId xmlns:p14="http://schemas.microsoft.com/office/powerpoint/2010/main" val="1637655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recycling do to privilege?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43637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Curitiba brazil: incorporating homeless into system of production and food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814" y="1704181"/>
            <a:ext cx="6132689" cy="3449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247" y="3029439"/>
            <a:ext cx="5729861" cy="2984686"/>
          </a:xfrm>
          <a:prstGeom prst="rect">
            <a:avLst/>
          </a:prstGeom>
        </p:spPr>
      </p:pic>
    </p:spTree>
    <p:extLst>
      <p:ext uri="{BB962C8B-B14F-4D97-AF65-F5344CB8AC3E}">
        <p14:creationId xmlns:p14="http://schemas.microsoft.com/office/powerpoint/2010/main" val="1496295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fontAlgn="base"/>
            <a:r>
              <a:rPr lang="en-US" dirty="0"/>
              <a:t>Once a muscular city of 66,000, Chester lost a third of its population -- and more than 40,000 jobs -- between the end of World War II and the coming of Ronald Reagan. Elected Mayor, the town's leading mortician suggested turning out street lights -- actually letting the city go dark -- to save money. Many streets are desolate. Young prostitutes prowl the doorways of burned-out buildings. In addition to these misfortunes, Chester has become the waste-processing capital of Pennsylvania -- and a national battleground on the issue of environmental justice.</a:t>
            </a:r>
          </a:p>
          <a:p>
            <a:pPr fontAlgn="base"/>
            <a:r>
              <a:rPr lang="en-US" dirty="0"/>
              <a:t>The city was already polluted from a long history of steel and heavy manufacturing. The desperate need for new jobs made the situation much worse. Chester began to accept waste-treatment facilities that rich neighbors like Swarthmore and Bryn </a:t>
            </a:r>
            <a:r>
              <a:rPr lang="en-US" dirty="0" err="1"/>
              <a:t>Mawr</a:t>
            </a:r>
            <a:r>
              <a:rPr lang="en-US" dirty="0"/>
              <a:t> wanted no part </a:t>
            </a:r>
            <a:r>
              <a:rPr lang="en-US" dirty="0" smtClean="0"/>
              <a:t>of</a:t>
            </a:r>
            <a:r>
              <a:rPr lang="mr-IN" dirty="0" smtClean="0"/>
              <a:t>…</a:t>
            </a:r>
            <a:endParaRPr lang="en-US" dirty="0" smtClean="0"/>
          </a:p>
          <a:p>
            <a:pPr fontAlgn="base"/>
            <a:r>
              <a:rPr lang="en-US" dirty="0" smtClean="0"/>
              <a:t>“Life in the Toxic Zone” NY TIMES  September 1996</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630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creatively over time: Curitiba</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Curitiba Brazil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42" y="1853754"/>
            <a:ext cx="6502400" cy="304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399" y="1692613"/>
            <a:ext cx="5287523" cy="3621566"/>
          </a:xfrm>
          <a:prstGeom prst="rect">
            <a:avLst/>
          </a:prstGeom>
        </p:spPr>
      </p:pic>
    </p:spTree>
    <p:extLst>
      <p:ext uri="{BB962C8B-B14F-4D97-AF65-F5344CB8AC3E}">
        <p14:creationId xmlns:p14="http://schemas.microsoft.com/office/powerpoint/2010/main" val="1373739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Tough but informed </a:t>
            </a:r>
            <a:r>
              <a:rPr lang="en-US" dirty="0" err="1" smtClean="0"/>
              <a:t>choices:learning</a:t>
            </a:r>
            <a:r>
              <a:rPr lang="en-US" dirty="0" smtClean="0"/>
              <a:t> from other cities as well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169" y="1989621"/>
            <a:ext cx="4599517" cy="3449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343" y="2344084"/>
            <a:ext cx="3992770" cy="3585505"/>
          </a:xfrm>
          <a:prstGeom prst="rect">
            <a:avLst/>
          </a:prstGeom>
        </p:spPr>
      </p:pic>
    </p:spTree>
    <p:extLst>
      <p:ext uri="{BB962C8B-B14F-4D97-AF65-F5344CB8AC3E}">
        <p14:creationId xmlns:p14="http://schemas.microsoft.com/office/powerpoint/2010/main" val="807988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FINAL NOTE: COURSE EVALUATION LINK IS AVAILABLE ON THE MOODLE PAGE</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812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1</a:t>
            </a:r>
            <a:r>
              <a:rPr lang="en-US" sz="2400" dirty="0" smtClean="0"/>
              <a:t>ST RECOGNITION as ethical issue: “TOXIC WASTES AND RACE IN THE UNITED STATES”(1987)  UCC </a:t>
            </a:r>
            <a:r>
              <a:rPr lang="en-US" sz="2400" dirty="0" err="1" smtClean="0"/>
              <a:t>CommISSION</a:t>
            </a:r>
            <a:r>
              <a:rPr lang="en-US" sz="2400" dirty="0" smtClean="0"/>
              <a:t> FOR on racial justice &amp; Charles Lee  &amp; </a:t>
            </a:r>
            <a:r>
              <a:rPr lang="en-US" sz="2400" dirty="0" err="1" smtClean="0"/>
              <a:t>LoCAL</a:t>
            </a:r>
            <a:r>
              <a:rPr lang="en-US" sz="2400" dirty="0" smtClean="0"/>
              <a:t> CHURCH PROTESTS in North </a:t>
            </a:r>
            <a:r>
              <a:rPr lang="en-US" sz="2400" dirty="0" err="1" smtClean="0"/>
              <a:t>carolina</a:t>
            </a:r>
            <a:r>
              <a:rPr lang="en-US" sz="2400" dirty="0" smtClean="0"/>
              <a:t> (1982)</a:t>
            </a:r>
            <a:endParaRPr lang="en-US" sz="2400" dirty="0"/>
          </a:p>
        </p:txBody>
      </p:sp>
      <p:sp>
        <p:nvSpPr>
          <p:cNvPr id="3" name="Content Placeholder 2"/>
          <p:cNvSpPr>
            <a:spLocks noGrp="1"/>
          </p:cNvSpPr>
          <p:nvPr>
            <p:ph sz="half" idx="1"/>
          </p:nvPr>
        </p:nvSpPr>
        <p:spPr>
          <a:xfrm>
            <a:off x="652200" y="2010878"/>
            <a:ext cx="4645152" cy="3448595"/>
          </a:xfrm>
        </p:spPr>
        <p:txBody>
          <a:bodyPr>
            <a:normAutofit fontScale="70000" lnSpcReduction="20000"/>
          </a:bodyPr>
          <a:lstStyle/>
          <a:p>
            <a:r>
              <a:rPr lang="en-US" dirty="0" smtClean="0"/>
              <a:t>From the Preface:  “Racism </a:t>
            </a:r>
            <a:r>
              <a:rPr lang="en-US" dirty="0"/>
              <a:t>Is racial prejudice plus power. Racism Is the Intentional or unintentional use of power to Isolate, separate and exploit others. This use of power Is based on a belief in superior racial origin, Identity or supposed racial characteristics. </a:t>
            </a:r>
            <a:r>
              <a:rPr lang="en-US" dirty="0" err="1"/>
              <a:t>flacism</a:t>
            </a:r>
            <a:r>
              <a:rPr lang="en-US" dirty="0"/>
              <a:t> confers certain privileges on and defends the dominant group, which in turn sustains ix and perpetuates racism. Both consciously and unconsciously, racism is enforced and maintained by the legal, cultural, religious, educational, economic, political, environmental and military institutions of societies. Racism Is more than just a personal attitude; it is the institutionalized form of that attitude</a:t>
            </a:r>
            <a:r>
              <a:rPr lang="en-US" dirty="0" smtClean="0"/>
              <a:t>.”</a:t>
            </a:r>
            <a:endParaRPr lang="en-US" dirty="0"/>
          </a:p>
        </p:txBody>
      </p:sp>
      <p:sp>
        <p:nvSpPr>
          <p:cNvPr id="5" name="Content Placeholder 4"/>
          <p:cNvSpPr>
            <a:spLocks noGrp="1"/>
          </p:cNvSpPr>
          <p:nvPr>
            <p:ph sz="half" idx="2"/>
          </p:nvPr>
        </p:nvSpPr>
        <p:spPr>
          <a:xfrm>
            <a:off x="12708554" y="4028221"/>
            <a:ext cx="4645152" cy="3441520"/>
          </a:xfrm>
        </p:spPr>
        <p:txBody>
          <a:bodyPr>
            <a:normAutofit fontScale="70000" lnSpcReduction="20000"/>
          </a:bodyPr>
          <a:lstStyle/>
          <a:p>
            <a:endParaRPr lang="en-US" dirty="0"/>
          </a:p>
        </p:txBody>
      </p:sp>
      <p:sp>
        <p:nvSpPr>
          <p:cNvPr id="6" name="Rectangle 1"/>
          <p:cNvSpPr>
            <a:spLocks noChangeArrowheads="1"/>
          </p:cNvSpPr>
          <p:nvPr/>
        </p:nvSpPr>
        <p:spPr bwMode="auto">
          <a:xfrm>
            <a:off x="6294783" y="20108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t>
            </a:r>
            <a:endParaRPr kumimoji="0" lang="en-US" altLang="en-US" sz="253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Protestors led by Reverend Joseph Lowery march against a proposed toxic waste dump in Warren County, North Carolina, in October 1982</a:t>
            </a:r>
          </a:p>
        </p:txBody>
      </p:sp>
      <p:pic>
        <p:nvPicPr>
          <p:cNvPr id="7170" name="Picture 2" descr="https://assets.nrdc.org/sites/default/files/styles/full_content--retina/public/media-uploads/coms10_515297744_vl.jpg?itok=NNIql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783" y="2010878"/>
            <a:ext cx="60388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368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Wealth of Scholarship And Activism</a:t>
            </a:r>
            <a:endParaRPr lang="en-US" dirty="0"/>
          </a:p>
        </p:txBody>
      </p:sp>
      <p:sp>
        <p:nvSpPr>
          <p:cNvPr id="3" name="Content Placeholder 2"/>
          <p:cNvSpPr>
            <a:spLocks noGrp="1"/>
          </p:cNvSpPr>
          <p:nvPr>
            <p:ph idx="1"/>
          </p:nvPr>
        </p:nvSpPr>
        <p:spPr/>
        <p:txBody>
          <a:bodyPr/>
          <a:lstStyle/>
          <a:p>
            <a:r>
              <a:rPr lang="en-US" dirty="0" smtClean="0"/>
              <a:t>So</a:t>
            </a:r>
            <a:endParaRPr lang="en-US" dirty="0"/>
          </a:p>
        </p:txBody>
      </p:sp>
      <p:pic>
        <p:nvPicPr>
          <p:cNvPr id="4" name="Picture 3"/>
          <p:cNvPicPr>
            <a:picLocks noChangeAspect="1"/>
          </p:cNvPicPr>
          <p:nvPr/>
        </p:nvPicPr>
        <p:blipFill>
          <a:blip r:embed="rId2"/>
          <a:stretch>
            <a:fillRect/>
          </a:stretch>
        </p:blipFill>
        <p:spPr>
          <a:xfrm>
            <a:off x="4915765" y="1689988"/>
            <a:ext cx="2527300" cy="3213100"/>
          </a:xfrm>
          <a:prstGeom prst="rect">
            <a:avLst/>
          </a:prstGeom>
        </p:spPr>
      </p:pic>
      <p:pic>
        <p:nvPicPr>
          <p:cNvPr id="5" name="Picture 4"/>
          <p:cNvPicPr>
            <a:picLocks noChangeAspect="1"/>
          </p:cNvPicPr>
          <p:nvPr/>
        </p:nvPicPr>
        <p:blipFill>
          <a:blip r:embed="rId3"/>
          <a:stretch>
            <a:fillRect/>
          </a:stretch>
        </p:blipFill>
        <p:spPr>
          <a:xfrm>
            <a:off x="546100" y="1512188"/>
            <a:ext cx="3797300" cy="2133600"/>
          </a:xfrm>
          <a:prstGeom prst="rect">
            <a:avLst/>
          </a:prstGeom>
        </p:spPr>
      </p:pic>
      <p:pic>
        <p:nvPicPr>
          <p:cNvPr id="7" name="Picture 6"/>
          <p:cNvPicPr>
            <a:picLocks noChangeAspect="1"/>
          </p:cNvPicPr>
          <p:nvPr/>
        </p:nvPicPr>
        <p:blipFill>
          <a:blip r:embed="rId4"/>
          <a:stretch>
            <a:fillRect/>
          </a:stretch>
        </p:blipFill>
        <p:spPr>
          <a:xfrm>
            <a:off x="8318500" y="2578988"/>
            <a:ext cx="3492500" cy="2324100"/>
          </a:xfrm>
          <a:prstGeom prst="rect">
            <a:avLst/>
          </a:prstGeom>
        </p:spPr>
      </p:pic>
      <p:sp>
        <p:nvSpPr>
          <p:cNvPr id="8" name="TextBox 7"/>
          <p:cNvSpPr txBox="1"/>
          <p:nvPr/>
        </p:nvSpPr>
        <p:spPr>
          <a:xfrm>
            <a:off x="5817704" y="5141843"/>
            <a:ext cx="1564403" cy="369332"/>
          </a:xfrm>
          <a:prstGeom prst="rect">
            <a:avLst/>
          </a:prstGeom>
          <a:noFill/>
        </p:spPr>
        <p:txBody>
          <a:bodyPr wrap="none" rtlCol="0">
            <a:spAutoFit/>
          </a:bodyPr>
          <a:lstStyle/>
          <a:p>
            <a:r>
              <a:rPr lang="en-US" dirty="0" smtClean="0"/>
              <a:t>Robert Bullard</a:t>
            </a:r>
            <a:endParaRPr lang="en-US" dirty="0"/>
          </a:p>
        </p:txBody>
      </p:sp>
      <p:sp>
        <p:nvSpPr>
          <p:cNvPr id="9" name="TextBox 8"/>
          <p:cNvSpPr txBox="1"/>
          <p:nvPr/>
        </p:nvSpPr>
        <p:spPr>
          <a:xfrm>
            <a:off x="2815981" y="3497818"/>
            <a:ext cx="1343638" cy="369332"/>
          </a:xfrm>
          <a:prstGeom prst="rect">
            <a:avLst/>
          </a:prstGeom>
          <a:noFill/>
        </p:spPr>
        <p:txBody>
          <a:bodyPr wrap="none" rtlCol="0">
            <a:spAutoFit/>
          </a:bodyPr>
          <a:lstStyle/>
          <a:p>
            <a:r>
              <a:rPr lang="en-US" smtClean="0"/>
              <a:t>Laura Pulido</a:t>
            </a:r>
            <a:endParaRPr lang="en-US"/>
          </a:p>
        </p:txBody>
      </p:sp>
      <p:sp>
        <p:nvSpPr>
          <p:cNvPr id="10" name="TextBox 9"/>
          <p:cNvSpPr txBox="1"/>
          <p:nvPr/>
        </p:nvSpPr>
        <p:spPr>
          <a:xfrm>
            <a:off x="9157252" y="5141843"/>
            <a:ext cx="2772837" cy="369332"/>
          </a:xfrm>
          <a:prstGeom prst="rect">
            <a:avLst/>
          </a:prstGeom>
          <a:noFill/>
        </p:spPr>
        <p:txBody>
          <a:bodyPr wrap="square" rtlCol="0">
            <a:spAutoFit/>
          </a:bodyPr>
          <a:lstStyle/>
          <a:p>
            <a:r>
              <a:rPr lang="en-US" dirty="0" smtClean="0"/>
              <a:t>South </a:t>
            </a:r>
            <a:r>
              <a:rPr lang="en-US" dirty="0" err="1" smtClean="0"/>
              <a:t>AfricanActivists</a:t>
            </a:r>
            <a:endParaRPr lang="en-US" dirty="0"/>
          </a:p>
        </p:txBody>
      </p:sp>
      <p:pic>
        <p:nvPicPr>
          <p:cNvPr id="11" name="Picture 10"/>
          <p:cNvPicPr>
            <a:picLocks noChangeAspect="1"/>
          </p:cNvPicPr>
          <p:nvPr/>
        </p:nvPicPr>
        <p:blipFill>
          <a:blip r:embed="rId5"/>
          <a:stretch>
            <a:fillRect/>
          </a:stretch>
        </p:blipFill>
        <p:spPr>
          <a:xfrm>
            <a:off x="674677" y="3603534"/>
            <a:ext cx="2007938" cy="2599108"/>
          </a:xfrm>
          <a:prstGeom prst="rect">
            <a:avLst/>
          </a:prstGeom>
        </p:spPr>
      </p:pic>
    </p:spTree>
    <p:extLst>
      <p:ext uri="{BB962C8B-B14F-4D97-AF65-F5344CB8AC3E}">
        <p14:creationId xmlns:p14="http://schemas.microsoft.com/office/powerpoint/2010/main" val="1979585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FF0000"/>
                </a:solidFill>
              </a:rPr>
              <a:t>Environmental racism and Environmental justice are not just about pollution but is about systems, </a:t>
            </a:r>
            <a:r>
              <a:rPr lang="en-US" sz="2400" dirty="0" err="1" smtClean="0">
                <a:solidFill>
                  <a:srgbClr val="FF0000"/>
                </a:solidFill>
              </a:rPr>
              <a:t>pOWEr</a:t>
            </a:r>
            <a:r>
              <a:rPr lang="en-US" sz="2400" dirty="0" smtClean="0">
                <a:solidFill>
                  <a:srgbClr val="FF0000"/>
                </a:solidFill>
              </a:rPr>
              <a:t> AND INCLUSION </a:t>
            </a:r>
            <a:r>
              <a:rPr lang="mr-IN" sz="2400" dirty="0" smtClean="0">
                <a:solidFill>
                  <a:srgbClr val="FF0000"/>
                </a:solidFill>
              </a:rPr>
              <a:t>–</a:t>
            </a:r>
            <a:r>
              <a:rPr lang="en-US" sz="2400" dirty="0" smtClean="0">
                <a:solidFill>
                  <a:srgbClr val="FF0000"/>
                </a:solidFill>
              </a:rPr>
              <a:t>issues we have insisted on through the course</a:t>
            </a:r>
            <a:endParaRPr lang="en-US" sz="2400" dirty="0">
              <a:solidFill>
                <a:srgbClr val="FF0000"/>
              </a:solidFill>
            </a:endParaRP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Models of production and consumption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Distribution of rights and costs: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Divisions of authority</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Finance</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Power</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Proximity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Models of Community as exclusive and resistant spaces: environment is spatialized but race and class may be more complex</a:t>
            </a:r>
            <a:endParaRPr lang="en-US" dirty="0"/>
          </a:p>
        </p:txBody>
      </p:sp>
    </p:spTree>
    <p:extLst>
      <p:ext uri="{BB962C8B-B14F-4D97-AF65-F5344CB8AC3E}">
        <p14:creationId xmlns:p14="http://schemas.microsoft.com/office/powerpoint/2010/main" val="1511396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in a capitalist system</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Demands not only production but also consumption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579" y="2631001"/>
            <a:ext cx="4478580" cy="3180648"/>
          </a:xfrm>
          <a:prstGeom prst="rect">
            <a:avLst/>
          </a:prstGeom>
        </p:spPr>
      </p:pic>
      <p:pic>
        <p:nvPicPr>
          <p:cNvPr id="5"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40285" y="2390614"/>
            <a:ext cx="4904862" cy="3678646"/>
          </a:xfrm>
          <a:prstGeom prst="rect">
            <a:avLst/>
          </a:prstGeom>
        </p:spPr>
      </p:pic>
    </p:spTree>
    <p:extLst>
      <p:ext uri="{BB962C8B-B14F-4D97-AF65-F5344CB8AC3E}">
        <p14:creationId xmlns:p14="http://schemas.microsoft.com/office/powerpoint/2010/main" val="143927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p:cNvSpPr>
          <p:nvPr>
            <p:ph type="title"/>
          </p:nvPr>
        </p:nvSpPr>
        <p:spPr/>
        <p:txBody>
          <a:bodyPr/>
          <a:lstStyle/>
          <a:p>
            <a:pPr eaLnBrk="1" hangingPunct="1"/>
            <a:r>
              <a:rPr lang="en-US" altLang="en-US" dirty="0" smtClean="0">
                <a:ea typeface="MS PGothic" charset="-128"/>
              </a:rPr>
              <a:t>GETTING AWAY FROM SMOKE (1): Mercantile </a:t>
            </a:r>
            <a:r>
              <a:rPr lang="en-US" altLang="en-US" dirty="0">
                <a:ea typeface="MS PGothic" charset="-128"/>
              </a:rPr>
              <a:t>Streets</a:t>
            </a:r>
          </a:p>
        </p:txBody>
      </p:sp>
      <p:pic>
        <p:nvPicPr>
          <p:cNvPr id="52227" name="Picture 3"/>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2895600" y="1524000"/>
            <a:ext cx="6553200" cy="2173288"/>
          </a:xfrm>
        </p:spPr>
      </p:pic>
      <p:sp>
        <p:nvSpPr>
          <p:cNvPr id="52228" name="Rectangle 5"/>
          <p:cNvSpPr>
            <a:spLocks noGrp="1" noRot="1"/>
          </p:cNvSpPr>
          <p:nvPr>
            <p:ph sz="half" idx="2"/>
          </p:nvPr>
        </p:nvSpPr>
        <p:spPr>
          <a:xfrm>
            <a:off x="1752600" y="4114801"/>
            <a:ext cx="8540750" cy="2173287"/>
          </a:xfrm>
        </p:spPr>
        <p:txBody>
          <a:bodyPr/>
          <a:lstStyle/>
          <a:p>
            <a:pPr eaLnBrk="1" hangingPunct="1">
              <a:lnSpc>
                <a:spcPct val="80000"/>
              </a:lnSpc>
              <a:buFont typeface="Arial" charset="0"/>
              <a:buNone/>
            </a:pPr>
            <a:r>
              <a:rPr lang="en-US" altLang="en-US" sz="2200">
                <a:ea typeface="MS PGothic" charset="-128"/>
              </a:rPr>
              <a:t>	</a:t>
            </a:r>
            <a:r>
              <a:rPr lang="ja-JP" altLang="en-US" sz="2200">
                <a:ea typeface="MS PGothic" charset="-128"/>
              </a:rPr>
              <a:t>“</a:t>
            </a:r>
            <a:r>
              <a:rPr lang="en-US" altLang="ja-JP" sz="2200">
                <a:ea typeface="MS PGothic" charset="-128"/>
              </a:rPr>
              <a:t>The members of this aristocracy can take the shortest road through the middle of the laboring districts to their places of business without ever seeing that they are in the midst of grimy misery….For the thoroughfares leading from the Exchange in all directions out of the city are lined, on both sides, with an almost unbroken series of shops and are so kept in the hands of the middle and lower bourgeoisie</a:t>
            </a:r>
            <a:r>
              <a:rPr lang="ja-JP" altLang="en-US" sz="2200">
                <a:ea typeface="MS PGothic" charset="-128"/>
              </a:rPr>
              <a:t>”</a:t>
            </a:r>
            <a:endParaRPr lang="en-US" altLang="en-US" sz="2200">
              <a:ea typeface="MS PGothic" charset="-128"/>
            </a:endParaRPr>
          </a:p>
        </p:txBody>
      </p:sp>
    </p:spTree>
    <p:extLst>
      <p:ext uri="{BB962C8B-B14F-4D97-AF65-F5344CB8AC3E}">
        <p14:creationId xmlns:p14="http://schemas.microsoft.com/office/powerpoint/2010/main" val="205007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7203</TotalTime>
  <Words>1249</Words>
  <Application>Microsoft Macintosh PowerPoint</Application>
  <PresentationFormat>Widescreen</PresentationFormat>
  <Paragraphs>84</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 Black</vt:lpstr>
      <vt:lpstr>Gill Sans MT</vt:lpstr>
      <vt:lpstr>Mangal</vt:lpstr>
      <vt:lpstr>MS PGothic</vt:lpstr>
      <vt:lpstr>ＭＳ Ｐゴシック</vt:lpstr>
      <vt:lpstr>Tahoma</vt:lpstr>
      <vt:lpstr>Arial</vt:lpstr>
      <vt:lpstr>Gallery</vt:lpstr>
      <vt:lpstr>Enviromental justice and environmental privilege</vt:lpstr>
      <vt:lpstr>PowerPoint Presentation</vt:lpstr>
      <vt:lpstr>PowerPoint Presentation</vt:lpstr>
      <vt:lpstr>PowerPoint Presentation</vt:lpstr>
      <vt:lpstr>1ST RECOGNITION as ethical issue: “TOXIC WASTES AND RACE IN THE UNITED STATES”(1987)  UCC CommISSION FOR on racial justice &amp; Charles Lee  &amp; LoCAL CHURCH PROTESTS in North carolina (1982)</vt:lpstr>
      <vt:lpstr>A Wealth of Scholarship And Activism</vt:lpstr>
      <vt:lpstr>Environmental racism and Environmental justice are not just about pollution but is about systems, pOWEr AND INCLUSION –issues we have insisted on through the course</vt:lpstr>
      <vt:lpstr>Living in a capitalist system</vt:lpstr>
      <vt:lpstr>GETTING AWAY FROM SMOKE (1): Mercantile Streets</vt:lpstr>
      <vt:lpstr>Suburban Mansions not unlike the Main Line: part of a Metropolitan Ecology (How are Suburbs like Corporations?)</vt:lpstr>
      <vt:lpstr>Who is Left Behind: Immigrant Families</vt:lpstr>
      <vt:lpstr>PowerPoint Presentation</vt:lpstr>
      <vt:lpstr>PowerPoint Presentation</vt:lpstr>
      <vt:lpstr>Why slums on the main line?</vt:lpstr>
      <vt:lpstr>How distant can we be from production?</vt:lpstr>
      <vt:lpstr>What about fire?</vt:lpstr>
      <vt:lpstr>PowerPoint Presentation</vt:lpstr>
      <vt:lpstr>Another Fire Cycle (UCLA  CENTER FOR ENVIRONMENT AND SUSTAINABILTY</vt:lpstr>
      <vt:lpstr>How do we naturalize the cultural/</vt:lpstr>
      <vt:lpstr> PHILADELPHIA — A duplex fire apparently caused by fuel spilling from an overfilled kerosene heater killed seven people in a basement that had only one exit, a survivor and firefighters said. DENVER POST 27/12/2008</vt:lpstr>
      <vt:lpstr>WhAT ABOuT OTHER NATURAL goods in place: REMEMBER HOW Water IS part of an Urban System?</vt:lpstr>
      <vt:lpstr>Where does Water Come From? WHO OWNS IT? (Orfield, barber)</vt:lpstr>
      <vt:lpstr>LA Water</vt:lpstr>
      <vt:lpstr>Philadelphia: A proud Public System</vt:lpstr>
      <vt:lpstr>LOWER MERION/MONTGOMERY</vt:lpstr>
      <vt:lpstr>BUT Flint: Another PUBLIC SystemBUT</vt:lpstr>
      <vt:lpstr>Carla Campbell,1,* Rachael Greenberg,2 Deepa Mankikar,3 and Ronald D. Ross “A Case Study of Environmental Injustice: The Failure in Flint” Int J Environ Res Public Health. 2016 Oct; 13(10): 951.  4 </vt:lpstr>
      <vt:lpstr>Pulido –what is environmental racism,  WHITE privilege and white supremacy?</vt:lpstr>
      <vt:lpstr>Intersections of race and class</vt:lpstr>
      <vt:lpstr>Disposing of waste : The Long Island Garbage scow of 1987 https://www.retroreport.org/video/voyage-of-the-mobro-4000/</vt:lpstr>
      <vt:lpstr>Global connections</vt:lpstr>
      <vt:lpstr>PowerPoint Presentation</vt:lpstr>
      <vt:lpstr>Supreme Court weighs child-slavery case against Nestlé USA, Cargill Despite years of promises by the chocolate industry, child labor remains widespread on cocoa farms    Washington post December 1, 2020 </vt:lpstr>
      <vt:lpstr>And with covid?</vt:lpstr>
      <vt:lpstr>PowerPoint Presentation</vt:lpstr>
      <vt:lpstr>But if we use less for longer, what happens to the economy?</vt:lpstr>
      <vt:lpstr>So what do we do?  Recycling</vt:lpstr>
      <vt:lpstr>What does recycling do to privilege?</vt:lpstr>
      <vt:lpstr>Curitiba brazil: incorporating homeless into system of production and food</vt:lpstr>
      <vt:lpstr>Think creatively over time: Curitiba</vt:lpstr>
      <vt:lpstr>Tough but informed choices:learning from other cities as well</vt:lpstr>
      <vt:lpstr>FINAL NOTE: COURSE EVALUATION LINK IS AVAILABLE ON THE MOODLE PAGE</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cp:revision>
  <dcterms:created xsi:type="dcterms:W3CDTF">2020-11-28T17:28:10Z</dcterms:created>
  <dcterms:modified xsi:type="dcterms:W3CDTF">2020-12-03T17:32:03Z</dcterms:modified>
</cp:coreProperties>
</file>