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8" r:id="rId3"/>
    <p:sldId id="265" r:id="rId4"/>
    <p:sldId id="260" r:id="rId5"/>
    <p:sldId id="264" r:id="rId6"/>
    <p:sldId id="263" r:id="rId7"/>
    <p:sldId id="257" r:id="rId8"/>
    <p:sldId id="291" r:id="rId9"/>
    <p:sldId id="258" r:id="rId10"/>
    <p:sldId id="266" r:id="rId11"/>
    <p:sldId id="292" r:id="rId12"/>
    <p:sldId id="267" r:id="rId13"/>
    <p:sldId id="273" r:id="rId14"/>
    <p:sldId id="262" r:id="rId15"/>
    <p:sldId id="293" r:id="rId16"/>
    <p:sldId id="289" r:id="rId17"/>
    <p:sldId id="29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68"/>
  </p:normalViewPr>
  <p:slideViewPr>
    <p:cSldViewPr snapToGrid="0" snapToObjects="1">
      <p:cViewPr varScale="1">
        <p:scale>
          <a:sx n="112" d="100"/>
          <a:sy n="112" d="100"/>
        </p:scale>
        <p:origin x="5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60314-AF4A-5B41-BDE8-CB10300CC5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15F206-EB7F-0448-9355-9CC7C6DFEC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601F1-06E5-CA43-BAD0-5D029394F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B95E8-7169-7243-B1D0-625DA1C75378}" type="datetimeFigureOut">
              <a:rPr lang="en-US" smtClean="0"/>
              <a:t>12/5/20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A1B03-8373-4A46-8EB1-5C60AB6C3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4A136-3FF4-0C4B-AB3E-10C01D2FD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AFC-670C-FF48-8156-D0E0AC979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341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A06C3-CC18-CD45-ADEF-8E5828E31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39E4A1-8A93-A944-ACF3-84927C243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0DD22-168C-B24E-B802-138455095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B95E8-7169-7243-B1D0-625DA1C75378}" type="datetimeFigureOut">
              <a:rPr lang="en-US" smtClean="0"/>
              <a:t>12/5/20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55B892-8CD8-0845-BE96-1D341341A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5B9A9-921D-8043-AA47-954AA9A8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AFC-670C-FF48-8156-D0E0AC979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88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383BAD-E198-604C-B72B-8F0502B991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8DAD79-6F92-B943-9B7E-6C8C5D4DC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4B129-F33B-F541-AEF7-E748A261F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B95E8-7169-7243-B1D0-625DA1C75378}" type="datetimeFigureOut">
              <a:rPr lang="en-US" smtClean="0"/>
              <a:t>12/5/20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DAE854-6A3B-1540-88D3-443F112C6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F873B0-B48F-3B4F-A465-D9B8BC488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AFC-670C-FF48-8156-D0E0AC979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074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F4FF9-AC33-3546-8860-BC14E8496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396F8-7E8A-A94E-A231-649B48CF1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FDF74-451D-4D4B-8AEF-D464A1552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B95E8-7169-7243-B1D0-625DA1C75378}" type="datetimeFigureOut">
              <a:rPr lang="en-US" smtClean="0"/>
              <a:t>12/5/20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9107E-F373-5A44-BD0C-D005C615B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1CE9F-D230-E945-BEA5-B82EC0921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AFC-670C-FF48-8156-D0E0AC979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26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FCCBE-8D8E-8645-B002-5160C5BDE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376DBD-8CDD-B74B-8BF5-850907AF8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AD9E7-B43C-C742-9408-CE9CD111F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B95E8-7169-7243-B1D0-625DA1C75378}" type="datetimeFigureOut">
              <a:rPr lang="en-US" smtClean="0"/>
              <a:t>12/5/20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282A12-4318-F74C-A047-82F6DB477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32A46-C1DC-734B-B922-80137F79B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AFC-670C-FF48-8156-D0E0AC979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53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7AA06-9326-3540-B78C-D3B84B34F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1C420-FAD5-4643-87FA-B1FA2C064C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6F35FE-B752-DA4B-B8DF-A3E426FED7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7D3BC-F7C5-A646-ABF1-79C59FAE8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B95E8-7169-7243-B1D0-625DA1C75378}" type="datetimeFigureOut">
              <a:rPr lang="en-US" smtClean="0"/>
              <a:t>12/5/20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93AA42-1D14-6B4B-9E44-EB2B20618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B32BE-5E80-DE42-B5D1-C912670FB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AFC-670C-FF48-8156-D0E0AC979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28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E00B8-8475-DF49-927D-CEBEBE166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EAE69E-3CDF-2942-81AD-0A61988EA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136E5-FDA3-334C-A982-BD0B3FA0B2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6A8F29-3EA7-F54D-9B76-830DBF2B49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7F7F01-6AAF-FF4E-BC77-FEABA45153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A6B415-8F63-B34B-AA65-9050AB9D7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B95E8-7169-7243-B1D0-625DA1C75378}" type="datetimeFigureOut">
              <a:rPr lang="en-US" smtClean="0"/>
              <a:t>12/5/20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820E57-B021-294B-9B85-6EED8F19E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6EA24E-2D5B-BA4C-A239-9F026DFDB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AFC-670C-FF48-8156-D0E0AC979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37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2B66A-2504-F14E-A13A-63E1C8A3D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784C1-5968-9345-B444-14446D048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B95E8-7169-7243-B1D0-625DA1C75378}" type="datetimeFigureOut">
              <a:rPr lang="en-US" smtClean="0"/>
              <a:t>12/5/20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068D78-15D1-5B47-B743-8C6F98E28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32F297-F3FD-624D-B896-4A1645949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AFC-670C-FF48-8156-D0E0AC979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62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F494A6-8E2B-9440-B930-50137C28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B95E8-7169-7243-B1D0-625DA1C75378}" type="datetimeFigureOut">
              <a:rPr lang="en-US" smtClean="0"/>
              <a:t>12/5/20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D73D56-F46E-C546-AA0A-1BDAD7F38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9CAC29-4842-2D4C-8176-C103DADAB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AFC-670C-FF48-8156-D0E0AC979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110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369D0-1CF5-BE48-8304-17D880481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A5F46-8264-8543-8C68-3461FC5DE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F1440E-7142-E943-A945-8B039B27E1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FD719-15FD-DE48-8083-399193CF7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B95E8-7169-7243-B1D0-625DA1C75378}" type="datetimeFigureOut">
              <a:rPr lang="en-US" smtClean="0"/>
              <a:t>12/5/20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3184B2-8538-EE49-975C-DB1A55B14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780B80-67D0-E84D-85D3-95CBA8853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AFC-670C-FF48-8156-D0E0AC979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89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9E582-1E94-5B4B-BBCC-ADD7463F6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1657EF-A970-E346-8A8E-0C387191DE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01FF6-A70F-AD4E-A47D-6ADEE3958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4DA925-06A7-5E4A-9CF0-B594C1DCF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B95E8-7169-7243-B1D0-625DA1C75378}" type="datetimeFigureOut">
              <a:rPr lang="en-US" smtClean="0"/>
              <a:t>12/5/20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90E0F8-0445-5F40-87DC-9765C4094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A48BAD-5C8F-9A4D-BE10-788A90EAC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AFC-670C-FF48-8156-D0E0AC979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92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C92012-BE47-1D46-AC5A-43AB6361D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C3E22-E84E-504C-B221-0908487A0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6AFD5-2061-BC49-880F-A5D854C999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B95E8-7169-7243-B1D0-625DA1C75378}" type="datetimeFigureOut">
              <a:rPr lang="en-US" smtClean="0"/>
              <a:t>12/5/20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EF1C2-21C8-3942-AB8A-4DA91A7884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51EAF-84BE-F54C-AEAE-DC5C321C66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5FAFC-670C-FF48-8156-D0E0AC979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635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1.m4a"/><Relationship Id="rId7" Type="http://schemas.openxmlformats.org/officeDocument/2006/relationships/image" Target="../media/image18.jpeg"/><Relationship Id="rId2" Type="http://schemas.microsoft.com/office/2007/relationships/media" Target="../media/media1.m4a"/><Relationship Id="rId1" Type="http://schemas.openxmlformats.org/officeDocument/2006/relationships/tags" Target="../tags/tag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3.tiff"/><Relationship Id="rId7" Type="http://schemas.openxmlformats.org/officeDocument/2006/relationships/image" Target="../media/image7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10" Type="http://schemas.openxmlformats.org/officeDocument/2006/relationships/image" Target="../media/image10.tiff"/><Relationship Id="rId4" Type="http://schemas.openxmlformats.org/officeDocument/2006/relationships/image" Target="../media/image4.tiff"/><Relationship Id="rId9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40A9EA-4EEA-374A-BF26-42D00F950516}"/>
              </a:ext>
            </a:extLst>
          </p:cNvPr>
          <p:cNvSpPr txBox="1"/>
          <p:nvPr/>
        </p:nvSpPr>
        <p:spPr>
          <a:xfrm>
            <a:off x="514350" y="422910"/>
            <a:ext cx="111099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Review Day </a:t>
            </a:r>
            <a:r>
              <a:rPr lang="en-US" dirty="0" err="1"/>
              <a:t>Kapitel</a:t>
            </a:r>
            <a:r>
              <a:rPr lang="en-US" dirty="0"/>
              <a:t> 4 </a:t>
            </a:r>
          </a:p>
          <a:p>
            <a:endParaRPr lang="en-US" dirty="0"/>
          </a:p>
          <a:p>
            <a:r>
              <a:rPr lang="en-US" dirty="0"/>
              <a:t>Modal Verbs </a:t>
            </a:r>
          </a:p>
          <a:p>
            <a:r>
              <a:rPr lang="en-US" dirty="0"/>
              <a:t>Imperative </a:t>
            </a:r>
          </a:p>
          <a:p>
            <a:r>
              <a:rPr lang="en-US" dirty="0"/>
              <a:t>AKK </a:t>
            </a:r>
          </a:p>
          <a:p>
            <a:r>
              <a:rPr lang="en-US" dirty="0" err="1"/>
              <a:t>Perfekt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816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717FCA-BECE-A642-8D1F-789A06DA3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15" y="747970"/>
            <a:ext cx="5776686" cy="3128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061688-2272-144C-8CA0-8F642BAA3332}"/>
              </a:ext>
            </a:extLst>
          </p:cNvPr>
          <p:cNvSpPr txBox="1"/>
          <p:nvPr/>
        </p:nvSpPr>
        <p:spPr>
          <a:xfrm>
            <a:off x="319314" y="3991429"/>
            <a:ext cx="776514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Präsens: </a:t>
            </a:r>
            <a:r>
              <a:rPr lang="de-DE" sz="2400" dirty="0" err="1"/>
              <a:t>Karamba</a:t>
            </a:r>
            <a:r>
              <a:rPr lang="de-DE" sz="2400" dirty="0"/>
              <a:t> </a:t>
            </a:r>
            <a:r>
              <a:rPr lang="de-DE" sz="2400" dirty="0" err="1"/>
              <a:t>Diaby</a:t>
            </a:r>
            <a:r>
              <a:rPr lang="de-DE" sz="2400" dirty="0"/>
              <a:t> </a:t>
            </a:r>
            <a:r>
              <a:rPr lang="de-DE" sz="2400" u="sng" dirty="0">
                <a:highlight>
                  <a:srgbClr val="00FF00"/>
                </a:highlight>
              </a:rPr>
              <a:t>kommt </a:t>
            </a:r>
            <a:r>
              <a:rPr lang="de-DE" sz="2400" dirty="0"/>
              <a:t>aus Senegal</a:t>
            </a:r>
          </a:p>
          <a:p>
            <a:endParaRPr lang="de-DE" sz="2400" dirty="0"/>
          </a:p>
          <a:p>
            <a:r>
              <a:rPr lang="de-DE" sz="2400" dirty="0"/>
              <a:t>Perfekt: </a:t>
            </a:r>
            <a:r>
              <a:rPr lang="de-DE" sz="2400" dirty="0" err="1"/>
              <a:t>Karamba</a:t>
            </a:r>
            <a:r>
              <a:rPr lang="de-DE" sz="2400" dirty="0"/>
              <a:t> </a:t>
            </a:r>
            <a:r>
              <a:rPr lang="de-DE" sz="2400" dirty="0" err="1"/>
              <a:t>Diaby</a:t>
            </a:r>
            <a:r>
              <a:rPr lang="de-DE" sz="2400" dirty="0">
                <a:highlight>
                  <a:srgbClr val="00FFFF"/>
                </a:highlight>
              </a:rPr>
              <a:t> ist </a:t>
            </a:r>
            <a:r>
              <a:rPr lang="de-DE" sz="2400" dirty="0"/>
              <a:t>aus Senegal </a:t>
            </a:r>
            <a:r>
              <a:rPr lang="de-DE" sz="2400" dirty="0">
                <a:highlight>
                  <a:srgbClr val="FFFF00"/>
                </a:highlight>
              </a:rPr>
              <a:t>ge</a:t>
            </a:r>
            <a:r>
              <a:rPr lang="de-DE" sz="2400" u="sng" dirty="0">
                <a:highlight>
                  <a:srgbClr val="00FF00"/>
                </a:highlight>
              </a:rPr>
              <a:t>komm</a:t>
            </a:r>
            <a:r>
              <a:rPr lang="de-DE" sz="2400" dirty="0">
                <a:highlight>
                  <a:srgbClr val="FFFF00"/>
                </a:highlight>
              </a:rPr>
              <a:t>en</a:t>
            </a:r>
          </a:p>
          <a:p>
            <a:endParaRPr lang="de-DE" sz="2400" dirty="0">
              <a:highlight>
                <a:srgbClr val="FFFF00"/>
              </a:highlight>
            </a:endParaRPr>
          </a:p>
          <a:p>
            <a:r>
              <a:rPr lang="de-DE" sz="2400" dirty="0"/>
              <a:t>Präsens: Er </a:t>
            </a:r>
            <a:r>
              <a:rPr lang="de-DE" sz="2400" u="sng" dirty="0">
                <a:highlight>
                  <a:srgbClr val="00FF00"/>
                </a:highlight>
              </a:rPr>
              <a:t>macht </a:t>
            </a:r>
            <a:r>
              <a:rPr lang="de-DE" sz="2400" dirty="0"/>
              <a:t>sein Studium in Leipzig. </a:t>
            </a:r>
          </a:p>
          <a:p>
            <a:endParaRPr lang="de-DE" sz="2400" dirty="0"/>
          </a:p>
          <a:p>
            <a:r>
              <a:rPr lang="de-DE" sz="2400" dirty="0"/>
              <a:t>Perfekt: Er </a:t>
            </a:r>
            <a:r>
              <a:rPr lang="de-DE" sz="2400" dirty="0">
                <a:highlight>
                  <a:srgbClr val="00FFFF"/>
                </a:highlight>
              </a:rPr>
              <a:t>hat</a:t>
            </a:r>
            <a:r>
              <a:rPr lang="de-DE" sz="2400" dirty="0"/>
              <a:t> sein Studium in Leipzig </a:t>
            </a:r>
            <a:r>
              <a:rPr lang="de-DE" sz="2400" dirty="0">
                <a:highlight>
                  <a:srgbClr val="FFFF00"/>
                </a:highlight>
              </a:rPr>
              <a:t>ge</a:t>
            </a:r>
            <a:r>
              <a:rPr lang="de-DE" sz="2400" u="sng" dirty="0">
                <a:highlight>
                  <a:srgbClr val="00FF00"/>
                </a:highlight>
              </a:rPr>
              <a:t>mach</a:t>
            </a:r>
            <a:r>
              <a:rPr lang="de-DE" sz="2400" dirty="0">
                <a:highlight>
                  <a:srgbClr val="FFFF00"/>
                </a:highlight>
              </a:rPr>
              <a:t>t. </a:t>
            </a:r>
          </a:p>
          <a:p>
            <a:r>
              <a:rPr lang="en-US" dirty="0"/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646C53-1CE5-064F-A3BD-ADCF1E8A41EB}"/>
              </a:ext>
            </a:extLst>
          </p:cNvPr>
          <p:cNvSpPr txBox="1"/>
          <p:nvPr/>
        </p:nvSpPr>
        <p:spPr>
          <a:xfrm>
            <a:off x="435429" y="0"/>
            <a:ext cx="11059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Das </a:t>
            </a:r>
            <a:r>
              <a:rPr lang="en-US" sz="2800" dirty="0" err="1"/>
              <a:t>Perfekt</a:t>
            </a:r>
            <a:r>
              <a:rPr lang="en-US" sz="2800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217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66"/>
    </mc:Choice>
    <mc:Fallback xmlns="">
      <p:transition spd="slow" advTm="54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93EC6-D23F-4843-A7AD-52674179C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849" y="679998"/>
            <a:ext cx="5331372" cy="564723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/>
              <a:t>Man kann </a:t>
            </a:r>
            <a:r>
              <a:rPr lang="de-DE" sz="1800" dirty="0">
                <a:highlight>
                  <a:srgbClr val="00FF00"/>
                </a:highlight>
              </a:rPr>
              <a:t>um </a:t>
            </a:r>
            <a:r>
              <a:rPr lang="de-DE" sz="1800" dirty="0"/>
              <a:t>die Stadt mit der S-Bahn fahren.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/>
              <a:t>Man darf nicht </a:t>
            </a:r>
            <a:r>
              <a:rPr lang="de-DE" sz="1800" dirty="0">
                <a:highlight>
                  <a:srgbClr val="00FF00"/>
                </a:highlight>
              </a:rPr>
              <a:t>ohne</a:t>
            </a:r>
            <a:r>
              <a:rPr lang="de-DE" sz="1800" dirty="0"/>
              <a:t> einen Fahrausweis (eine Karte) reisen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/>
              <a:t>Eltern müssen Fahrausweise </a:t>
            </a:r>
            <a:r>
              <a:rPr lang="de-DE" sz="1800" dirty="0">
                <a:highlight>
                  <a:srgbClr val="00FF00"/>
                </a:highlight>
              </a:rPr>
              <a:t>für</a:t>
            </a:r>
            <a:r>
              <a:rPr lang="de-DE" sz="1800" dirty="0"/>
              <a:t> ihre Kinder kaufen. 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/>
              <a:t>Ein Kontrolleur geht </a:t>
            </a:r>
            <a:r>
              <a:rPr lang="de-DE" sz="1800" dirty="0">
                <a:highlight>
                  <a:srgbClr val="00FF00"/>
                </a:highlight>
              </a:rPr>
              <a:t>durch</a:t>
            </a:r>
            <a:r>
              <a:rPr lang="de-DE" sz="1800" dirty="0"/>
              <a:t> den Wagen [</a:t>
            </a:r>
            <a:r>
              <a:rPr lang="de-DE" sz="1800" dirty="0" err="1"/>
              <a:t>car</a:t>
            </a:r>
            <a:r>
              <a:rPr lang="de-DE" sz="1800" dirty="0"/>
              <a:t>]  und kontrolliert Fahrausweise. 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/>
              <a:t>Es gibt [</a:t>
            </a:r>
            <a:r>
              <a:rPr lang="de-DE" sz="1800" dirty="0" err="1"/>
              <a:t>there</a:t>
            </a:r>
            <a:r>
              <a:rPr lang="de-DE" sz="1800" dirty="0"/>
              <a:t> </a:t>
            </a:r>
            <a:r>
              <a:rPr lang="de-DE" sz="1800" dirty="0" err="1"/>
              <a:t>are</a:t>
            </a:r>
            <a:r>
              <a:rPr lang="de-DE" sz="1800" dirty="0"/>
              <a:t>] keine Sitzplätze im Zug. Wir stehen </a:t>
            </a:r>
            <a:r>
              <a:rPr lang="de-DE" sz="1800" dirty="0">
                <a:highlight>
                  <a:srgbClr val="00FF00"/>
                </a:highlight>
              </a:rPr>
              <a:t>gegen</a:t>
            </a:r>
            <a:r>
              <a:rPr lang="de-DE" sz="1800" dirty="0"/>
              <a:t> die Wand [wall]. 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/>
              <a:t>der Sitzplatz/die Sitzplätze </a:t>
            </a:r>
          </a:p>
          <a:p>
            <a:pPr marL="0" indent="0">
              <a:buNone/>
            </a:pPr>
            <a:r>
              <a:rPr lang="de-DE" sz="1800" dirty="0"/>
              <a:t>der Platz/die Plätze</a:t>
            </a:r>
          </a:p>
        </p:txBody>
      </p:sp>
      <p:pic>
        <p:nvPicPr>
          <p:cNvPr id="2050" name="Picture 2" descr="Transit Map / Line Map for download | S-Bahn Berlin GmbH">
            <a:extLst>
              <a:ext uri="{FF2B5EF4-FFF2-40B4-BE49-F238E27FC236}">
                <a16:creationId xmlns:a16="http://schemas.microsoft.com/office/drawing/2014/main" id="{FCE403EC-512B-F64F-B059-6F5A39C9B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79998"/>
            <a:ext cx="5927834" cy="31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2F5102-94DB-1B4A-8086-C63C362A080E}"/>
              </a:ext>
            </a:extLst>
          </p:cNvPr>
          <p:cNvSpPr txBox="1"/>
          <p:nvPr/>
        </p:nvSpPr>
        <p:spPr>
          <a:xfrm>
            <a:off x="2364828" y="315310"/>
            <a:ext cx="6589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durch</a:t>
            </a:r>
            <a:r>
              <a:rPr lang="en-US" sz="2400" dirty="0"/>
              <a:t> Berlin </a:t>
            </a:r>
            <a:r>
              <a:rPr lang="en-US" sz="2400" dirty="0" err="1"/>
              <a:t>reisen</a:t>
            </a:r>
            <a:r>
              <a:rPr lang="en-US" sz="2400" dirty="0"/>
              <a:t>….</a:t>
            </a:r>
          </a:p>
        </p:txBody>
      </p:sp>
      <p:pic>
        <p:nvPicPr>
          <p:cNvPr id="2052" name="Picture 4" descr="Gerichtsverfahren in Berlin: Kontrolleur zerriss Ticket und Berlinpass -  Berlin - Tagesspiegel">
            <a:extLst>
              <a:ext uri="{FF2B5EF4-FFF2-40B4-BE49-F238E27FC236}">
                <a16:creationId xmlns:a16="http://schemas.microsoft.com/office/drawing/2014/main" id="{E8191EE3-AEFE-4443-84B1-E0264027F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916" y="3782077"/>
            <a:ext cx="3329918" cy="225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rooklyn Subway Trains Actually Less Crowded Than They Appear - Gothamist">
            <a:extLst>
              <a:ext uri="{FF2B5EF4-FFF2-40B4-BE49-F238E27FC236}">
                <a16:creationId xmlns:a16="http://schemas.microsoft.com/office/drawing/2014/main" id="{B4334B85-2F26-504C-B294-785E5AC24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358" y="3782077"/>
            <a:ext cx="2635558" cy="225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2603C75-D778-4C44-9C57-06B1BABA05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688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423"/>
    </mc:Choice>
    <mc:Fallback xmlns="">
      <p:transition spd="slow" advTm="199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F71EAE-EC05-574A-8378-7A7DFBEF5687}"/>
              </a:ext>
            </a:extLst>
          </p:cNvPr>
          <p:cNvSpPr/>
          <p:nvPr/>
        </p:nvSpPr>
        <p:spPr>
          <a:xfrm>
            <a:off x="6495143" y="1161534"/>
            <a:ext cx="6096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400" dirty="0"/>
              <a:t>Perfekt: Er ist aus Senegal ge</a:t>
            </a:r>
            <a:r>
              <a:rPr lang="de-DE" sz="2400" u="sng" dirty="0"/>
              <a:t>komm</a:t>
            </a:r>
            <a:r>
              <a:rPr lang="de-DE" sz="2400" dirty="0"/>
              <a:t>en</a:t>
            </a:r>
          </a:p>
          <a:p>
            <a:endParaRPr lang="de-DE" dirty="0">
              <a:highlight>
                <a:srgbClr val="FFFF00"/>
              </a:highlight>
            </a:endParaRPr>
          </a:p>
          <a:p>
            <a:endParaRPr lang="de-DE" dirty="0"/>
          </a:p>
          <a:p>
            <a:r>
              <a:rPr lang="en-US" dirty="0"/>
              <a:t>  	</a:t>
            </a:r>
            <a:r>
              <a:rPr lang="en-US" dirty="0" err="1"/>
              <a:t>Hilfsverb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5FD32C-88AF-7B49-8AF3-69E74086E294}"/>
              </a:ext>
            </a:extLst>
          </p:cNvPr>
          <p:cNvSpPr/>
          <p:nvPr/>
        </p:nvSpPr>
        <p:spPr>
          <a:xfrm>
            <a:off x="160407" y="1215873"/>
            <a:ext cx="61343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/>
              <a:t>Perfekt: Er hat sein Studium in Leipzig ge</a:t>
            </a:r>
            <a:r>
              <a:rPr lang="de-DE" sz="2400" u="sng" dirty="0"/>
              <a:t>mach</a:t>
            </a:r>
            <a:r>
              <a:rPr lang="de-DE" sz="2400" dirty="0"/>
              <a:t>t</a:t>
            </a:r>
            <a:r>
              <a:rPr lang="de-DE" dirty="0"/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EF3CD9-D442-CB42-BBA7-F409EF3DD3DE}"/>
              </a:ext>
            </a:extLst>
          </p:cNvPr>
          <p:cNvSpPr txBox="1"/>
          <p:nvPr/>
        </p:nvSpPr>
        <p:spPr>
          <a:xfrm>
            <a:off x="333828" y="295790"/>
            <a:ext cx="7039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Regelmäßige Verben (schwach, </a:t>
            </a:r>
            <a:r>
              <a:rPr lang="de-DE" sz="2400" dirty="0" err="1"/>
              <a:t>weak</a:t>
            </a:r>
            <a:r>
              <a:rPr lang="de-DE" sz="2400" dirty="0"/>
              <a:t> </a:t>
            </a:r>
            <a:r>
              <a:rPr lang="de-DE" sz="2400" dirty="0" err="1"/>
              <a:t>verbs</a:t>
            </a:r>
            <a:r>
              <a:rPr lang="en-US" sz="2400" dirty="0"/>
              <a:t>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89D8D9-D642-D64F-A9CA-BFF0664DBEBE}"/>
              </a:ext>
            </a:extLst>
          </p:cNvPr>
          <p:cNvSpPr txBox="1"/>
          <p:nvPr/>
        </p:nvSpPr>
        <p:spPr>
          <a:xfrm>
            <a:off x="6495143" y="241611"/>
            <a:ext cx="5675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Unregelmäßige  Verben (strong </a:t>
            </a:r>
            <a:r>
              <a:rPr lang="de-DE" sz="2400" dirty="0" err="1"/>
              <a:t>verbs</a:t>
            </a:r>
            <a:r>
              <a:rPr lang="en-US" sz="2400" dirty="0"/>
              <a:t>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AA87071-E495-3042-ACB7-B9BC0BF94D64}"/>
              </a:ext>
            </a:extLst>
          </p:cNvPr>
          <p:cNvCxnSpPr/>
          <p:nvPr/>
        </p:nvCxnSpPr>
        <p:spPr>
          <a:xfrm flipH="1">
            <a:off x="1487715" y="1575763"/>
            <a:ext cx="333828" cy="563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E66D605-90BB-4F4D-A794-E5B980FE5BF7}"/>
              </a:ext>
            </a:extLst>
          </p:cNvPr>
          <p:cNvSpPr txBox="1"/>
          <p:nvPr/>
        </p:nvSpPr>
        <p:spPr>
          <a:xfrm>
            <a:off x="763613" y="2037206"/>
            <a:ext cx="1538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Hilfsverb</a:t>
            </a: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E63D259-9662-B240-BC99-E4309176DF17}"/>
              </a:ext>
            </a:extLst>
          </p:cNvPr>
          <p:cNvCxnSpPr>
            <a:cxnSpLocks/>
          </p:cNvCxnSpPr>
          <p:nvPr/>
        </p:nvCxnSpPr>
        <p:spPr>
          <a:xfrm>
            <a:off x="5358970" y="1450765"/>
            <a:ext cx="316116" cy="6606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AEB2F7D-514F-2B42-B4C8-0A56714FC874}"/>
              </a:ext>
            </a:extLst>
          </p:cNvPr>
          <p:cNvSpPr txBox="1"/>
          <p:nvPr/>
        </p:nvSpPr>
        <p:spPr>
          <a:xfrm>
            <a:off x="5293179" y="2120344"/>
            <a:ext cx="139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Partizip</a:t>
            </a:r>
            <a:r>
              <a:rPr lang="en-US" dirty="0"/>
              <a:t>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93A32B7-E100-CA42-998E-A089EFBC1D68}"/>
              </a:ext>
            </a:extLst>
          </p:cNvPr>
          <p:cNvCxnSpPr/>
          <p:nvPr/>
        </p:nvCxnSpPr>
        <p:spPr>
          <a:xfrm flipH="1">
            <a:off x="7773206" y="1521227"/>
            <a:ext cx="290286" cy="519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00028CD-B3CA-184F-8FCC-7BD8D92EAE52}"/>
              </a:ext>
            </a:extLst>
          </p:cNvPr>
          <p:cNvCxnSpPr/>
          <p:nvPr/>
        </p:nvCxnSpPr>
        <p:spPr>
          <a:xfrm>
            <a:off x="10474779" y="1642629"/>
            <a:ext cx="377371" cy="5126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E1A0AC2-BDFF-E644-A7BB-8334BE2F2A68}"/>
              </a:ext>
            </a:extLst>
          </p:cNvPr>
          <p:cNvSpPr txBox="1"/>
          <p:nvPr/>
        </p:nvSpPr>
        <p:spPr>
          <a:xfrm>
            <a:off x="10474779" y="2084864"/>
            <a:ext cx="142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Partizip</a:t>
            </a:r>
            <a:r>
              <a:rPr lang="en-US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2206DC-518E-B14A-9ADF-8150006A8686}"/>
              </a:ext>
            </a:extLst>
          </p:cNvPr>
          <p:cNvSpPr txBox="1"/>
          <p:nvPr/>
        </p:nvSpPr>
        <p:spPr>
          <a:xfrm>
            <a:off x="6686550" y="3016403"/>
            <a:ext cx="46055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Er liest viele Dokumente </a:t>
            </a:r>
          </a:p>
          <a:p>
            <a:endParaRPr lang="de-DE" sz="2400" dirty="0"/>
          </a:p>
          <a:p>
            <a:r>
              <a:rPr lang="de-DE" sz="2400" dirty="0"/>
              <a:t>Er hat viele Dokumente gelesen</a:t>
            </a:r>
          </a:p>
          <a:p>
            <a:endParaRPr lang="de-DE" sz="2400" dirty="0"/>
          </a:p>
          <a:p>
            <a:r>
              <a:rPr lang="de-DE" sz="2400" dirty="0"/>
              <a:t>Er schreibt Gesetze </a:t>
            </a:r>
          </a:p>
          <a:p>
            <a:endParaRPr lang="de-DE" sz="2400" dirty="0"/>
          </a:p>
          <a:p>
            <a:r>
              <a:rPr lang="de-DE" sz="2400" dirty="0"/>
              <a:t>Er hat Gesetze geschrieben.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508D59-12DE-7C40-AEAC-1E29371C4DC1}"/>
              </a:ext>
            </a:extLst>
          </p:cNvPr>
          <p:cNvSpPr txBox="1"/>
          <p:nvPr/>
        </p:nvSpPr>
        <p:spPr>
          <a:xfrm>
            <a:off x="510359" y="3077029"/>
            <a:ext cx="4498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Er </a:t>
            </a:r>
            <a:r>
              <a:rPr lang="en-US" sz="2400" dirty="0" err="1"/>
              <a:t>reist</a:t>
            </a:r>
            <a:r>
              <a:rPr lang="en-US" sz="2400" dirty="0"/>
              <a:t> </a:t>
            </a:r>
            <a:r>
              <a:rPr lang="en-US" sz="2400" dirty="0" err="1"/>
              <a:t>nach</a:t>
            </a:r>
            <a:r>
              <a:rPr lang="en-US" sz="2400" dirty="0"/>
              <a:t> Deutschland. </a:t>
            </a:r>
          </a:p>
          <a:p>
            <a:endParaRPr lang="en-US" sz="2400" dirty="0"/>
          </a:p>
          <a:p>
            <a:r>
              <a:rPr lang="en-US" sz="2400" dirty="0"/>
              <a:t>Er </a:t>
            </a:r>
            <a:r>
              <a:rPr lang="en-US" sz="2400" dirty="0" err="1"/>
              <a:t>ist</a:t>
            </a:r>
            <a:r>
              <a:rPr lang="en-US" sz="2400" dirty="0"/>
              <a:t> </a:t>
            </a:r>
            <a:r>
              <a:rPr lang="en-US" sz="2400" dirty="0" err="1"/>
              <a:t>nach</a:t>
            </a:r>
            <a:r>
              <a:rPr lang="en-US" sz="2400" dirty="0"/>
              <a:t> Deutschland </a:t>
            </a:r>
            <a:r>
              <a:rPr lang="en-US" sz="2400" dirty="0" err="1"/>
              <a:t>gereist</a:t>
            </a:r>
            <a:r>
              <a:rPr lang="en-US" sz="2400" dirty="0"/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008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023"/>
    </mc:Choice>
    <mc:Fallback xmlns="">
      <p:transition spd="slow" advTm="254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6" grpId="0"/>
      <p:bldP spid="7" grpId="0"/>
      <p:bldP spid="10" grpId="0"/>
      <p:bldP spid="13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93AE98-DFB7-5042-8B5B-5EAC2BDC219E}"/>
              </a:ext>
            </a:extLst>
          </p:cNvPr>
          <p:cNvSpPr txBox="1"/>
          <p:nvPr/>
        </p:nvSpPr>
        <p:spPr>
          <a:xfrm>
            <a:off x="451437" y="1002766"/>
            <a:ext cx="11021785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Die politische Regierung definiert meine Nationale Identität.</a:t>
            </a:r>
          </a:p>
          <a:p>
            <a:endParaRPr lang="de-DE" sz="3200" dirty="0"/>
          </a:p>
          <a:p>
            <a:r>
              <a:rPr lang="de-DE" sz="3200" dirty="0"/>
              <a:t>Wir sprechen viele Sprachen hier.</a:t>
            </a:r>
          </a:p>
          <a:p>
            <a:endParaRPr lang="de-DE" sz="3200" dirty="0"/>
          </a:p>
          <a:p>
            <a:r>
              <a:rPr lang="de-DE" sz="3200" dirty="0"/>
              <a:t>Wir lernen die Leistungen von der Nation in der Schule. </a:t>
            </a:r>
          </a:p>
          <a:p>
            <a:endParaRPr lang="de-DE" sz="3200" dirty="0"/>
          </a:p>
          <a:p>
            <a:r>
              <a:rPr lang="de-DE" sz="3200" dirty="0"/>
              <a:t>Er sieht die Kunst in der Stadt </a:t>
            </a:r>
          </a:p>
          <a:p>
            <a:endParaRPr lang="de-DE" sz="3200" dirty="0"/>
          </a:p>
          <a:p>
            <a:r>
              <a:rPr lang="de-DE" sz="3200" dirty="0"/>
              <a:t>Ich verstehe die Geschichte. </a:t>
            </a:r>
          </a:p>
          <a:p>
            <a:endParaRPr lang="de-DE" sz="3200" dirty="0"/>
          </a:p>
          <a:p>
            <a:r>
              <a:rPr lang="de-DE" sz="3200" dirty="0"/>
              <a:t>Sie geht nach Ausland. 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B39582-EA90-2749-8FBD-24E78FC1BF34}"/>
              </a:ext>
            </a:extLst>
          </p:cNvPr>
          <p:cNvSpPr txBox="1"/>
          <p:nvPr/>
        </p:nvSpPr>
        <p:spPr>
          <a:xfrm>
            <a:off x="1949824" y="121024"/>
            <a:ext cx="7853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Haben</a:t>
            </a:r>
            <a:r>
              <a:rPr lang="en-US" sz="3600" dirty="0"/>
              <a:t> </a:t>
            </a:r>
            <a:r>
              <a:rPr lang="en-US" sz="3600" dirty="0" err="1"/>
              <a:t>oder</a:t>
            </a:r>
            <a:r>
              <a:rPr lang="en-US" sz="3600" dirty="0"/>
              <a:t> Sein?</a:t>
            </a:r>
          </a:p>
        </p:txBody>
      </p:sp>
    </p:spTree>
    <p:extLst>
      <p:ext uri="{BB962C8B-B14F-4D97-AF65-F5344CB8AC3E}">
        <p14:creationId xmlns:p14="http://schemas.microsoft.com/office/powerpoint/2010/main" val="302002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57150D5-53A1-234C-B07B-511EF83E98A5}"/>
              </a:ext>
            </a:extLst>
          </p:cNvPr>
          <p:cNvSpPr txBox="1"/>
          <p:nvPr/>
        </p:nvSpPr>
        <p:spPr>
          <a:xfrm>
            <a:off x="358055" y="129018"/>
            <a:ext cx="5503902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kommen    </a:t>
            </a:r>
            <a:r>
              <a:rPr lang="de-DE" dirty="0">
                <a:sym typeface="Wingdings" pitchFamily="2" charset="2"/>
              </a:rPr>
              <a:t> ist gekommen </a:t>
            </a:r>
          </a:p>
          <a:p>
            <a:r>
              <a:rPr lang="de-DE" dirty="0">
                <a:sym typeface="Wingdings" pitchFamily="2" charset="2"/>
              </a:rPr>
              <a:t>laufen  ist gelaufen </a:t>
            </a:r>
          </a:p>
          <a:p>
            <a:r>
              <a:rPr lang="de-DE" dirty="0">
                <a:sym typeface="Wingdings" pitchFamily="2" charset="2"/>
              </a:rPr>
              <a:t>fahren  ist gefahren</a:t>
            </a:r>
          </a:p>
          <a:p>
            <a:r>
              <a:rPr lang="de-DE" dirty="0">
                <a:sym typeface="Wingdings" pitchFamily="2" charset="2"/>
              </a:rPr>
              <a:t>geben  hat gegeben  </a:t>
            </a:r>
          </a:p>
          <a:p>
            <a:r>
              <a:rPr lang="de-DE" dirty="0">
                <a:sym typeface="Wingdings" pitchFamily="2" charset="2"/>
              </a:rPr>
              <a:t>schlafen   hat geschlafen </a:t>
            </a:r>
          </a:p>
          <a:p>
            <a:r>
              <a:rPr lang="de-DE" dirty="0">
                <a:sym typeface="Wingdings" pitchFamily="2" charset="2"/>
              </a:rPr>
              <a:t>sehen  hat gesehen </a:t>
            </a:r>
          </a:p>
          <a:p>
            <a:r>
              <a:rPr lang="de-DE" dirty="0">
                <a:sym typeface="Wingdings" pitchFamily="2" charset="2"/>
              </a:rPr>
              <a:t>essen hat gegessen					</a:t>
            </a:r>
          </a:p>
          <a:p>
            <a:r>
              <a:rPr lang="de-DE" dirty="0">
                <a:sym typeface="Wingdings" pitchFamily="2" charset="2"/>
              </a:rPr>
              <a:t>nehmen  hat genommen </a:t>
            </a:r>
          </a:p>
          <a:p>
            <a:r>
              <a:rPr lang="de-DE" dirty="0">
                <a:sym typeface="Wingdings" pitchFamily="2" charset="2"/>
              </a:rPr>
              <a:t>helfen  hat geholfen </a:t>
            </a:r>
          </a:p>
          <a:p>
            <a:r>
              <a:rPr lang="de-DE" dirty="0">
                <a:sym typeface="Wingdings" pitchFamily="2" charset="2"/>
              </a:rPr>
              <a:t>sprechen  hat gesprochen </a:t>
            </a:r>
          </a:p>
          <a:p>
            <a:endParaRPr lang="de-DE" dirty="0">
              <a:sym typeface="Wingdings" pitchFamily="2" charset="2"/>
            </a:endParaRPr>
          </a:p>
          <a:p>
            <a:r>
              <a:rPr lang="de-DE" dirty="0">
                <a:sym typeface="Wingdings" pitchFamily="2" charset="2"/>
              </a:rPr>
              <a:t>gehen  ist gegangen</a:t>
            </a:r>
          </a:p>
          <a:p>
            <a:endParaRPr lang="de-DE" dirty="0">
              <a:sym typeface="Wingdings" pitchFamily="2" charset="2"/>
            </a:endParaRPr>
          </a:p>
          <a:p>
            <a:r>
              <a:rPr lang="de-DE" dirty="0">
                <a:sym typeface="Wingdings" pitchFamily="2" charset="2"/>
              </a:rPr>
              <a:t>schreiben  hat geschrieben</a:t>
            </a:r>
          </a:p>
          <a:p>
            <a:r>
              <a:rPr lang="de-DE" dirty="0">
                <a:sym typeface="Wingdings" pitchFamily="2" charset="2"/>
              </a:rPr>
              <a:t>bleiben   ist geblieben </a:t>
            </a:r>
          </a:p>
          <a:p>
            <a:r>
              <a:rPr lang="de-DE" dirty="0">
                <a:sym typeface="Wingdings" pitchFamily="2" charset="2"/>
              </a:rPr>
              <a:t>schweigen   ist geschwiegen </a:t>
            </a:r>
          </a:p>
          <a:p>
            <a:endParaRPr lang="de-DE" dirty="0">
              <a:sym typeface="Wingdings" pitchFamily="2" charset="2"/>
            </a:endParaRPr>
          </a:p>
          <a:p>
            <a:r>
              <a:rPr lang="de-DE" dirty="0">
                <a:sym typeface="Wingdings" pitchFamily="2" charset="2"/>
              </a:rPr>
              <a:t>finden  hat gefunden </a:t>
            </a:r>
          </a:p>
          <a:p>
            <a:r>
              <a:rPr lang="de-DE" dirty="0">
                <a:sym typeface="Wingdings" pitchFamily="2" charset="2"/>
              </a:rPr>
              <a:t>singen  hat gesungen </a:t>
            </a:r>
          </a:p>
          <a:p>
            <a:r>
              <a:rPr lang="de-DE" dirty="0">
                <a:sym typeface="Wingdings" pitchFamily="2" charset="2"/>
              </a:rPr>
              <a:t>trinken  hat getrunken</a:t>
            </a:r>
          </a:p>
          <a:p>
            <a:endParaRPr lang="de-DE" dirty="0">
              <a:sym typeface="Wingdings" pitchFamily="2" charset="2"/>
            </a:endParaRPr>
          </a:p>
          <a:p>
            <a:r>
              <a:rPr lang="de-DE" dirty="0">
                <a:sym typeface="Wingdings" pitchFamily="2" charset="2"/>
              </a:rPr>
              <a:t>leiden  hat gelitten </a:t>
            </a:r>
          </a:p>
          <a:p>
            <a:r>
              <a:rPr lang="de-DE" sz="1400" dirty="0">
                <a:sym typeface="Wingdings" pitchFamily="2" charset="2"/>
              </a:rPr>
              <a:t>reiten  ist geritten 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/>
              <a:t>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9B5838-FBA4-B946-B124-3648D0490347}"/>
              </a:ext>
            </a:extLst>
          </p:cNvPr>
          <p:cNvSpPr txBox="1"/>
          <p:nvPr/>
        </p:nvSpPr>
        <p:spPr>
          <a:xfrm>
            <a:off x="5861957" y="506186"/>
            <a:ext cx="5306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/>
              <a:t>Unregelmässige</a:t>
            </a:r>
            <a:r>
              <a:rPr lang="de-DE" sz="2800" dirty="0"/>
              <a:t> Verben </a:t>
            </a:r>
            <a:r>
              <a:rPr lang="en-US" sz="2800" dirty="0"/>
              <a:t>(stark)</a:t>
            </a:r>
          </a:p>
        </p:txBody>
      </p:sp>
    </p:spTree>
    <p:extLst>
      <p:ext uri="{BB962C8B-B14F-4D97-AF65-F5344CB8AC3E}">
        <p14:creationId xmlns:p14="http://schemas.microsoft.com/office/powerpoint/2010/main" val="1249815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5BC78-4D93-C24E-80F7-EDA3D4FEF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76704"/>
          </a:xfrm>
        </p:spPr>
        <p:txBody>
          <a:bodyPr>
            <a:normAutofit fontScale="90000"/>
          </a:bodyPr>
          <a:lstStyle/>
          <a:p>
            <a:r>
              <a:rPr lang="de-DE" b="1" dirty="0" err="1"/>
              <a:t>Unregelmässige</a:t>
            </a:r>
            <a:r>
              <a:rPr lang="de-DE" b="1" dirty="0"/>
              <a:t> Verben: Gemischt (Mixed</a:t>
            </a:r>
            <a:r>
              <a:rPr lang="en-US" b="1" dirty="0"/>
              <a:t>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173BC-8542-744D-AC20-C1ADB051C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085" y="112894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-Stem change in one of the past tenses </a:t>
            </a:r>
          </a:p>
          <a:p>
            <a:pPr marL="0" indent="0">
              <a:buNone/>
            </a:pPr>
            <a:r>
              <a:rPr lang="en-US" dirty="0"/>
              <a:t>-What does the participle look like? </a:t>
            </a:r>
          </a:p>
          <a:p>
            <a:pPr marL="0" indent="0">
              <a:buNone/>
            </a:pPr>
            <a:r>
              <a:rPr lang="en-US" dirty="0"/>
              <a:t>-participle structured like those for regular verbs --&gt; </a:t>
            </a:r>
            <a:r>
              <a:rPr lang="en-US" dirty="0" err="1"/>
              <a:t>ge</a:t>
            </a:r>
            <a:r>
              <a:rPr lang="en-US" dirty="0"/>
              <a:t>+ STAMM +t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bringen</a:t>
            </a:r>
            <a:r>
              <a:rPr lang="en-US" dirty="0"/>
              <a:t> 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gebracht</a:t>
            </a:r>
            <a:r>
              <a:rPr lang="en-US" dirty="0">
                <a:sym typeface="Wingdings" pitchFamily="2" charset="2"/>
              </a:rPr>
              <a:t> </a:t>
            </a:r>
          </a:p>
          <a:p>
            <a:pPr marL="0" indent="0">
              <a:buNone/>
            </a:pPr>
            <a:r>
              <a:rPr lang="en-US" dirty="0" err="1">
                <a:sym typeface="Wingdings" pitchFamily="2" charset="2"/>
              </a:rPr>
              <a:t>wissen</a:t>
            </a:r>
            <a:r>
              <a:rPr lang="en-US" dirty="0">
                <a:sym typeface="Wingdings" pitchFamily="2" charset="2"/>
              </a:rPr>
              <a:t>  </a:t>
            </a:r>
            <a:r>
              <a:rPr lang="en-US" dirty="0" err="1">
                <a:sym typeface="Wingdings" pitchFamily="2" charset="2"/>
              </a:rPr>
              <a:t>gewusst</a:t>
            </a:r>
            <a:r>
              <a:rPr lang="en-US" dirty="0">
                <a:sym typeface="Wingdings" pitchFamily="2" charset="2"/>
              </a:rPr>
              <a:t> </a:t>
            </a:r>
          </a:p>
          <a:p>
            <a:pPr marL="0" indent="0">
              <a:buNone/>
            </a:pPr>
            <a:r>
              <a:rPr lang="en-US" dirty="0" err="1">
                <a:sym typeface="Wingdings" pitchFamily="2" charset="2"/>
              </a:rPr>
              <a:t>haben</a:t>
            </a:r>
            <a:r>
              <a:rPr lang="en-US" dirty="0">
                <a:sym typeface="Wingdings" pitchFamily="2" charset="2"/>
              </a:rPr>
              <a:t>  </a:t>
            </a:r>
            <a:r>
              <a:rPr lang="en-US" dirty="0" err="1">
                <a:sym typeface="Wingdings" pitchFamily="2" charset="2"/>
              </a:rPr>
              <a:t>gehabt</a:t>
            </a:r>
            <a:r>
              <a:rPr lang="en-US" dirty="0">
                <a:sym typeface="Wingdings" pitchFamily="2" charset="2"/>
              </a:rPr>
              <a:t> </a:t>
            </a:r>
          </a:p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F8488B-851E-5241-A606-EDC2DDD8D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729" y="2890158"/>
            <a:ext cx="6897186" cy="161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4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B81D3-22C0-8B40-B462-67C079E96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942"/>
            <a:ext cx="10515600" cy="505732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Verben mit trennbaren Präfixen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FB2C5-6875-204B-A849-9FDD73AD3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29" y="832302"/>
            <a:ext cx="10515600" cy="559741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de-DE" dirty="0"/>
              <a:t>ankommen </a:t>
            </a:r>
            <a:r>
              <a:rPr lang="de-DE" dirty="0">
                <a:sym typeface="Wingdings" pitchFamily="2" charset="2"/>
              </a:rPr>
              <a:t> (gekommen)  angekommen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aufstehen </a:t>
            </a:r>
            <a:r>
              <a:rPr lang="de-DE" dirty="0">
                <a:sym typeface="Wingdings" pitchFamily="2" charset="2"/>
              </a:rPr>
              <a:t> (gestanden) aufgestanden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aufwachen </a:t>
            </a:r>
            <a:r>
              <a:rPr lang="de-DE" dirty="0">
                <a:sym typeface="Wingdings" pitchFamily="2" charset="2"/>
              </a:rPr>
              <a:t> (gewacht)  aufgewacht 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wegschauen </a:t>
            </a:r>
            <a:r>
              <a:rPr lang="de-DE" dirty="0">
                <a:sym typeface="Wingdings" pitchFamily="2" charset="2"/>
              </a:rPr>
              <a:t> (geschaut) weggeschaut 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fernsehen </a:t>
            </a:r>
            <a:r>
              <a:rPr lang="de-DE" dirty="0">
                <a:sym typeface="Wingdings" pitchFamily="2" charset="2"/>
              </a:rPr>
              <a:t>(gesehen) ferngesehen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zurückkommen </a:t>
            </a:r>
            <a:r>
              <a:rPr lang="de-DE" dirty="0">
                <a:sym typeface="Wingdings" pitchFamily="2" charset="2"/>
              </a:rPr>
              <a:t> (gekommen)  </a:t>
            </a:r>
            <a:r>
              <a:rPr lang="de-DE" dirty="0" err="1">
                <a:sym typeface="Wingdings" pitchFamily="2" charset="2"/>
              </a:rPr>
              <a:t>zurueckgekommen</a:t>
            </a:r>
            <a:r>
              <a:rPr lang="de-DE" dirty="0">
                <a:sym typeface="Wingdings" pitchFamily="2" charset="2"/>
              </a:rPr>
              <a:t> 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mitbringen </a:t>
            </a:r>
            <a:r>
              <a:rPr lang="de-DE" dirty="0">
                <a:sym typeface="Wingdings" pitchFamily="2" charset="2"/>
              </a:rPr>
              <a:t> (gebracht) mitgebracht 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mitnehmen </a:t>
            </a:r>
            <a:r>
              <a:rPr lang="de-DE" dirty="0">
                <a:sym typeface="Wingdings" pitchFamily="2" charset="2"/>
              </a:rPr>
              <a:t> (genommen)</a:t>
            </a:r>
            <a:r>
              <a:rPr lang="de-DE" dirty="0"/>
              <a:t> </a:t>
            </a:r>
            <a:r>
              <a:rPr lang="de-DE" dirty="0">
                <a:sym typeface="Wingdings" pitchFamily="2" charset="2"/>
              </a:rPr>
              <a:t> mitgenommen 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aussteigen </a:t>
            </a:r>
            <a:r>
              <a:rPr lang="de-DE" dirty="0">
                <a:sym typeface="Wingdings" pitchFamily="2" charset="2"/>
              </a:rPr>
              <a:t> (gestiegen) ausgestiegen 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abfahren </a:t>
            </a:r>
            <a:r>
              <a:rPr lang="de-DE" dirty="0">
                <a:sym typeface="Wingdings" pitchFamily="2" charset="2"/>
              </a:rPr>
              <a:t> (gefahren)</a:t>
            </a:r>
            <a:r>
              <a:rPr lang="de-DE" dirty="0"/>
              <a:t> </a:t>
            </a:r>
            <a:r>
              <a:rPr lang="de-DE" dirty="0">
                <a:sym typeface="Wingdings" pitchFamily="2" charset="2"/>
              </a:rPr>
              <a:t>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ausgeben</a:t>
            </a:r>
            <a:r>
              <a:rPr lang="de-DE" dirty="0">
                <a:sym typeface="Wingdings" pitchFamily="2" charset="2"/>
              </a:rPr>
              <a:t> (gegeben) ausgegeben </a:t>
            </a:r>
          </a:p>
          <a:p>
            <a:pPr marL="0" indent="0">
              <a:buNone/>
            </a:pPr>
            <a:r>
              <a:rPr lang="de-DE" dirty="0">
                <a:sym typeface="Wingdings" pitchFamily="2" charset="2"/>
              </a:rPr>
              <a:t>aufmachen  (gemacht)  </a:t>
            </a:r>
          </a:p>
          <a:p>
            <a:pPr marL="0" indent="0">
              <a:buNone/>
            </a:pPr>
            <a:r>
              <a:rPr lang="de-DE" dirty="0">
                <a:sym typeface="Wingdings" pitchFamily="2" charset="2"/>
              </a:rPr>
              <a:t>einkaufen  (gekauft)  einkauft </a:t>
            </a:r>
          </a:p>
          <a:p>
            <a:pPr marL="0" indent="0">
              <a:buNone/>
            </a:pPr>
            <a:r>
              <a:rPr lang="de-DE" dirty="0"/>
              <a:t>anrufen </a:t>
            </a:r>
            <a:r>
              <a:rPr lang="de-DE" dirty="0">
                <a:sym typeface="Wingdings" pitchFamily="2" charset="2"/>
              </a:rPr>
              <a:t> (gerufen)  angerufen </a:t>
            </a:r>
          </a:p>
          <a:p>
            <a:pPr marL="0" indent="0">
              <a:buNone/>
            </a:pPr>
            <a:r>
              <a:rPr lang="de-DE" dirty="0">
                <a:sym typeface="Wingdings" pitchFamily="2" charset="2"/>
              </a:rPr>
              <a:t>zuschauen  (geschaut)  </a:t>
            </a:r>
            <a:endParaRPr lang="de-DE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0056E6-2BDA-F34F-9C4A-9A166E1A8ED5}"/>
              </a:ext>
            </a:extLst>
          </p:cNvPr>
          <p:cNvSpPr txBox="1"/>
          <p:nvPr/>
        </p:nvSpPr>
        <p:spPr>
          <a:xfrm>
            <a:off x="7168243" y="1338943"/>
            <a:ext cx="3884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ab, an , auf, aus, ein, mit, weg, zu, zurück</a:t>
            </a:r>
            <a:r>
              <a:rPr lang="en-US" sz="3200" dirty="0"/>
              <a:t>, </a:t>
            </a:r>
            <a:r>
              <a:rPr lang="en-US" sz="3200" dirty="0" err="1"/>
              <a:t>vor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305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76AA3-9386-7440-A104-6C5549876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978"/>
            <a:ext cx="10515600" cy="810532"/>
          </a:xfrm>
        </p:spPr>
        <p:txBody>
          <a:bodyPr>
            <a:normAutofit/>
          </a:bodyPr>
          <a:lstStyle/>
          <a:p>
            <a:r>
              <a:rPr lang="en-US" sz="3600" b="1" dirty="0" err="1"/>
              <a:t>Verben</a:t>
            </a:r>
            <a:r>
              <a:rPr lang="en-US" sz="3600" b="1" dirty="0"/>
              <a:t> </a:t>
            </a:r>
            <a:r>
              <a:rPr lang="en-US" sz="3600" b="1" dirty="0" err="1"/>
              <a:t>mit</a:t>
            </a:r>
            <a:r>
              <a:rPr lang="en-US" sz="3600" b="1" dirty="0"/>
              <a:t> </a:t>
            </a:r>
            <a:r>
              <a:rPr lang="en-US" sz="3600" b="1" dirty="0" err="1"/>
              <a:t>untrennbaren</a:t>
            </a:r>
            <a:r>
              <a:rPr lang="en-US" sz="3600" b="1" dirty="0"/>
              <a:t> </a:t>
            </a:r>
            <a:r>
              <a:rPr lang="en-US" sz="3600" b="1" dirty="0" err="1"/>
              <a:t>Präfixen</a:t>
            </a:r>
            <a:r>
              <a:rPr lang="en-US" sz="3600" b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72B18-8BC9-F84A-8799-E7B583AE3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388" y="1388501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err="1"/>
              <a:t>be</a:t>
            </a:r>
            <a:r>
              <a:rPr lang="en-US" b="1" dirty="0" err="1"/>
              <a:t>suchen</a:t>
            </a:r>
            <a:r>
              <a:rPr lang="en-US" dirty="0"/>
              <a:t>                 </a:t>
            </a:r>
            <a:r>
              <a:rPr lang="en-US" dirty="0" err="1"/>
              <a:t>besucht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 err="1"/>
              <a:t>Ver</a:t>
            </a:r>
            <a:r>
              <a:rPr lang="en-US" b="1" dirty="0" err="1"/>
              <a:t>suchen</a:t>
            </a:r>
            <a:r>
              <a:rPr lang="en-US" b="1" dirty="0"/>
              <a:t>		</a:t>
            </a:r>
            <a:r>
              <a:rPr lang="en-US" b="1" dirty="0" err="1"/>
              <a:t>versucht</a:t>
            </a:r>
            <a:r>
              <a:rPr lang="en-US" b="1" dirty="0"/>
              <a:t> </a:t>
            </a:r>
          </a:p>
          <a:p>
            <a:pPr marL="0" indent="0">
              <a:buNone/>
            </a:pPr>
            <a:r>
              <a:rPr lang="en-US" dirty="0" err="1"/>
              <a:t>be</a:t>
            </a:r>
            <a:r>
              <a:rPr lang="en-US" b="1" dirty="0" err="1"/>
              <a:t>kommen</a:t>
            </a:r>
            <a:r>
              <a:rPr lang="en-US" b="1" dirty="0"/>
              <a:t>              </a:t>
            </a:r>
            <a:r>
              <a:rPr lang="en-US" b="1" dirty="0" err="1"/>
              <a:t>bekommen</a:t>
            </a:r>
            <a:r>
              <a:rPr lang="en-US" b="1" dirty="0"/>
              <a:t>       </a:t>
            </a:r>
          </a:p>
          <a:p>
            <a:pPr marL="0" indent="0">
              <a:buNone/>
            </a:pPr>
            <a:r>
              <a:rPr lang="en-US" dirty="0" err="1"/>
              <a:t>Ver</a:t>
            </a:r>
            <a:r>
              <a:rPr lang="en-US" b="1" dirty="0" err="1"/>
              <a:t>gessen</a:t>
            </a:r>
            <a:r>
              <a:rPr lang="en-US" b="1" dirty="0"/>
              <a:t>		</a:t>
            </a:r>
            <a:r>
              <a:rPr lang="en-US" b="1" dirty="0" err="1"/>
              <a:t>vergessen</a:t>
            </a:r>
            <a:r>
              <a:rPr lang="en-US" b="1" dirty="0"/>
              <a:t> </a:t>
            </a:r>
          </a:p>
          <a:p>
            <a:pPr marL="0" indent="0">
              <a:buNone/>
            </a:pPr>
            <a:r>
              <a:rPr lang="en-US" dirty="0"/>
              <a:t>ver</a:t>
            </a:r>
            <a:r>
              <a:rPr lang="en-US" b="1" dirty="0"/>
              <a:t>stehen               </a:t>
            </a:r>
            <a:r>
              <a:rPr lang="en-US" dirty="0" err="1"/>
              <a:t>verstanden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 err="1"/>
              <a:t>Miss</a:t>
            </a:r>
            <a:r>
              <a:rPr lang="en-US" b="1" dirty="0" err="1"/>
              <a:t>verstehen</a:t>
            </a:r>
            <a:r>
              <a:rPr lang="en-US" b="1" dirty="0"/>
              <a:t>	</a:t>
            </a:r>
            <a:r>
              <a:rPr lang="en-US" b="1" dirty="0" err="1"/>
              <a:t>missverstanden</a:t>
            </a:r>
            <a:r>
              <a:rPr lang="en-US" b="1" dirty="0"/>
              <a:t> </a:t>
            </a:r>
          </a:p>
          <a:p>
            <a:pPr marL="0" indent="0">
              <a:buNone/>
            </a:pPr>
            <a:r>
              <a:rPr lang="en-US" dirty="0" err="1"/>
              <a:t>er</a:t>
            </a:r>
            <a:r>
              <a:rPr lang="en-US" b="1" dirty="0" err="1"/>
              <a:t>zählen</a:t>
            </a:r>
            <a:r>
              <a:rPr lang="en-US" b="1" dirty="0"/>
              <a:t> (</a:t>
            </a:r>
            <a:r>
              <a:rPr lang="en-US" b="1" dirty="0" err="1"/>
              <a:t>regelmässig</a:t>
            </a:r>
            <a:r>
              <a:rPr lang="en-US" b="1" dirty="0"/>
              <a:t>)  </a:t>
            </a:r>
            <a:r>
              <a:rPr lang="en-US" b="1" dirty="0" err="1"/>
              <a:t>erzählt</a:t>
            </a:r>
            <a:endParaRPr lang="en-US" b="1" dirty="0"/>
          </a:p>
          <a:p>
            <a:pPr marL="0" indent="0">
              <a:buNone/>
            </a:pPr>
            <a:r>
              <a:rPr lang="en-US" dirty="0" err="1"/>
              <a:t>Erleben</a:t>
            </a:r>
            <a:r>
              <a:rPr lang="en-US" dirty="0"/>
              <a:t>			</a:t>
            </a:r>
            <a:r>
              <a:rPr lang="en-US" dirty="0" err="1"/>
              <a:t>erlebt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Erklären</a:t>
            </a:r>
            <a:r>
              <a:rPr lang="en-US" dirty="0"/>
              <a:t>				</a:t>
            </a:r>
            <a:r>
              <a:rPr lang="en-US" dirty="0" err="1"/>
              <a:t>eklärt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8315B5-AB0E-7047-B7CC-CF1054C55113}"/>
              </a:ext>
            </a:extLst>
          </p:cNvPr>
          <p:cNvSpPr txBox="1"/>
          <p:nvPr/>
        </p:nvSpPr>
        <p:spPr>
          <a:xfrm>
            <a:off x="8913585" y="1600637"/>
            <a:ext cx="284842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be- </a:t>
            </a:r>
          </a:p>
          <a:p>
            <a:r>
              <a:rPr lang="en-US" sz="3200" dirty="0"/>
              <a:t>emp-</a:t>
            </a:r>
          </a:p>
          <a:p>
            <a:r>
              <a:rPr lang="en-US" sz="3200" dirty="0" err="1"/>
              <a:t>ent</a:t>
            </a:r>
            <a:r>
              <a:rPr lang="en-US" sz="3200" dirty="0"/>
              <a:t>-</a:t>
            </a:r>
          </a:p>
          <a:p>
            <a:r>
              <a:rPr lang="en-US" sz="3200" dirty="0" err="1"/>
              <a:t>ver</a:t>
            </a:r>
            <a:r>
              <a:rPr lang="en-US" sz="3200" dirty="0"/>
              <a:t>-</a:t>
            </a:r>
          </a:p>
          <a:p>
            <a:r>
              <a:rPr lang="en-US" sz="3200" dirty="0"/>
              <a:t>er-</a:t>
            </a:r>
          </a:p>
          <a:p>
            <a:r>
              <a:rPr lang="en-US" sz="3200" dirty="0" err="1"/>
              <a:t>ge</a:t>
            </a:r>
            <a:r>
              <a:rPr lang="en-US" sz="3200" dirty="0"/>
              <a:t>-</a:t>
            </a:r>
          </a:p>
          <a:p>
            <a:r>
              <a:rPr lang="en-US" sz="3200" dirty="0"/>
              <a:t>miss-</a:t>
            </a:r>
          </a:p>
          <a:p>
            <a:r>
              <a:rPr lang="en-US" sz="3200" dirty="0" err="1"/>
              <a:t>voll</a:t>
            </a:r>
            <a:r>
              <a:rPr lang="en-US" sz="3200" dirty="0"/>
              <a:t>-</a:t>
            </a:r>
          </a:p>
          <a:p>
            <a:r>
              <a:rPr lang="en-US" sz="3200" dirty="0" err="1"/>
              <a:t>zer</a:t>
            </a:r>
            <a:r>
              <a:rPr lang="en-US" sz="3200" dirty="0"/>
              <a:t>-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21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3299A-4B9B-D14D-A272-6AE13E5DB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7150"/>
            <a:ext cx="10515600" cy="524272"/>
          </a:xfrm>
        </p:spPr>
        <p:txBody>
          <a:bodyPr>
            <a:normAutofit/>
          </a:bodyPr>
          <a:lstStyle/>
          <a:p>
            <a:r>
              <a:rPr lang="en-US" sz="1800" b="1" dirty="0"/>
              <a:t>Was </a:t>
            </a:r>
            <a:r>
              <a:rPr lang="en-US" sz="1800" b="1" dirty="0" err="1"/>
              <a:t>darf</a:t>
            </a:r>
            <a:r>
              <a:rPr lang="en-US" sz="1800" b="1" dirty="0"/>
              <a:t> man </a:t>
            </a:r>
            <a:r>
              <a:rPr lang="en-US" sz="1800" b="1" dirty="0" err="1"/>
              <a:t>im</a:t>
            </a:r>
            <a:r>
              <a:rPr lang="en-US" sz="1800" b="1" dirty="0"/>
              <a:t> Zug </a:t>
            </a:r>
            <a:r>
              <a:rPr lang="en-US" sz="1800" b="1" dirty="0" err="1"/>
              <a:t>oder</a:t>
            </a:r>
            <a:r>
              <a:rPr lang="en-US" sz="1800" b="1" dirty="0"/>
              <a:t> </a:t>
            </a:r>
            <a:r>
              <a:rPr lang="en-US" sz="1800" b="1" dirty="0" err="1"/>
              <a:t>im</a:t>
            </a:r>
            <a:r>
              <a:rPr lang="en-US" sz="1800" b="1" dirty="0"/>
              <a:t> Bus </a:t>
            </a:r>
            <a:r>
              <a:rPr lang="en-US" sz="1800" b="1" dirty="0" err="1"/>
              <a:t>nicht</a:t>
            </a:r>
            <a:r>
              <a:rPr lang="en-US" sz="1800" b="1" dirty="0"/>
              <a:t> </a:t>
            </a:r>
            <a:r>
              <a:rPr lang="en-US" sz="1800" b="1" dirty="0" err="1"/>
              <a:t>machen</a:t>
            </a:r>
            <a:r>
              <a:rPr lang="en-US" sz="1800" b="1" dirty="0"/>
              <a:t>? Was muss man </a:t>
            </a:r>
            <a:r>
              <a:rPr lang="en-US" sz="1800" b="1" dirty="0" err="1"/>
              <a:t>machen</a:t>
            </a:r>
            <a:r>
              <a:rPr lang="en-US" sz="1800" b="1" dirty="0"/>
              <a:t>? Was </a:t>
            </a:r>
            <a:r>
              <a:rPr lang="en-US" sz="1800" b="1" dirty="0" err="1"/>
              <a:t>kann</a:t>
            </a:r>
            <a:r>
              <a:rPr lang="en-US" sz="1800" b="1" dirty="0"/>
              <a:t> man </a:t>
            </a:r>
            <a:r>
              <a:rPr lang="en-US" sz="1800" b="1" dirty="0" err="1"/>
              <a:t>machen</a:t>
            </a:r>
            <a:r>
              <a:rPr lang="en-US" sz="1800" b="1" dirty="0"/>
              <a:t>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CF90A-C53E-5E46-B5E5-0BA86690D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19" y="536972"/>
            <a:ext cx="10515600" cy="5784055"/>
          </a:xfrm>
        </p:spPr>
        <p:txBody>
          <a:bodyPr>
            <a:normAutofit fontScale="85000" lnSpcReduction="20000"/>
          </a:bodyPr>
          <a:lstStyle/>
          <a:p>
            <a:r>
              <a:rPr lang="en-US" sz="2100" dirty="0"/>
              <a:t>1. </a:t>
            </a:r>
            <a:r>
              <a:rPr lang="en-US" sz="2100" dirty="0" err="1"/>
              <a:t>ohne</a:t>
            </a:r>
            <a:r>
              <a:rPr lang="en-US" sz="2100" dirty="0"/>
              <a:t> </a:t>
            </a:r>
            <a:r>
              <a:rPr lang="en-US" sz="2100" dirty="0" err="1"/>
              <a:t>Maske</a:t>
            </a:r>
            <a:r>
              <a:rPr lang="en-US" sz="2100" dirty="0"/>
              <a:t> </a:t>
            </a:r>
            <a:r>
              <a:rPr lang="en-US" sz="2100" dirty="0" err="1"/>
              <a:t>reisen</a:t>
            </a:r>
            <a:r>
              <a:rPr lang="en-US" sz="2100" dirty="0"/>
              <a:t> (</a:t>
            </a:r>
            <a:r>
              <a:rPr lang="en-US" sz="2100" dirty="0" err="1"/>
              <a:t>wir</a:t>
            </a:r>
            <a:r>
              <a:rPr lang="en-US" sz="2100" dirty="0"/>
              <a:t>)</a:t>
            </a:r>
          </a:p>
          <a:p>
            <a:r>
              <a:rPr lang="en-US" sz="2100" dirty="0"/>
              <a:t>2. </a:t>
            </a:r>
            <a:r>
              <a:rPr lang="en-US" sz="2100" dirty="0" err="1"/>
              <a:t>rauchen</a:t>
            </a:r>
            <a:r>
              <a:rPr lang="en-US" sz="2100" dirty="0"/>
              <a:t> (</a:t>
            </a:r>
            <a:r>
              <a:rPr lang="en-US" sz="2100" dirty="0" err="1"/>
              <a:t>Ihr</a:t>
            </a:r>
            <a:r>
              <a:rPr lang="en-US" sz="2100" dirty="0"/>
              <a:t>)</a:t>
            </a:r>
          </a:p>
          <a:p>
            <a:r>
              <a:rPr lang="en-US" sz="2100" dirty="0"/>
              <a:t>3. </a:t>
            </a:r>
            <a:r>
              <a:rPr lang="en-US" sz="2100" dirty="0" err="1"/>
              <a:t>laut</a:t>
            </a:r>
            <a:r>
              <a:rPr lang="en-US" sz="2100" dirty="0"/>
              <a:t> </a:t>
            </a:r>
            <a:r>
              <a:rPr lang="en-US" sz="2100" dirty="0" err="1"/>
              <a:t>sprechen</a:t>
            </a:r>
            <a:r>
              <a:rPr lang="en-US" sz="2100" dirty="0"/>
              <a:t> (du)</a:t>
            </a:r>
          </a:p>
          <a:p>
            <a:r>
              <a:rPr lang="en-US" sz="2100" dirty="0"/>
              <a:t>4. </a:t>
            </a:r>
            <a:r>
              <a:rPr lang="en-US" sz="2100" dirty="0" err="1"/>
              <a:t>laute</a:t>
            </a:r>
            <a:r>
              <a:rPr lang="en-US" sz="2100" dirty="0"/>
              <a:t> </a:t>
            </a:r>
            <a:r>
              <a:rPr lang="en-US" sz="2100" dirty="0" err="1"/>
              <a:t>Musik</a:t>
            </a:r>
            <a:r>
              <a:rPr lang="en-US" sz="2100" dirty="0"/>
              <a:t> </a:t>
            </a:r>
            <a:r>
              <a:rPr lang="en-US" sz="2100" dirty="0" err="1"/>
              <a:t>spielen</a:t>
            </a:r>
            <a:r>
              <a:rPr lang="en-US" sz="2100" dirty="0"/>
              <a:t> (ich)</a:t>
            </a:r>
          </a:p>
          <a:p>
            <a:r>
              <a:rPr lang="en-US" sz="2100" dirty="0"/>
              <a:t>5. </a:t>
            </a:r>
            <a:r>
              <a:rPr lang="en-US" sz="2100" dirty="0" err="1"/>
              <a:t>ohne</a:t>
            </a:r>
            <a:r>
              <a:rPr lang="en-US" sz="2100" dirty="0"/>
              <a:t> </a:t>
            </a:r>
            <a:r>
              <a:rPr lang="en-US" sz="2100" dirty="0" err="1"/>
              <a:t>eine</a:t>
            </a:r>
            <a:r>
              <a:rPr lang="en-US" sz="2100" dirty="0"/>
              <a:t> </a:t>
            </a:r>
            <a:r>
              <a:rPr lang="en-US" sz="2100" dirty="0" err="1"/>
              <a:t>Karte</a:t>
            </a:r>
            <a:r>
              <a:rPr lang="en-US" sz="2100" dirty="0"/>
              <a:t> </a:t>
            </a:r>
            <a:r>
              <a:rPr lang="en-US" sz="2100" dirty="0" err="1"/>
              <a:t>reisen</a:t>
            </a:r>
            <a:r>
              <a:rPr lang="en-US" sz="2100" dirty="0"/>
              <a:t>  (</a:t>
            </a:r>
            <a:r>
              <a:rPr lang="en-US" sz="2100" dirty="0" err="1"/>
              <a:t>sie</a:t>
            </a:r>
            <a:r>
              <a:rPr lang="en-US" sz="2100" dirty="0"/>
              <a:t> sing)</a:t>
            </a:r>
          </a:p>
          <a:p>
            <a:r>
              <a:rPr lang="en-US" sz="2100" dirty="0"/>
              <a:t>6. </a:t>
            </a:r>
            <a:r>
              <a:rPr lang="en-US" sz="2100" dirty="0" err="1"/>
              <a:t>eine</a:t>
            </a:r>
            <a:r>
              <a:rPr lang="en-US" sz="2100" dirty="0"/>
              <a:t> </a:t>
            </a:r>
            <a:r>
              <a:rPr lang="en-US" sz="2100" dirty="0" err="1"/>
              <a:t>Karte</a:t>
            </a:r>
            <a:r>
              <a:rPr lang="en-US" sz="2100" dirty="0"/>
              <a:t> </a:t>
            </a:r>
            <a:r>
              <a:rPr lang="en-US" sz="2100" dirty="0" err="1"/>
              <a:t>oder</a:t>
            </a:r>
            <a:r>
              <a:rPr lang="en-US" sz="2100" dirty="0"/>
              <a:t> </a:t>
            </a:r>
            <a:r>
              <a:rPr lang="en-US" sz="2100" dirty="0" err="1">
                <a:highlight>
                  <a:srgbClr val="FFFF00"/>
                </a:highlight>
              </a:rPr>
              <a:t>einen</a:t>
            </a:r>
            <a:r>
              <a:rPr lang="en-US" sz="2100" dirty="0">
                <a:highlight>
                  <a:srgbClr val="FFFF00"/>
                </a:highlight>
              </a:rPr>
              <a:t> </a:t>
            </a:r>
            <a:r>
              <a:rPr lang="en-US" sz="2100" dirty="0" err="1">
                <a:highlight>
                  <a:srgbClr val="FFFF00"/>
                </a:highlight>
              </a:rPr>
              <a:t>Fahrausweis</a:t>
            </a:r>
            <a:r>
              <a:rPr lang="en-US" sz="2100" dirty="0">
                <a:highlight>
                  <a:srgbClr val="FFFF00"/>
                </a:highlight>
              </a:rPr>
              <a:t> </a:t>
            </a:r>
            <a:r>
              <a:rPr lang="en-US" sz="2100" b="1" dirty="0" err="1">
                <a:highlight>
                  <a:srgbClr val="FFFF00"/>
                </a:highlight>
              </a:rPr>
              <a:t>entwerten</a:t>
            </a:r>
            <a:r>
              <a:rPr lang="en-US" sz="2100" dirty="0">
                <a:highlight>
                  <a:srgbClr val="FFFF00"/>
                </a:highlight>
              </a:rPr>
              <a:t> </a:t>
            </a:r>
            <a:r>
              <a:rPr lang="en-US" sz="2100" dirty="0"/>
              <a:t>(du)</a:t>
            </a:r>
          </a:p>
          <a:p>
            <a:r>
              <a:rPr lang="en-US" sz="2100" dirty="0"/>
              <a:t>7. </a:t>
            </a:r>
            <a:r>
              <a:rPr lang="en-US" sz="2100" dirty="0" err="1"/>
              <a:t>essen</a:t>
            </a:r>
            <a:r>
              <a:rPr lang="en-US" sz="2100" dirty="0"/>
              <a:t> </a:t>
            </a:r>
            <a:r>
              <a:rPr lang="en-US" sz="2100" dirty="0" err="1"/>
              <a:t>oder</a:t>
            </a:r>
            <a:r>
              <a:rPr lang="en-US" sz="2100" dirty="0"/>
              <a:t> </a:t>
            </a:r>
            <a:r>
              <a:rPr lang="en-US" sz="2100" dirty="0" err="1"/>
              <a:t>trinken</a:t>
            </a:r>
            <a:r>
              <a:rPr lang="en-US" sz="2100" dirty="0"/>
              <a:t> (er)</a:t>
            </a:r>
          </a:p>
          <a:p>
            <a:r>
              <a:rPr lang="en-US" sz="2100" dirty="0"/>
              <a:t>8. </a:t>
            </a:r>
            <a:r>
              <a:rPr lang="en-US" sz="2100" dirty="0" err="1"/>
              <a:t>ruhig</a:t>
            </a:r>
            <a:r>
              <a:rPr lang="en-US" sz="2100" dirty="0"/>
              <a:t> </a:t>
            </a:r>
            <a:r>
              <a:rPr lang="en-US" sz="2100" dirty="0" err="1"/>
              <a:t>bleiben</a:t>
            </a:r>
            <a:r>
              <a:rPr lang="en-US" sz="2100" dirty="0"/>
              <a:t> (man)</a:t>
            </a:r>
          </a:p>
          <a:p>
            <a:r>
              <a:rPr lang="en-US" sz="2100" dirty="0"/>
              <a:t>9. </a:t>
            </a:r>
            <a:r>
              <a:rPr lang="en-US" sz="2100" dirty="0" err="1"/>
              <a:t>leise</a:t>
            </a:r>
            <a:r>
              <a:rPr lang="en-US" sz="2100" dirty="0"/>
              <a:t> </a:t>
            </a:r>
            <a:r>
              <a:rPr lang="en-US" sz="2100" dirty="0" err="1"/>
              <a:t>sprechen</a:t>
            </a:r>
            <a:r>
              <a:rPr lang="en-US" sz="2100" dirty="0"/>
              <a:t> (ich)</a:t>
            </a:r>
          </a:p>
          <a:p>
            <a:r>
              <a:rPr lang="en-US" sz="2100" dirty="0"/>
              <a:t>10. </a:t>
            </a:r>
            <a:r>
              <a:rPr lang="en-US" sz="2100" dirty="0" err="1"/>
              <a:t>einen</a:t>
            </a:r>
            <a:r>
              <a:rPr lang="en-US" sz="2100" dirty="0"/>
              <a:t> </a:t>
            </a:r>
            <a:r>
              <a:rPr lang="en-US" sz="2100" dirty="0" err="1">
                <a:highlight>
                  <a:srgbClr val="FFFF00"/>
                </a:highlight>
              </a:rPr>
              <a:t>Sitzplatz</a:t>
            </a:r>
            <a:r>
              <a:rPr lang="en-US" sz="2100" dirty="0"/>
              <a:t> </a:t>
            </a:r>
            <a:r>
              <a:rPr lang="en-US" sz="2100" dirty="0" err="1"/>
              <a:t>finden</a:t>
            </a:r>
            <a:r>
              <a:rPr lang="en-US" sz="2100" dirty="0"/>
              <a:t> (</a:t>
            </a:r>
            <a:r>
              <a:rPr lang="en-US" sz="2100" dirty="0" err="1"/>
              <a:t>sie</a:t>
            </a:r>
            <a:r>
              <a:rPr lang="en-US" sz="2100" dirty="0"/>
              <a:t> pl)</a:t>
            </a:r>
          </a:p>
          <a:p>
            <a:r>
              <a:rPr lang="en-US" sz="2100" dirty="0"/>
              <a:t>11. Ein Buch </a:t>
            </a:r>
            <a:r>
              <a:rPr lang="en-US" sz="2100" dirty="0" err="1"/>
              <a:t>oder</a:t>
            </a:r>
            <a:r>
              <a:rPr lang="en-US" sz="2100" dirty="0"/>
              <a:t> </a:t>
            </a:r>
            <a:r>
              <a:rPr lang="en-US" sz="2100" dirty="0" err="1"/>
              <a:t>eine</a:t>
            </a:r>
            <a:r>
              <a:rPr lang="en-US" sz="2100" dirty="0"/>
              <a:t> Zeitung </a:t>
            </a:r>
            <a:r>
              <a:rPr lang="en-US" sz="2100" dirty="0" err="1"/>
              <a:t>lesen</a:t>
            </a:r>
            <a:r>
              <a:rPr lang="en-US" sz="2100" dirty="0"/>
              <a:t> (</a:t>
            </a:r>
            <a:r>
              <a:rPr lang="en-US" sz="2100" dirty="0" err="1"/>
              <a:t>sie</a:t>
            </a:r>
            <a:r>
              <a:rPr lang="en-US" sz="2100" dirty="0"/>
              <a:t> sing.)</a:t>
            </a:r>
          </a:p>
          <a:p>
            <a:r>
              <a:rPr lang="en-US" sz="2100" dirty="0"/>
              <a:t>12. </a:t>
            </a:r>
            <a:r>
              <a:rPr lang="en-US" sz="2100" dirty="0" err="1"/>
              <a:t>mit</a:t>
            </a:r>
            <a:r>
              <a:rPr lang="en-US" sz="2100" dirty="0"/>
              <a:t> dem Handy </a:t>
            </a:r>
            <a:r>
              <a:rPr lang="en-US" sz="2100" dirty="0" err="1"/>
              <a:t>spielen</a:t>
            </a:r>
            <a:r>
              <a:rPr lang="en-US" sz="2100" dirty="0"/>
              <a:t> (Sie </a:t>
            </a:r>
            <a:r>
              <a:rPr lang="en-US" sz="2100" dirty="0" err="1"/>
              <a:t>formell</a:t>
            </a:r>
            <a:r>
              <a:rPr lang="en-US" sz="2100" dirty="0"/>
              <a:t>)</a:t>
            </a:r>
          </a:p>
          <a:p>
            <a:r>
              <a:rPr lang="en-US" sz="2100" dirty="0"/>
              <a:t>13. </a:t>
            </a:r>
            <a:r>
              <a:rPr lang="en-US" sz="2100" dirty="0" err="1"/>
              <a:t>eine</a:t>
            </a:r>
            <a:r>
              <a:rPr lang="en-US" sz="2100" dirty="0"/>
              <a:t> </a:t>
            </a:r>
            <a:r>
              <a:rPr lang="en-US" sz="2100" dirty="0" err="1"/>
              <a:t>Maske</a:t>
            </a:r>
            <a:r>
              <a:rPr lang="en-US" sz="2100" dirty="0"/>
              <a:t> </a:t>
            </a:r>
            <a:r>
              <a:rPr lang="en-US" sz="2100" dirty="0" err="1"/>
              <a:t>tragen</a:t>
            </a:r>
            <a:r>
              <a:rPr lang="en-US" sz="2100" dirty="0"/>
              <a:t> (ich)</a:t>
            </a:r>
          </a:p>
          <a:p>
            <a:r>
              <a:rPr lang="en-US" sz="2100" dirty="0"/>
              <a:t>14. </a:t>
            </a:r>
            <a:r>
              <a:rPr lang="en-US" sz="2100" dirty="0" err="1"/>
              <a:t>eine</a:t>
            </a:r>
            <a:r>
              <a:rPr lang="en-US" sz="2100" dirty="0"/>
              <a:t> </a:t>
            </a:r>
            <a:r>
              <a:rPr lang="en-US" sz="2100" dirty="0" err="1"/>
              <a:t>Karte</a:t>
            </a:r>
            <a:r>
              <a:rPr lang="en-US" sz="2100" dirty="0"/>
              <a:t> </a:t>
            </a:r>
            <a:r>
              <a:rPr lang="en-US" sz="2100" dirty="0" err="1"/>
              <a:t>oder</a:t>
            </a:r>
            <a:r>
              <a:rPr lang="en-US" sz="2100" dirty="0"/>
              <a:t> </a:t>
            </a:r>
            <a:r>
              <a:rPr lang="en-US" sz="2100" dirty="0" err="1"/>
              <a:t>einen</a:t>
            </a:r>
            <a:r>
              <a:rPr lang="en-US" sz="2100" dirty="0"/>
              <a:t> </a:t>
            </a:r>
            <a:r>
              <a:rPr lang="en-US" sz="2100" dirty="0" err="1"/>
              <a:t>Fahrausweis</a:t>
            </a:r>
            <a:r>
              <a:rPr lang="en-US" sz="2100" dirty="0"/>
              <a:t> </a:t>
            </a:r>
            <a:r>
              <a:rPr lang="en-US" sz="2100" dirty="0" err="1"/>
              <a:t>kaufen</a:t>
            </a:r>
            <a:r>
              <a:rPr lang="en-US" sz="2100" dirty="0"/>
              <a:t> ( er)</a:t>
            </a:r>
          </a:p>
          <a:p>
            <a:r>
              <a:rPr lang="en-US" sz="2100" dirty="0"/>
              <a:t>15. </a:t>
            </a:r>
            <a:r>
              <a:rPr lang="en-US" sz="2100" dirty="0" err="1"/>
              <a:t>mit</a:t>
            </a:r>
            <a:r>
              <a:rPr lang="en-US" sz="2100" dirty="0"/>
              <a:t> </a:t>
            </a:r>
            <a:r>
              <a:rPr lang="en-US" sz="2100" dirty="0" err="1"/>
              <a:t>anderen</a:t>
            </a:r>
            <a:r>
              <a:rPr lang="en-US" sz="2100" dirty="0"/>
              <a:t> </a:t>
            </a:r>
            <a:r>
              <a:rPr lang="en-US" sz="2100" dirty="0" err="1">
                <a:highlight>
                  <a:srgbClr val="FFFF00"/>
                </a:highlight>
              </a:rPr>
              <a:t>Fahrgästen</a:t>
            </a:r>
            <a:r>
              <a:rPr lang="en-US" sz="2100" dirty="0"/>
              <a:t> </a:t>
            </a:r>
            <a:r>
              <a:rPr lang="en-US" sz="2100" dirty="0" err="1"/>
              <a:t>reden</a:t>
            </a:r>
            <a:r>
              <a:rPr lang="en-US" sz="2100" dirty="0"/>
              <a:t> (</a:t>
            </a:r>
            <a:r>
              <a:rPr lang="en-US" sz="2100" dirty="0" err="1"/>
              <a:t>wir</a:t>
            </a:r>
            <a:r>
              <a:rPr lang="en-US" sz="2100" dirty="0"/>
              <a:t>)</a:t>
            </a:r>
          </a:p>
          <a:p>
            <a:r>
              <a:rPr lang="en-US" sz="2100" dirty="0"/>
              <a:t>16. </a:t>
            </a:r>
            <a:r>
              <a:rPr lang="en-US" sz="2100" dirty="0" err="1"/>
              <a:t>eine</a:t>
            </a:r>
            <a:r>
              <a:rPr lang="en-US" sz="2100" dirty="0"/>
              <a:t> </a:t>
            </a:r>
            <a:r>
              <a:rPr lang="en-US" sz="2100" dirty="0" err="1"/>
              <a:t>Tasche</a:t>
            </a:r>
            <a:r>
              <a:rPr lang="en-US" sz="2100" dirty="0"/>
              <a:t> </a:t>
            </a:r>
            <a:r>
              <a:rPr lang="en-US" sz="2100" dirty="0" err="1"/>
              <a:t>mitbringen</a:t>
            </a:r>
            <a:r>
              <a:rPr lang="en-US" sz="2100" dirty="0"/>
              <a:t> (</a:t>
            </a:r>
            <a:r>
              <a:rPr lang="en-US" sz="2100" dirty="0" err="1"/>
              <a:t>ihr</a:t>
            </a:r>
            <a:r>
              <a:rPr lang="en-US" sz="2100" dirty="0"/>
              <a:t>) </a:t>
            </a:r>
          </a:p>
          <a:p>
            <a:r>
              <a:rPr lang="en-US" sz="2100" dirty="0"/>
              <a:t>17. </a:t>
            </a:r>
            <a:r>
              <a:rPr lang="en-US" sz="2100" dirty="0" err="1"/>
              <a:t>andere</a:t>
            </a:r>
            <a:r>
              <a:rPr lang="en-US" sz="2100" dirty="0"/>
              <a:t> </a:t>
            </a:r>
            <a:r>
              <a:rPr lang="en-US" sz="2100" dirty="0" err="1"/>
              <a:t>Fahrgäste</a:t>
            </a:r>
            <a:r>
              <a:rPr lang="en-US" sz="2100" dirty="0"/>
              <a:t> </a:t>
            </a:r>
            <a:r>
              <a:rPr lang="en-US" sz="2100" dirty="0" err="1">
                <a:highlight>
                  <a:srgbClr val="FFFF00"/>
                </a:highlight>
              </a:rPr>
              <a:t>stören</a:t>
            </a:r>
            <a:r>
              <a:rPr lang="en-US" sz="2100" dirty="0"/>
              <a:t> </a:t>
            </a:r>
            <a:r>
              <a:rPr lang="en-US" sz="2100" dirty="0" err="1"/>
              <a:t>oder</a:t>
            </a:r>
            <a:r>
              <a:rPr lang="en-US" sz="2100" dirty="0">
                <a:highlight>
                  <a:srgbClr val="FFFF00"/>
                </a:highlight>
              </a:rPr>
              <a:t> </a:t>
            </a:r>
            <a:r>
              <a:rPr lang="en-US" sz="2100" dirty="0" err="1">
                <a:highlight>
                  <a:srgbClr val="FFFF00"/>
                </a:highlight>
              </a:rPr>
              <a:t>beleidigen</a:t>
            </a:r>
            <a:r>
              <a:rPr lang="en-US" sz="2100" dirty="0">
                <a:highlight>
                  <a:srgbClr val="FFFF00"/>
                </a:highlight>
              </a:rPr>
              <a:t> </a:t>
            </a:r>
            <a:r>
              <a:rPr lang="en-US" sz="2100" dirty="0"/>
              <a:t>(</a:t>
            </a:r>
            <a:r>
              <a:rPr lang="en-US" sz="2100" dirty="0" err="1"/>
              <a:t>sie</a:t>
            </a:r>
            <a:r>
              <a:rPr lang="en-US" sz="2100" dirty="0"/>
              <a:t> sing.)</a:t>
            </a:r>
          </a:p>
          <a:p>
            <a:r>
              <a:rPr lang="en-US" sz="2100" dirty="0"/>
              <a:t>18. </a:t>
            </a:r>
            <a:r>
              <a:rPr lang="en-US" sz="2100" dirty="0" err="1"/>
              <a:t>rechts</a:t>
            </a:r>
            <a:r>
              <a:rPr lang="en-US" sz="2100" dirty="0"/>
              <a:t> </a:t>
            </a:r>
            <a:r>
              <a:rPr lang="en-US" sz="2100" dirty="0" err="1"/>
              <a:t>oder</a:t>
            </a:r>
            <a:r>
              <a:rPr lang="en-US" sz="2100" dirty="0"/>
              <a:t> links </a:t>
            </a:r>
            <a:r>
              <a:rPr lang="en-US" sz="2100" dirty="0" err="1">
                <a:highlight>
                  <a:srgbClr val="FFFF00"/>
                </a:highlight>
              </a:rPr>
              <a:t>einsteigen</a:t>
            </a:r>
            <a:r>
              <a:rPr lang="en-US" sz="2100" dirty="0"/>
              <a:t> (</a:t>
            </a:r>
            <a:r>
              <a:rPr lang="en-US" sz="2100" dirty="0" err="1"/>
              <a:t>xier</a:t>
            </a:r>
            <a:r>
              <a:rPr lang="en-US" sz="2100" dirty="0"/>
              <a:t>)  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4" name="Picture 2" descr="Rauchen verboten Aufkleber kaufen | Hinweis-Aufkleber | KOMMUNALBEDARF.AT">
            <a:extLst>
              <a:ext uri="{FF2B5EF4-FFF2-40B4-BE49-F238E27FC236}">
                <a16:creationId xmlns:a16="http://schemas.microsoft.com/office/drawing/2014/main" id="{230739BF-13F9-C940-813A-95A1BE60F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479550"/>
            <a:ext cx="40386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ERLIN, GERMANY - 28 JANUARY 2015: View Of Passengers Sitting On Seats In  The U-Bahn Wagon And It Jolt And Turns. Stock Video - Video of engineering,  public: 80307987">
            <a:extLst>
              <a:ext uri="{FF2B5EF4-FFF2-40B4-BE49-F238E27FC236}">
                <a16:creationId xmlns:a16="http://schemas.microsoft.com/office/drawing/2014/main" id="{D5EBA2F2-9BE5-9245-B41C-95B6806AD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82" y="3568700"/>
            <a:ext cx="4802118" cy="303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08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25"/>
    </mc:Choice>
    <mc:Fallback xmlns="">
      <p:transition spd="slow" advTm="8592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7AFDBD-251B-9F4B-AAA8-7DFE49427E05}"/>
              </a:ext>
            </a:extLst>
          </p:cNvPr>
          <p:cNvSpPr txBox="1"/>
          <p:nvPr/>
        </p:nvSpPr>
        <p:spPr>
          <a:xfrm>
            <a:off x="214313" y="171450"/>
            <a:ext cx="11701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Die </a:t>
            </a:r>
            <a:r>
              <a:rPr lang="en-US" sz="2800" b="1" dirty="0" err="1"/>
              <a:t>Eigenschaften</a:t>
            </a:r>
            <a:r>
              <a:rPr lang="en-US" sz="2800" b="1" dirty="0"/>
              <a:t> – Wie bin ich? Wie bin ich </a:t>
            </a:r>
            <a:r>
              <a:rPr lang="en-US" sz="2800" b="1" dirty="0" err="1"/>
              <a:t>im</a:t>
            </a:r>
            <a:r>
              <a:rPr lang="en-US" sz="2800" b="1" dirty="0"/>
              <a:t> Bus </a:t>
            </a:r>
            <a:r>
              <a:rPr lang="en-US" sz="2800" b="1" dirty="0" err="1"/>
              <a:t>oder</a:t>
            </a:r>
            <a:r>
              <a:rPr lang="en-US" sz="2800" b="1" dirty="0"/>
              <a:t> Zug?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672B53-0AEE-FA4B-9C54-0EAFCCD10950}"/>
              </a:ext>
            </a:extLst>
          </p:cNvPr>
          <p:cNvSpPr txBox="1"/>
          <p:nvPr/>
        </p:nvSpPr>
        <p:spPr>
          <a:xfrm>
            <a:off x="458980" y="-14171"/>
            <a:ext cx="115585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endParaRPr lang="en-US" sz="2400" dirty="0"/>
          </a:p>
          <a:p>
            <a:endParaRPr lang="en-US" sz="2800" dirty="0"/>
          </a:p>
          <a:p>
            <a:r>
              <a:rPr lang="en-US" sz="2800" dirty="0" err="1"/>
              <a:t>Normalweise</a:t>
            </a:r>
            <a:r>
              <a:rPr lang="en-US" sz="2800" dirty="0"/>
              <a:t> bin ich </a:t>
            </a:r>
            <a:r>
              <a:rPr lang="en-US" sz="2800" dirty="0" err="1"/>
              <a:t>steif</a:t>
            </a:r>
            <a:r>
              <a:rPr lang="en-US" sz="2800" dirty="0"/>
              <a:t>, </a:t>
            </a:r>
            <a:r>
              <a:rPr lang="en-US" sz="2800" dirty="0" err="1"/>
              <a:t>ruhig</a:t>
            </a:r>
            <a:r>
              <a:rPr lang="en-US" sz="2800" dirty="0"/>
              <a:t> und </a:t>
            </a:r>
            <a:r>
              <a:rPr lang="en-US" sz="2800" dirty="0" err="1"/>
              <a:t>schüchtern</a:t>
            </a:r>
            <a:r>
              <a:rPr lang="en-US" sz="2800" dirty="0"/>
              <a:t> </a:t>
            </a:r>
            <a:r>
              <a:rPr lang="en-US" sz="2800" dirty="0" err="1"/>
              <a:t>im</a:t>
            </a:r>
            <a:r>
              <a:rPr lang="en-US" sz="2800" dirty="0"/>
              <a:t> Bus </a:t>
            </a:r>
            <a:r>
              <a:rPr lang="en-US" sz="2800" dirty="0" err="1"/>
              <a:t>oder</a:t>
            </a:r>
            <a:r>
              <a:rPr lang="en-US" sz="2800" dirty="0"/>
              <a:t> Zug.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38146A-C52C-BD46-B968-B52435C0F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413" y="2812908"/>
            <a:ext cx="2107682" cy="16761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CB48C2-CFA3-0842-B0D1-1F36FE066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1416" y="2730621"/>
            <a:ext cx="2576679" cy="17312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EE4BB2-26D8-8F4D-BF0A-2D52206D1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4095" y="2812908"/>
            <a:ext cx="2641809" cy="17543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99C3FB-6FD5-5C4D-B2C8-9DF2E8CC6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88" y="2840176"/>
            <a:ext cx="2407906" cy="16216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BC7580-B7C1-184C-B399-EEEC9405D7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023" y="4694371"/>
            <a:ext cx="2290417" cy="172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F91A91-E1A0-DD48-AA10-3C63C5E5E0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7292" y="4689999"/>
            <a:ext cx="2429026" cy="16017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60ADDA-C5E3-5E42-88EA-24364C9459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4227" y="4600155"/>
            <a:ext cx="2290417" cy="17814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B1E43D-98EF-594E-ADFA-AC6C0E6565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47104" y="4607842"/>
            <a:ext cx="2338757" cy="16839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004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542"/>
    </mc:Choice>
    <mc:Fallback xmlns="">
      <p:transition spd="slow" advTm="123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9A01F-A221-E843-9630-8FF745646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5" y="155060"/>
            <a:ext cx="11981935" cy="512205"/>
          </a:xfrm>
        </p:spPr>
        <p:txBody>
          <a:bodyPr>
            <a:noAutofit/>
          </a:bodyPr>
          <a:lstStyle/>
          <a:p>
            <a:r>
              <a:rPr lang="en-US" sz="3600" b="1" dirty="0"/>
              <a:t>Was </a:t>
            </a:r>
            <a:r>
              <a:rPr lang="en-US" sz="3600" b="1" dirty="0" err="1"/>
              <a:t>bringe</a:t>
            </a:r>
            <a:r>
              <a:rPr lang="en-US" sz="3600" b="1" dirty="0"/>
              <a:t> ich </a:t>
            </a:r>
            <a:r>
              <a:rPr lang="en-US" sz="3600" b="1" dirty="0" err="1"/>
              <a:t>mit</a:t>
            </a:r>
            <a:r>
              <a:rPr lang="en-US" sz="3600" b="1" dirty="0"/>
              <a:t>? Was </a:t>
            </a:r>
            <a:r>
              <a:rPr lang="en-US" sz="3600" b="1" dirty="0" err="1"/>
              <a:t>packe</a:t>
            </a:r>
            <a:r>
              <a:rPr lang="en-US" sz="3600" b="1" dirty="0"/>
              <a:t> ich? Das </a:t>
            </a:r>
            <a:r>
              <a:rPr lang="en-US" sz="3600" b="1" dirty="0" err="1"/>
              <a:t>Gepäck</a:t>
            </a:r>
            <a:r>
              <a:rPr lang="en-US" sz="3600" b="1" dirty="0"/>
              <a:t>/der </a:t>
            </a:r>
            <a:r>
              <a:rPr lang="en-US" sz="3600" b="1" dirty="0" err="1"/>
              <a:t>Koffer</a:t>
            </a:r>
            <a:r>
              <a:rPr lang="en-US" sz="3600" b="1" dirty="0"/>
              <a:t>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17B64E-9913-D041-BF05-E35FEFC9B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86" y="1192255"/>
            <a:ext cx="6236271" cy="41087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FEDACC-5560-1A49-990C-C529E3F43429}"/>
              </a:ext>
            </a:extLst>
          </p:cNvPr>
          <p:cNvSpPr txBox="1"/>
          <p:nvPr/>
        </p:nvSpPr>
        <p:spPr>
          <a:xfrm>
            <a:off x="6573796" y="1297459"/>
            <a:ext cx="506627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Welche</a:t>
            </a:r>
            <a:r>
              <a:rPr lang="en-US" sz="2400" dirty="0"/>
              <a:t> </a:t>
            </a:r>
            <a:r>
              <a:rPr lang="en-US" sz="2400" dirty="0" err="1"/>
              <a:t>Kognaten</a:t>
            </a:r>
            <a:r>
              <a:rPr lang="en-US" sz="2400" dirty="0"/>
              <a:t> </a:t>
            </a:r>
            <a:r>
              <a:rPr lang="en-US" sz="2400" dirty="0" err="1"/>
              <a:t>haben</a:t>
            </a:r>
            <a:r>
              <a:rPr lang="en-US" sz="2400" dirty="0"/>
              <a:t> </a:t>
            </a:r>
            <a:r>
              <a:rPr lang="en-US" sz="2400" dirty="0" err="1"/>
              <a:t>wir</a:t>
            </a:r>
            <a:r>
              <a:rPr lang="en-US" sz="2400" dirty="0"/>
              <a:t> </a:t>
            </a:r>
            <a:r>
              <a:rPr lang="en-US" sz="2400" dirty="0" err="1"/>
              <a:t>mit</a:t>
            </a:r>
            <a:r>
              <a:rPr lang="en-US" sz="2400" dirty="0"/>
              <a:t> </a:t>
            </a:r>
            <a:r>
              <a:rPr lang="en-US" sz="2400" dirty="0" err="1"/>
              <a:t>Englisch</a:t>
            </a:r>
            <a:r>
              <a:rPr lang="en-US" sz="2400" dirty="0"/>
              <a:t>?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Was </a:t>
            </a:r>
            <a:r>
              <a:rPr lang="en-US" sz="2400" dirty="0" err="1"/>
              <a:t>trägst</a:t>
            </a:r>
            <a:r>
              <a:rPr lang="en-US" sz="2400" dirty="0"/>
              <a:t> du </a:t>
            </a:r>
            <a:r>
              <a:rPr lang="en-US" sz="2400" dirty="0" err="1"/>
              <a:t>heute</a:t>
            </a:r>
            <a:r>
              <a:rPr lang="en-US" sz="2400" dirty="0"/>
              <a:t>? 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Ich </a:t>
            </a:r>
            <a:r>
              <a:rPr lang="en-US" sz="2400" dirty="0" err="1"/>
              <a:t>trage</a:t>
            </a:r>
            <a:r>
              <a:rPr lang="en-US" sz="2400" dirty="0"/>
              <a:t> </a:t>
            </a:r>
            <a:r>
              <a:rPr lang="en-US" sz="2400" dirty="0" err="1"/>
              <a:t>ein</a:t>
            </a:r>
            <a:r>
              <a:rPr lang="en-US" sz="2400" dirty="0"/>
              <a:t> </a:t>
            </a:r>
            <a:r>
              <a:rPr lang="en-US" sz="2400" dirty="0" err="1"/>
              <a:t>Hemd</a:t>
            </a:r>
            <a:r>
              <a:rPr lang="en-US" sz="2400" dirty="0"/>
              <a:t>, </a:t>
            </a:r>
            <a:r>
              <a:rPr lang="en-US" sz="2400" dirty="0" err="1"/>
              <a:t>einen</a:t>
            </a:r>
            <a:r>
              <a:rPr lang="en-US" sz="2400" dirty="0"/>
              <a:t> Pullover und die Leggings. </a:t>
            </a:r>
          </a:p>
        </p:txBody>
      </p:sp>
    </p:spTree>
    <p:extLst>
      <p:ext uri="{BB962C8B-B14F-4D97-AF65-F5344CB8AC3E}">
        <p14:creationId xmlns:p14="http://schemas.microsoft.com/office/powerpoint/2010/main" val="212378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707F7A-222C-1245-A2C8-49C2547F4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088" y="1275105"/>
            <a:ext cx="6360720" cy="43077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202D29-F2C7-0043-A8F4-3341F736B4CB}"/>
              </a:ext>
            </a:extLst>
          </p:cNvPr>
          <p:cNvSpPr txBox="1"/>
          <p:nvPr/>
        </p:nvSpPr>
        <p:spPr>
          <a:xfrm>
            <a:off x="976184" y="556054"/>
            <a:ext cx="3842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Die </a:t>
            </a:r>
            <a:r>
              <a:rPr lang="en-US" sz="3200" dirty="0" err="1"/>
              <a:t>Handtasche</a:t>
            </a:r>
            <a:r>
              <a:rPr lang="en-US" sz="3200" dirty="0"/>
              <a:t> hat…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BE4C76-CD4F-9E4B-966B-90BD2C42B0F0}"/>
              </a:ext>
            </a:extLst>
          </p:cNvPr>
          <p:cNvSpPr txBox="1"/>
          <p:nvPr/>
        </p:nvSpPr>
        <p:spPr>
          <a:xfrm>
            <a:off x="7784757" y="1275105"/>
            <a:ext cx="292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Was </a:t>
            </a:r>
            <a:r>
              <a:rPr lang="en-US" dirty="0" err="1"/>
              <a:t>ist</a:t>
            </a:r>
            <a:r>
              <a:rPr lang="en-US" dirty="0"/>
              <a:t> mask. ? Fem. ? </a:t>
            </a:r>
            <a:r>
              <a:rPr lang="en-US" dirty="0" err="1"/>
              <a:t>Neutr</a:t>
            </a:r>
            <a:r>
              <a:rPr lang="en-US" dirty="0"/>
              <a:t>.? </a:t>
            </a:r>
          </a:p>
        </p:txBody>
      </p:sp>
    </p:spTree>
    <p:extLst>
      <p:ext uri="{BB962C8B-B14F-4D97-AF65-F5344CB8AC3E}">
        <p14:creationId xmlns:p14="http://schemas.microsoft.com/office/powerpoint/2010/main" val="2809191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262ED4-C846-0D44-9CF1-D183A6AD2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731836"/>
            <a:ext cx="4914900" cy="4168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D617AB-4308-B44E-9EF4-07287AE00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03324"/>
            <a:ext cx="5775722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39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16DE11-0246-C544-94C0-3AA7961248AE}"/>
              </a:ext>
            </a:extLst>
          </p:cNvPr>
          <p:cNvSpPr txBox="1"/>
          <p:nvPr/>
        </p:nvSpPr>
        <p:spPr>
          <a:xfrm>
            <a:off x="535259" y="635620"/>
            <a:ext cx="1107316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AKK </a:t>
            </a:r>
            <a:r>
              <a:rPr lang="en-US" sz="2800" dirty="0" err="1"/>
              <a:t>Wiederholung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der </a:t>
            </a:r>
            <a:r>
              <a:rPr lang="en-US" sz="2800" dirty="0" err="1"/>
              <a:t>Fahrausweis</a:t>
            </a:r>
            <a:r>
              <a:rPr lang="en-US" sz="2800" dirty="0"/>
              <a:t> </a:t>
            </a:r>
          </a:p>
          <a:p>
            <a:r>
              <a:rPr lang="en-US" sz="2800" dirty="0"/>
              <a:t>Er </a:t>
            </a:r>
            <a:r>
              <a:rPr lang="en-US" sz="2800" dirty="0" err="1"/>
              <a:t>kauft</a:t>
            </a:r>
            <a:r>
              <a:rPr lang="en-US" sz="2800" dirty="0"/>
              <a:t> den/</a:t>
            </a:r>
            <a:r>
              <a:rPr lang="en-US" sz="2800" dirty="0" err="1"/>
              <a:t>einen</a:t>
            </a:r>
            <a:r>
              <a:rPr lang="en-US" sz="2800" dirty="0"/>
              <a:t> </a:t>
            </a:r>
            <a:r>
              <a:rPr lang="en-US" sz="2800" dirty="0" err="1"/>
              <a:t>Fahrausweis</a:t>
            </a:r>
            <a:r>
              <a:rPr lang="en-US" sz="2800" dirty="0"/>
              <a:t>. 	</a:t>
            </a:r>
          </a:p>
          <a:p>
            <a:r>
              <a:rPr lang="en-US" sz="2800" dirty="0"/>
              <a:t>S       V         DO</a:t>
            </a:r>
          </a:p>
          <a:p>
            <a:endParaRPr lang="en-US" sz="2800" dirty="0"/>
          </a:p>
          <a:p>
            <a:r>
              <a:rPr lang="en-US" sz="2800" dirty="0"/>
              <a:t>die Zeitung </a:t>
            </a:r>
          </a:p>
          <a:p>
            <a:r>
              <a:rPr lang="en-US" sz="2800" dirty="0"/>
              <a:t>Er </a:t>
            </a:r>
            <a:r>
              <a:rPr lang="en-US" sz="2800" dirty="0" err="1"/>
              <a:t>bringt</a:t>
            </a:r>
            <a:r>
              <a:rPr lang="en-US" sz="2800" dirty="0"/>
              <a:t> die/</a:t>
            </a:r>
            <a:r>
              <a:rPr lang="en-US" sz="2800" dirty="0" err="1"/>
              <a:t>eine</a:t>
            </a:r>
            <a:r>
              <a:rPr lang="en-US" sz="2800" dirty="0"/>
              <a:t> Zeitung </a:t>
            </a:r>
            <a:r>
              <a:rPr lang="en-US" sz="2800" dirty="0" err="1"/>
              <a:t>mit</a:t>
            </a:r>
            <a:r>
              <a:rPr lang="en-US" sz="2800" dirty="0"/>
              <a:t>. </a:t>
            </a:r>
          </a:p>
          <a:p>
            <a:r>
              <a:rPr lang="en-US" sz="2800" dirty="0"/>
              <a:t>S      V         DO </a:t>
            </a:r>
          </a:p>
          <a:p>
            <a:endParaRPr lang="en-US" sz="2800" dirty="0"/>
          </a:p>
          <a:p>
            <a:r>
              <a:rPr lang="en-US" sz="2800" dirty="0"/>
              <a:t>das Buch </a:t>
            </a:r>
          </a:p>
          <a:p>
            <a:r>
              <a:rPr lang="en-US" sz="2800" dirty="0"/>
              <a:t>Sie </a:t>
            </a:r>
            <a:r>
              <a:rPr lang="en-US" sz="2800" dirty="0" err="1"/>
              <a:t>liest</a:t>
            </a:r>
            <a:r>
              <a:rPr lang="en-US" sz="2800" dirty="0"/>
              <a:t> das/</a:t>
            </a:r>
            <a:r>
              <a:rPr lang="en-US" sz="2800" dirty="0" err="1"/>
              <a:t>ein</a:t>
            </a:r>
            <a:r>
              <a:rPr lang="en-US" sz="2800" dirty="0"/>
              <a:t> Buch. </a:t>
            </a:r>
          </a:p>
          <a:p>
            <a:r>
              <a:rPr lang="en-US" sz="2800" dirty="0"/>
              <a:t>S       V      DO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2D0904-4E36-7844-8A25-5623518537FB}"/>
              </a:ext>
            </a:extLst>
          </p:cNvPr>
          <p:cNvSpPr txBox="1"/>
          <p:nvPr/>
        </p:nvSpPr>
        <p:spPr>
          <a:xfrm>
            <a:off x="6506737" y="1795347"/>
            <a:ext cx="48321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Er </a:t>
            </a:r>
            <a:r>
              <a:rPr lang="en-US" sz="2800" dirty="0" err="1"/>
              <a:t>kauft</a:t>
            </a:r>
            <a:r>
              <a:rPr lang="en-US" sz="2800" dirty="0"/>
              <a:t> </a:t>
            </a:r>
            <a:r>
              <a:rPr lang="en-US" sz="2800" dirty="0" err="1"/>
              <a:t>ihn</a:t>
            </a:r>
            <a:r>
              <a:rPr lang="en-US" sz="2800" dirty="0"/>
              <a:t>. 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Er </a:t>
            </a:r>
            <a:r>
              <a:rPr lang="en-US" sz="2800" dirty="0" err="1"/>
              <a:t>bringt</a:t>
            </a:r>
            <a:r>
              <a:rPr lang="en-US" sz="2800" dirty="0"/>
              <a:t> </a:t>
            </a:r>
            <a:r>
              <a:rPr lang="en-US" sz="2800" dirty="0" err="1"/>
              <a:t>sie</a:t>
            </a:r>
            <a:r>
              <a:rPr lang="en-US" sz="2800" dirty="0"/>
              <a:t> </a:t>
            </a:r>
            <a:r>
              <a:rPr lang="en-US" sz="2800" dirty="0" err="1"/>
              <a:t>mit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Sie </a:t>
            </a:r>
            <a:r>
              <a:rPr lang="en-US" sz="2800" dirty="0" err="1"/>
              <a:t>liest</a:t>
            </a:r>
            <a:r>
              <a:rPr lang="en-US" sz="2800" dirty="0"/>
              <a:t> es.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132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189"/>
    </mc:Choice>
    <mc:Fallback xmlns="">
      <p:transition spd="slow" advTm="148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C0C904-C800-0C4E-A1D3-8DF7845F091B}"/>
              </a:ext>
            </a:extLst>
          </p:cNvPr>
          <p:cNvSpPr txBox="1"/>
          <p:nvPr/>
        </p:nvSpPr>
        <p:spPr>
          <a:xfrm>
            <a:off x="194310" y="148590"/>
            <a:ext cx="11624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Wiederholung</a:t>
            </a:r>
            <a:r>
              <a:rPr lang="en-US" sz="2800" dirty="0"/>
              <a:t>: PRONOMEN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6BB3C4-0154-B542-A1FB-69DC51FB4709}"/>
              </a:ext>
            </a:extLst>
          </p:cNvPr>
          <p:cNvSpPr txBox="1"/>
          <p:nvPr/>
        </p:nvSpPr>
        <p:spPr>
          <a:xfrm>
            <a:off x="373380" y="671810"/>
            <a:ext cx="47091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NOMINATIV: </a:t>
            </a:r>
          </a:p>
          <a:p>
            <a:endParaRPr lang="en-US" sz="2400" dirty="0"/>
          </a:p>
          <a:p>
            <a:r>
              <a:rPr lang="en-US" sz="2400" dirty="0">
                <a:highlight>
                  <a:srgbClr val="00FF00"/>
                </a:highlight>
              </a:rPr>
              <a:t>Ich</a:t>
            </a:r>
            <a:r>
              <a:rPr lang="en-US" sz="2400" dirty="0"/>
              <a:t> </a:t>
            </a:r>
            <a:r>
              <a:rPr lang="en-US" sz="2400" dirty="0" err="1"/>
              <a:t>sehe</a:t>
            </a:r>
            <a:r>
              <a:rPr lang="en-US" sz="2400" dirty="0"/>
              <a:t> den </a:t>
            </a:r>
            <a:r>
              <a:rPr lang="en-US" sz="2400" dirty="0" err="1"/>
              <a:t>Kontrolleur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highlight>
                  <a:srgbClr val="00FF00"/>
                </a:highlight>
              </a:rPr>
              <a:t>Du</a:t>
            </a:r>
            <a:r>
              <a:rPr lang="en-US" sz="2400" dirty="0"/>
              <a:t> </a:t>
            </a:r>
            <a:r>
              <a:rPr lang="en-US" sz="2400" dirty="0" err="1"/>
              <a:t>siehst</a:t>
            </a:r>
            <a:r>
              <a:rPr lang="en-US" sz="2400" dirty="0"/>
              <a:t> den </a:t>
            </a:r>
            <a:r>
              <a:rPr lang="en-US" sz="2400" dirty="0" err="1"/>
              <a:t>Kontrolleur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r>
              <a:rPr lang="en-US" sz="2400" dirty="0">
                <a:highlight>
                  <a:srgbClr val="00FF00"/>
                </a:highlight>
              </a:rPr>
              <a:t>er/</a:t>
            </a:r>
            <a:r>
              <a:rPr lang="en-US" sz="2400" dirty="0" err="1">
                <a:highlight>
                  <a:srgbClr val="00FF00"/>
                </a:highlight>
              </a:rPr>
              <a:t>sie</a:t>
            </a:r>
            <a:r>
              <a:rPr lang="en-US" sz="2400" dirty="0">
                <a:highlight>
                  <a:srgbClr val="00FF00"/>
                </a:highlight>
              </a:rPr>
              <a:t>/es/</a:t>
            </a:r>
            <a:r>
              <a:rPr lang="en-US" sz="2400" dirty="0" err="1">
                <a:highlight>
                  <a:srgbClr val="00FF00"/>
                </a:highlight>
              </a:rPr>
              <a:t>xier</a:t>
            </a:r>
            <a:r>
              <a:rPr lang="en-US" sz="2400" dirty="0">
                <a:highlight>
                  <a:srgbClr val="00FF00"/>
                </a:highlight>
              </a:rPr>
              <a:t> </a:t>
            </a:r>
            <a:r>
              <a:rPr lang="en-US" sz="2400" dirty="0" err="1"/>
              <a:t>sieht</a:t>
            </a:r>
            <a:r>
              <a:rPr lang="en-US" sz="2400" dirty="0"/>
              <a:t> den </a:t>
            </a:r>
            <a:r>
              <a:rPr lang="en-US" sz="2400" dirty="0" err="1"/>
              <a:t>Kontrolleur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err="1">
                <a:highlight>
                  <a:srgbClr val="00FF00"/>
                </a:highlight>
              </a:rPr>
              <a:t>Wir</a:t>
            </a:r>
            <a:r>
              <a:rPr lang="en-US" sz="2400" dirty="0"/>
              <a:t> </a:t>
            </a:r>
            <a:r>
              <a:rPr lang="en-US" sz="2400" dirty="0" err="1"/>
              <a:t>sehen</a:t>
            </a:r>
            <a:r>
              <a:rPr lang="en-US" sz="2400" dirty="0"/>
              <a:t> den </a:t>
            </a:r>
            <a:r>
              <a:rPr lang="en-US" sz="2400" dirty="0" err="1"/>
              <a:t>Kontrolleur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err="1">
                <a:highlight>
                  <a:srgbClr val="00FF00"/>
                </a:highlight>
              </a:rPr>
              <a:t>Ihr</a:t>
            </a:r>
            <a:r>
              <a:rPr lang="en-US" sz="2400" dirty="0">
                <a:highlight>
                  <a:srgbClr val="00FF00"/>
                </a:highlight>
              </a:rPr>
              <a:t>  </a:t>
            </a:r>
            <a:r>
              <a:rPr lang="en-US" sz="2400" dirty="0" err="1"/>
              <a:t>seht</a:t>
            </a:r>
            <a:r>
              <a:rPr lang="en-US" sz="2400" dirty="0"/>
              <a:t> den </a:t>
            </a:r>
            <a:r>
              <a:rPr lang="en-US" sz="2400" dirty="0" err="1"/>
              <a:t>Kontrolleur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r>
              <a:rPr lang="en-US" sz="2400" dirty="0" err="1">
                <a:highlight>
                  <a:srgbClr val="00FF00"/>
                </a:highlight>
              </a:rPr>
              <a:t>sie</a:t>
            </a:r>
            <a:r>
              <a:rPr lang="en-US" sz="2400" dirty="0">
                <a:highlight>
                  <a:srgbClr val="00FF00"/>
                </a:highlight>
              </a:rPr>
              <a:t> </a:t>
            </a:r>
            <a:r>
              <a:rPr lang="en-US" sz="2400" dirty="0" err="1"/>
              <a:t>sehen</a:t>
            </a:r>
            <a:r>
              <a:rPr lang="en-US" sz="2400" dirty="0"/>
              <a:t> den </a:t>
            </a:r>
            <a:r>
              <a:rPr lang="en-US" sz="2400" dirty="0" err="1"/>
              <a:t>Kontrolleur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r>
              <a:rPr lang="en-US" sz="2400" dirty="0">
                <a:highlight>
                  <a:srgbClr val="00FF00"/>
                </a:highlight>
              </a:rPr>
              <a:t>Sie </a:t>
            </a:r>
            <a:r>
              <a:rPr lang="en-US" sz="2400" dirty="0" err="1"/>
              <a:t>sehen</a:t>
            </a:r>
            <a:r>
              <a:rPr lang="en-US" sz="2400" dirty="0"/>
              <a:t> den </a:t>
            </a:r>
            <a:r>
              <a:rPr lang="en-US" sz="2400" dirty="0" err="1"/>
              <a:t>Kontrolleur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42E811-E80A-E24B-95DC-0643D36C8EBD}"/>
              </a:ext>
            </a:extLst>
          </p:cNvPr>
          <p:cNvSpPr txBox="1"/>
          <p:nvPr/>
        </p:nvSpPr>
        <p:spPr>
          <a:xfrm>
            <a:off x="6377940" y="25478"/>
            <a:ext cx="4846320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AKKUSATIV: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Der </a:t>
            </a:r>
            <a:r>
              <a:rPr lang="en-US" sz="2400" dirty="0" err="1"/>
              <a:t>Kontrolleur</a:t>
            </a:r>
            <a:r>
              <a:rPr lang="en-US" sz="2400" dirty="0"/>
              <a:t> </a:t>
            </a:r>
            <a:r>
              <a:rPr lang="en-US" sz="2400" dirty="0" err="1"/>
              <a:t>kontrolliert</a:t>
            </a:r>
            <a:r>
              <a:rPr lang="en-US" sz="2400" dirty="0"/>
              <a:t> </a:t>
            </a:r>
            <a:r>
              <a:rPr lang="en-US" sz="2400" dirty="0" err="1">
                <a:highlight>
                  <a:srgbClr val="FFFF00"/>
                </a:highlight>
              </a:rPr>
              <a:t>mich</a:t>
            </a:r>
            <a:r>
              <a:rPr lang="en-US" sz="2400" dirty="0" err="1"/>
              <a:t>.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Der </a:t>
            </a:r>
            <a:r>
              <a:rPr lang="en-US" sz="2400" dirty="0" err="1"/>
              <a:t>Kontrolleur</a:t>
            </a:r>
            <a:r>
              <a:rPr lang="en-US" sz="2400" dirty="0"/>
              <a:t> </a:t>
            </a:r>
            <a:r>
              <a:rPr lang="en-US" sz="2400" dirty="0" err="1"/>
              <a:t>kontrolliert</a:t>
            </a:r>
            <a:r>
              <a:rPr lang="en-US" sz="2400" dirty="0"/>
              <a:t> </a:t>
            </a:r>
            <a:r>
              <a:rPr lang="en-US" sz="2400" dirty="0">
                <a:highlight>
                  <a:srgbClr val="FFFF00"/>
                </a:highlight>
              </a:rPr>
              <a:t>dich </a:t>
            </a:r>
          </a:p>
          <a:p>
            <a:endParaRPr lang="en-US" sz="2400" dirty="0"/>
          </a:p>
          <a:p>
            <a:r>
              <a:rPr lang="en-US" sz="2400" dirty="0"/>
              <a:t>Der </a:t>
            </a:r>
            <a:r>
              <a:rPr lang="en-US" sz="2400" dirty="0" err="1"/>
              <a:t>Kontrolleur</a:t>
            </a:r>
            <a:r>
              <a:rPr lang="en-US" sz="2400" dirty="0"/>
              <a:t> </a:t>
            </a:r>
            <a:r>
              <a:rPr lang="en-US" sz="2400" dirty="0" err="1"/>
              <a:t>kontrolliert</a:t>
            </a:r>
            <a:r>
              <a:rPr lang="en-US" sz="2400" dirty="0"/>
              <a:t> </a:t>
            </a:r>
            <a:r>
              <a:rPr lang="en-US" sz="2400" dirty="0" err="1">
                <a:highlight>
                  <a:srgbClr val="FFFF00"/>
                </a:highlight>
              </a:rPr>
              <a:t>ihn</a:t>
            </a:r>
            <a:r>
              <a:rPr lang="en-US" sz="2400" dirty="0">
                <a:highlight>
                  <a:srgbClr val="FFFF00"/>
                </a:highlight>
              </a:rPr>
              <a:t>/</a:t>
            </a:r>
            <a:r>
              <a:rPr lang="en-US" sz="2400" dirty="0" err="1">
                <a:highlight>
                  <a:srgbClr val="FFFF00"/>
                </a:highlight>
              </a:rPr>
              <a:t>sie</a:t>
            </a:r>
            <a:r>
              <a:rPr lang="en-US" sz="2400" dirty="0">
                <a:highlight>
                  <a:srgbClr val="FFFF00"/>
                </a:highlight>
              </a:rPr>
              <a:t>/es/</a:t>
            </a:r>
            <a:r>
              <a:rPr lang="en-US" sz="2400" dirty="0" err="1">
                <a:highlight>
                  <a:srgbClr val="FFFF00"/>
                </a:highlight>
              </a:rPr>
              <a:t>xien</a:t>
            </a:r>
            <a:endParaRPr lang="en-US" sz="2400" dirty="0">
              <a:highlight>
                <a:srgbClr val="FFFF00"/>
              </a:highlight>
            </a:endParaRPr>
          </a:p>
          <a:p>
            <a:endParaRPr lang="en-US" sz="2400" dirty="0"/>
          </a:p>
          <a:p>
            <a:r>
              <a:rPr lang="en-US" sz="2400" dirty="0"/>
              <a:t>Der </a:t>
            </a:r>
            <a:r>
              <a:rPr lang="en-US" sz="2400" dirty="0" err="1"/>
              <a:t>Kontrolleur</a:t>
            </a:r>
            <a:r>
              <a:rPr lang="en-US" sz="2400" dirty="0"/>
              <a:t> </a:t>
            </a:r>
            <a:r>
              <a:rPr lang="en-US" sz="2400" dirty="0" err="1"/>
              <a:t>kontrolliert</a:t>
            </a:r>
            <a:r>
              <a:rPr lang="en-US" sz="2400" dirty="0"/>
              <a:t> </a:t>
            </a:r>
            <a:r>
              <a:rPr lang="en-US" sz="2400" dirty="0">
                <a:highlight>
                  <a:srgbClr val="FFFF00"/>
                </a:highlight>
              </a:rPr>
              <a:t>uns</a:t>
            </a:r>
            <a:r>
              <a:rPr lang="en-US" sz="2400" dirty="0"/>
              <a:t>. </a:t>
            </a:r>
          </a:p>
          <a:p>
            <a:endParaRPr lang="en-US" sz="2400" dirty="0"/>
          </a:p>
          <a:p>
            <a:r>
              <a:rPr lang="en-US" sz="2400" dirty="0"/>
              <a:t>Der </a:t>
            </a:r>
            <a:r>
              <a:rPr lang="en-US" sz="2400" dirty="0" err="1"/>
              <a:t>Kontrolleur</a:t>
            </a:r>
            <a:r>
              <a:rPr lang="en-US" sz="2400" dirty="0"/>
              <a:t> </a:t>
            </a:r>
            <a:r>
              <a:rPr lang="en-US" sz="2400" dirty="0" err="1"/>
              <a:t>kontrolliert</a:t>
            </a:r>
            <a:r>
              <a:rPr lang="en-US" sz="2400" dirty="0"/>
              <a:t> </a:t>
            </a:r>
            <a:r>
              <a:rPr lang="en-US" sz="2400" dirty="0" err="1">
                <a:highlight>
                  <a:srgbClr val="FFFF00"/>
                </a:highlight>
              </a:rPr>
              <a:t>euch</a:t>
            </a:r>
            <a:endParaRPr lang="en-US" sz="2400" dirty="0">
              <a:highlight>
                <a:srgbClr val="FFFF00"/>
              </a:highlight>
            </a:endParaRPr>
          </a:p>
          <a:p>
            <a:endParaRPr lang="en-US" sz="2400" dirty="0"/>
          </a:p>
          <a:p>
            <a:r>
              <a:rPr lang="en-US" sz="2400" dirty="0"/>
              <a:t>Der </a:t>
            </a:r>
            <a:r>
              <a:rPr lang="en-US" sz="2400" dirty="0" err="1"/>
              <a:t>Kontrolliert</a:t>
            </a:r>
            <a:r>
              <a:rPr lang="en-US" sz="2400" dirty="0"/>
              <a:t> </a:t>
            </a:r>
            <a:r>
              <a:rPr lang="en-US" sz="2400" dirty="0" err="1"/>
              <a:t>kontrolliert</a:t>
            </a:r>
            <a:r>
              <a:rPr lang="en-US" sz="2400" dirty="0"/>
              <a:t> </a:t>
            </a:r>
            <a:r>
              <a:rPr lang="en-US" sz="2400" dirty="0" err="1">
                <a:highlight>
                  <a:srgbClr val="FFFF00"/>
                </a:highlight>
              </a:rPr>
              <a:t>sie</a:t>
            </a:r>
            <a:r>
              <a:rPr lang="en-US" sz="2400" dirty="0"/>
              <a:t>. </a:t>
            </a:r>
          </a:p>
          <a:p>
            <a:endParaRPr lang="en-US" sz="2400" dirty="0"/>
          </a:p>
          <a:p>
            <a:r>
              <a:rPr lang="en-US" sz="2400" dirty="0"/>
              <a:t>Der </a:t>
            </a:r>
            <a:r>
              <a:rPr lang="en-US" sz="2400" dirty="0" err="1"/>
              <a:t>Kontrolliert</a:t>
            </a:r>
            <a:r>
              <a:rPr lang="en-US" sz="2400" dirty="0"/>
              <a:t> </a:t>
            </a:r>
            <a:r>
              <a:rPr lang="en-US" sz="2400" dirty="0" err="1"/>
              <a:t>kontrolliert</a:t>
            </a:r>
            <a:r>
              <a:rPr lang="en-US" sz="2400" dirty="0"/>
              <a:t> </a:t>
            </a:r>
            <a:r>
              <a:rPr lang="en-US" sz="2400" dirty="0">
                <a:highlight>
                  <a:srgbClr val="FFFF00"/>
                </a:highlight>
              </a:rPr>
              <a:t>Sie</a:t>
            </a:r>
            <a:r>
              <a:rPr lang="en-US" sz="2400" dirty="0"/>
              <a:t>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55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CFB2D7-D0F3-3541-A85D-BB0E347C5241}"/>
              </a:ext>
            </a:extLst>
          </p:cNvPr>
          <p:cNvSpPr txBox="1"/>
          <p:nvPr/>
        </p:nvSpPr>
        <p:spPr>
          <a:xfrm>
            <a:off x="935549" y="1351316"/>
            <a:ext cx="797722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Der Bus </a:t>
            </a:r>
            <a:r>
              <a:rPr lang="en-US" sz="2400" dirty="0" err="1"/>
              <a:t>fährt</a:t>
            </a:r>
            <a:r>
              <a:rPr lang="en-US" sz="2400" dirty="0">
                <a:highlight>
                  <a:srgbClr val="00FF00"/>
                </a:highlight>
              </a:rPr>
              <a:t> </a:t>
            </a:r>
            <a:r>
              <a:rPr lang="en-US" sz="2400" b="1" dirty="0" err="1">
                <a:highlight>
                  <a:srgbClr val="00FF00"/>
                </a:highlight>
              </a:rPr>
              <a:t>durch</a:t>
            </a:r>
            <a:r>
              <a:rPr lang="en-US" sz="2400" dirty="0">
                <a:highlight>
                  <a:srgbClr val="00FF00"/>
                </a:highlight>
              </a:rPr>
              <a:t> </a:t>
            </a:r>
            <a:r>
              <a:rPr lang="en-US" sz="2400" dirty="0">
                <a:highlight>
                  <a:srgbClr val="FFFF00"/>
                </a:highlight>
              </a:rPr>
              <a:t>die Stadt</a:t>
            </a:r>
            <a:r>
              <a:rPr lang="en-US" sz="2400" dirty="0"/>
              <a:t>. 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Sie </a:t>
            </a:r>
            <a:r>
              <a:rPr lang="en-US" sz="2400" dirty="0" err="1"/>
              <a:t>fährt</a:t>
            </a:r>
            <a:r>
              <a:rPr lang="en-US" sz="2400" dirty="0"/>
              <a:t> den Bus </a:t>
            </a:r>
            <a:r>
              <a:rPr lang="en-US" sz="2400" b="1" dirty="0" err="1">
                <a:highlight>
                  <a:srgbClr val="00FF00"/>
                </a:highlight>
              </a:rPr>
              <a:t>für</a:t>
            </a:r>
            <a:r>
              <a:rPr lang="en-US" sz="2400" dirty="0">
                <a:highlight>
                  <a:srgbClr val="00FF00"/>
                </a:highlight>
              </a:rPr>
              <a:t> </a:t>
            </a:r>
            <a:r>
              <a:rPr lang="en-US" sz="2400" dirty="0">
                <a:highlight>
                  <a:srgbClr val="FFFF00"/>
                </a:highlight>
              </a:rPr>
              <a:t>die </a:t>
            </a:r>
            <a:r>
              <a:rPr lang="en-US" sz="2400" dirty="0" err="1">
                <a:highlight>
                  <a:srgbClr val="FFFF00"/>
                </a:highlight>
              </a:rPr>
              <a:t>Fahrgäste</a:t>
            </a:r>
            <a:r>
              <a:rPr lang="en-US" sz="2400" dirty="0">
                <a:highlight>
                  <a:srgbClr val="FFFF00"/>
                </a:highlight>
              </a:rPr>
              <a:t> 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Die </a:t>
            </a:r>
            <a:r>
              <a:rPr lang="en-US" sz="2400" dirty="0" err="1"/>
              <a:t>Fahrgäste</a:t>
            </a:r>
            <a:r>
              <a:rPr lang="en-US" sz="2400" dirty="0"/>
              <a:t> </a:t>
            </a:r>
            <a:r>
              <a:rPr lang="en-US" sz="2400" dirty="0" err="1"/>
              <a:t>sitzen</a:t>
            </a:r>
            <a:r>
              <a:rPr lang="en-US" sz="2400" dirty="0">
                <a:highlight>
                  <a:srgbClr val="00FF00"/>
                </a:highlight>
              </a:rPr>
              <a:t> </a:t>
            </a:r>
            <a:r>
              <a:rPr lang="en-US" sz="2400" b="1" dirty="0">
                <a:highlight>
                  <a:srgbClr val="00FF00"/>
                </a:highlight>
              </a:rPr>
              <a:t>um</a:t>
            </a:r>
            <a:r>
              <a:rPr lang="en-US" sz="2400" dirty="0">
                <a:highlight>
                  <a:srgbClr val="00FF00"/>
                </a:highlight>
              </a:rPr>
              <a:t> </a:t>
            </a:r>
            <a:r>
              <a:rPr lang="en-US" sz="2400" dirty="0">
                <a:highlight>
                  <a:srgbClr val="FFFF00"/>
                </a:highlight>
              </a:rPr>
              <a:t>den Mann</a:t>
            </a:r>
            <a:r>
              <a:rPr lang="en-US" sz="2400" dirty="0"/>
              <a:t>. 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Der Bus </a:t>
            </a:r>
            <a:r>
              <a:rPr lang="en-US" sz="2400" dirty="0" err="1"/>
              <a:t>fährt</a:t>
            </a:r>
            <a:r>
              <a:rPr lang="en-US" sz="2400" dirty="0"/>
              <a:t> </a:t>
            </a:r>
            <a:r>
              <a:rPr lang="en-US" sz="2400" b="1" dirty="0" err="1">
                <a:highlight>
                  <a:srgbClr val="00FF00"/>
                </a:highlight>
              </a:rPr>
              <a:t>ohne</a:t>
            </a:r>
            <a:r>
              <a:rPr lang="en-US" sz="2400" b="1" dirty="0">
                <a:highlight>
                  <a:srgbClr val="00FF00"/>
                </a:highlight>
              </a:rPr>
              <a:t> </a:t>
            </a:r>
            <a:r>
              <a:rPr lang="en-US" sz="2400" dirty="0">
                <a:highlight>
                  <a:srgbClr val="FFFF00"/>
                </a:highlight>
              </a:rPr>
              <a:t>den Mann </a:t>
            </a:r>
            <a:r>
              <a:rPr lang="en-US" sz="2400" dirty="0" err="1"/>
              <a:t>weg</a:t>
            </a:r>
            <a:r>
              <a:rPr lang="en-US" sz="2400" dirty="0"/>
              <a:t>.</a:t>
            </a:r>
          </a:p>
          <a:p>
            <a:r>
              <a:rPr lang="en-US" sz="2400" dirty="0"/>
              <a:t>Die </a:t>
            </a:r>
            <a:r>
              <a:rPr lang="en-US" sz="2400" dirty="0" err="1"/>
              <a:t>Fahrgäste</a:t>
            </a:r>
            <a:r>
              <a:rPr lang="en-US" sz="2400" dirty="0"/>
              <a:t> </a:t>
            </a:r>
            <a:r>
              <a:rPr lang="en-US" sz="2400" dirty="0" err="1"/>
              <a:t>fahren</a:t>
            </a:r>
            <a:r>
              <a:rPr lang="en-US" sz="2400" dirty="0"/>
              <a:t> </a:t>
            </a:r>
            <a:r>
              <a:rPr lang="en-US" sz="2400" dirty="0" err="1"/>
              <a:t>nicht</a:t>
            </a:r>
            <a:r>
              <a:rPr lang="en-US" sz="2400" b="1" dirty="0"/>
              <a:t> </a:t>
            </a:r>
            <a:r>
              <a:rPr lang="en-US" sz="2400" b="1" dirty="0" err="1">
                <a:highlight>
                  <a:srgbClr val="00FF00"/>
                </a:highlight>
              </a:rPr>
              <a:t>ohne</a:t>
            </a:r>
            <a:r>
              <a:rPr lang="en-US" sz="2400" b="1" dirty="0">
                <a:highlight>
                  <a:srgbClr val="00FF00"/>
                </a:highlight>
              </a:rPr>
              <a:t> </a:t>
            </a:r>
            <a:r>
              <a:rPr lang="en-US" sz="2400" dirty="0">
                <a:highlight>
                  <a:srgbClr val="FFFF00"/>
                </a:highlight>
              </a:rPr>
              <a:t>die </a:t>
            </a:r>
            <a:r>
              <a:rPr lang="en-US" sz="2400" dirty="0" err="1">
                <a:highlight>
                  <a:srgbClr val="FFFF00"/>
                </a:highlight>
              </a:rPr>
              <a:t>Fahrausweise</a:t>
            </a:r>
            <a:r>
              <a:rPr lang="en-US" sz="2400" dirty="0">
                <a:highlight>
                  <a:srgbClr val="FFFF00"/>
                </a:highlight>
              </a:rPr>
              <a:t> </a:t>
            </a:r>
          </a:p>
          <a:p>
            <a:endParaRPr lang="en-US" sz="2400" dirty="0"/>
          </a:p>
          <a:p>
            <a:r>
              <a:rPr lang="en-US" sz="2400" dirty="0"/>
              <a:t>Der Film </a:t>
            </a:r>
            <a:r>
              <a:rPr lang="en-US" sz="2400" dirty="0" err="1"/>
              <a:t>ist</a:t>
            </a:r>
            <a:r>
              <a:rPr lang="en-US" sz="2400" dirty="0"/>
              <a:t> </a:t>
            </a:r>
            <a:r>
              <a:rPr lang="en-US" sz="2400" b="1" dirty="0" err="1">
                <a:highlight>
                  <a:srgbClr val="00FF00"/>
                </a:highlight>
              </a:rPr>
              <a:t>gegen</a:t>
            </a:r>
            <a:r>
              <a:rPr lang="en-US" sz="2400" dirty="0">
                <a:highlight>
                  <a:srgbClr val="FFFF00"/>
                </a:highlight>
              </a:rPr>
              <a:t> den </a:t>
            </a:r>
            <a:r>
              <a:rPr lang="en-US" sz="2400" dirty="0" err="1">
                <a:highlight>
                  <a:srgbClr val="FFFF00"/>
                </a:highlight>
              </a:rPr>
              <a:t>Rassismus</a:t>
            </a:r>
            <a:r>
              <a:rPr lang="en-US" sz="2400" dirty="0">
                <a:highlight>
                  <a:srgbClr val="FFFF00"/>
                </a:highlight>
              </a:rPr>
              <a:t> </a:t>
            </a:r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2E72AF-64F5-6E4F-92F3-E939CBDC16FA}"/>
              </a:ext>
            </a:extLst>
          </p:cNvPr>
          <p:cNvSpPr txBox="1"/>
          <p:nvPr/>
        </p:nvSpPr>
        <p:spPr>
          <a:xfrm>
            <a:off x="3972910" y="147144"/>
            <a:ext cx="806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Die </a:t>
            </a:r>
            <a:r>
              <a:rPr lang="en-US" sz="2400" dirty="0" err="1"/>
              <a:t>Präpositionen</a:t>
            </a:r>
            <a:r>
              <a:rPr lang="en-US" sz="2400" dirty="0"/>
              <a:t>/ the Prepositions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C47AFA-5D19-B64B-A3E7-1150187BA1B6}"/>
              </a:ext>
            </a:extLst>
          </p:cNvPr>
          <p:cNvSpPr txBox="1"/>
          <p:nvPr/>
        </p:nvSpPr>
        <p:spPr>
          <a:xfrm>
            <a:off x="1203434" y="608809"/>
            <a:ext cx="944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Relationship between nouns  </a:t>
            </a:r>
            <a:r>
              <a:rPr lang="en-US" dirty="0">
                <a:sym typeface="Wingdings" pitchFamily="2" charset="2"/>
              </a:rPr>
              <a:t> die </a:t>
            </a:r>
            <a:r>
              <a:rPr lang="en-US" dirty="0" err="1">
                <a:sym typeface="Wingdings" pitchFamily="2" charset="2"/>
              </a:rPr>
              <a:t>Präposition</a:t>
            </a:r>
            <a:r>
              <a:rPr lang="en-US" dirty="0">
                <a:sym typeface="Wingdings" pitchFamily="2" charset="2"/>
              </a:rPr>
              <a:t>, the preposition </a:t>
            </a:r>
          </a:p>
          <a:p>
            <a:pPr algn="ctr"/>
            <a:r>
              <a:rPr lang="en-US" dirty="0">
                <a:sym typeface="Wingdings" pitchFamily="2" charset="2"/>
              </a:rPr>
              <a:t> The bus drives </a:t>
            </a:r>
            <a:r>
              <a:rPr lang="en-US" b="1" dirty="0">
                <a:highlight>
                  <a:srgbClr val="00FF00"/>
                </a:highlight>
                <a:sym typeface="Wingdings" pitchFamily="2" charset="2"/>
              </a:rPr>
              <a:t>through</a:t>
            </a:r>
            <a:r>
              <a:rPr lang="en-US" dirty="0">
                <a:highlight>
                  <a:srgbClr val="FFFF00"/>
                </a:highlight>
                <a:sym typeface="Wingdings" pitchFamily="2" charset="2"/>
              </a:rPr>
              <a:t> the city. 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3074" name="Picture 2" descr="Ausstieg Rechts (2015) - IMDb">
            <a:extLst>
              <a:ext uri="{FF2B5EF4-FFF2-40B4-BE49-F238E27FC236}">
                <a16:creationId xmlns:a16="http://schemas.microsoft.com/office/drawing/2014/main" id="{DD4D84FC-0964-BD42-AA7C-A3086E141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927" y="1699003"/>
            <a:ext cx="3216730" cy="455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239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213"/>
    </mc:Choice>
    <mc:Fallback xmlns="">
      <p:transition spd="slow" advTm="199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9.1|3.1|2.8|2.2|4.1|47.9|9.2|12|9.3|1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|13.8|26|14.3|3.5|11.3|13.7|16.7|2|8.7|8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.8|17.3|30.1|9.3|21.8|46.7|39.7|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7.4|15|5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20.8|13.7|13.4|79.6|3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5.3|15.1|4|2.2|6.6|30|25.3|10.2|4.1|3|0.8|17.5|16.5|25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</TotalTime>
  <Words>995</Words>
  <Application>Microsoft Macintosh PowerPoint</Application>
  <PresentationFormat>Widescreen</PresentationFormat>
  <Paragraphs>261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Was darf man im Zug oder im Bus nicht machen? Was muss man machen? Was kann man machen? </vt:lpstr>
      <vt:lpstr>PowerPoint Presentation</vt:lpstr>
      <vt:lpstr>Was bringe ich mit? Was packe ich? Das Gepäck/der Koffer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Unregelmässige Verben: Gemischt (Mixed) </vt:lpstr>
      <vt:lpstr>Verben mit trennbaren Präfixen</vt:lpstr>
      <vt:lpstr>Verben mit untrennbaren Präfixen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Mackey</dc:creator>
  <cp:lastModifiedBy>Shane Mackey</cp:lastModifiedBy>
  <cp:revision>6</cp:revision>
  <dcterms:created xsi:type="dcterms:W3CDTF">2020-12-05T15:46:55Z</dcterms:created>
  <dcterms:modified xsi:type="dcterms:W3CDTF">2020-12-06T03:14:21Z</dcterms:modified>
</cp:coreProperties>
</file>