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image15.jpg" ContentType="image/jpg"/>
  <Override PartName="/ppt/notesSlides/notesSlide1.xml" ContentType="application/vnd.openxmlformats-officedocument.presentationml.notesSlide+xml"/>
  <Override PartName="/ppt/media/image17.jpg" ContentType="image/jpg"/>
  <Override PartName="/ppt/media/image19.jpg" ContentType="image/jpg"/>
  <Override PartName="/ppt/media/image20.jpg" ContentType="image/jpg"/>
  <Override PartName="/ppt/media/image21.jpg" ContentType="image/jpg"/>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2" r:id="rId3"/>
  </p:sldMasterIdLst>
  <p:notesMasterIdLst>
    <p:notesMasterId r:id="rId48"/>
  </p:notesMasterIdLst>
  <p:sldIdLst>
    <p:sldId id="256" r:id="rId4"/>
    <p:sldId id="280" r:id="rId5"/>
    <p:sldId id="283" r:id="rId6"/>
    <p:sldId id="282" r:id="rId7"/>
    <p:sldId id="288" r:id="rId8"/>
    <p:sldId id="301" r:id="rId9"/>
    <p:sldId id="285" r:id="rId10"/>
    <p:sldId id="290" r:id="rId11"/>
    <p:sldId id="286" r:id="rId12"/>
    <p:sldId id="298" r:id="rId13"/>
    <p:sldId id="293" r:id="rId14"/>
    <p:sldId id="317" r:id="rId15"/>
    <p:sldId id="299" r:id="rId16"/>
    <p:sldId id="268" r:id="rId17"/>
    <p:sldId id="291" r:id="rId18"/>
    <p:sldId id="258" r:id="rId19"/>
    <p:sldId id="269" r:id="rId20"/>
    <p:sldId id="259" r:id="rId21"/>
    <p:sldId id="270" r:id="rId22"/>
    <p:sldId id="271" r:id="rId23"/>
    <p:sldId id="272" r:id="rId24"/>
    <p:sldId id="273" r:id="rId25"/>
    <p:sldId id="274" r:id="rId26"/>
    <p:sldId id="275" r:id="rId27"/>
    <p:sldId id="276" r:id="rId28"/>
    <p:sldId id="281" r:id="rId29"/>
    <p:sldId id="302" r:id="rId30"/>
    <p:sldId id="295" r:id="rId31"/>
    <p:sldId id="296" r:id="rId32"/>
    <p:sldId id="300" r:id="rId33"/>
    <p:sldId id="267" r:id="rId34"/>
    <p:sldId id="294" r:id="rId35"/>
    <p:sldId id="279" r:id="rId36"/>
    <p:sldId id="278" r:id="rId37"/>
    <p:sldId id="303" r:id="rId38"/>
    <p:sldId id="306" r:id="rId39"/>
    <p:sldId id="307" r:id="rId40"/>
    <p:sldId id="308" r:id="rId41"/>
    <p:sldId id="309" r:id="rId42"/>
    <p:sldId id="310" r:id="rId43"/>
    <p:sldId id="311" r:id="rId44"/>
    <p:sldId id="312" r:id="rId45"/>
    <p:sldId id="297" r:id="rId46"/>
    <p:sldId id="316" r:id="rId47"/>
  </p:sldIdLst>
  <p:sldSz cx="12192000" cy="6858000"/>
  <p:notesSz cx="12192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973" autoAdjust="0"/>
  </p:normalViewPr>
  <p:slideViewPr>
    <p:cSldViewPr>
      <p:cViewPr varScale="1">
        <p:scale>
          <a:sx n="74" d="100"/>
          <a:sy n="74" d="100"/>
        </p:scale>
        <p:origin x="-112" y="-240"/>
      </p:cViewPr>
      <p:guideLst>
        <p:guide orient="horz" pos="2880"/>
        <p:guide pos="2160"/>
      </p:guideLst>
    </p:cSldViewPr>
  </p:slideViewPr>
  <p:notesTextViewPr>
    <p:cViewPr>
      <p:scale>
        <a:sx n="100" d="100"/>
        <a:sy n="100" d="100"/>
      </p:scale>
      <p:origin x="0" y="0"/>
    </p:cViewPr>
  </p:notesTextViewPr>
  <p:sorterViewPr>
    <p:cViewPr>
      <p:scale>
        <a:sx n="150" d="100"/>
        <a:sy n="150" d="100"/>
      </p:scale>
      <p:origin x="0" y="330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notesMaster" Target="notesMasters/notes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2900"/>
          </a:xfrm>
          <a:prstGeom prst="rect">
            <a:avLst/>
          </a:prstGeom>
        </p:spPr>
        <p:txBody>
          <a:bodyPr vert="horz" lIns="91440" tIns="45720" rIns="91440" bIns="45720" rtlCol="0"/>
          <a:lstStyle>
            <a:lvl1pPr algn="r">
              <a:defRPr sz="1200"/>
            </a:lvl1pPr>
          </a:lstStyle>
          <a:p>
            <a:fld id="{A135B859-605A-2549-8AA8-0C91695A8904}" type="datetimeFigureOut">
              <a:t>12/6/20</a:t>
            </a:fld>
            <a:endParaRPr lang="en-US"/>
          </a:p>
        </p:txBody>
      </p:sp>
      <p:sp>
        <p:nvSpPr>
          <p:cNvPr id="4" name="Slide Image Placeholder 3"/>
          <p:cNvSpPr>
            <a:spLocks noGrp="1" noRot="1" noChangeAspect="1"/>
          </p:cNvSpPr>
          <p:nvPr>
            <p:ph type="sldImg" idx="2"/>
          </p:nvPr>
        </p:nvSpPr>
        <p:spPr>
          <a:xfrm>
            <a:off x="3810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257550"/>
            <a:ext cx="97536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2900"/>
          </a:xfrm>
          <a:prstGeom prst="rect">
            <a:avLst/>
          </a:prstGeom>
        </p:spPr>
        <p:txBody>
          <a:bodyPr vert="horz" lIns="91440" tIns="45720" rIns="91440" bIns="45720" rtlCol="0" anchor="b"/>
          <a:lstStyle>
            <a:lvl1pPr algn="r">
              <a:defRPr sz="1200"/>
            </a:lvl1pPr>
          </a:lstStyle>
          <a:p>
            <a:fld id="{E983EB2C-5A2E-C54F-B88B-B7644D0D0406}" type="slidenum">
              <a:t>‹#›</a:t>
            </a:fld>
            <a:endParaRPr lang="en-US"/>
          </a:p>
        </p:txBody>
      </p:sp>
    </p:spTree>
    <p:extLst>
      <p:ext uri="{BB962C8B-B14F-4D97-AF65-F5344CB8AC3E}">
        <p14:creationId xmlns:p14="http://schemas.microsoft.com/office/powerpoint/2010/main" val="42536726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smtClean="0">
                <a:solidFill>
                  <a:schemeClr val="tx1"/>
                </a:solidFill>
                <a:latin typeface="+mn-lt"/>
                <a:ea typeface="+mn-ea"/>
                <a:cs typeface="+mn-cs"/>
              </a:rPr>
              <a:t>Title I: Employment: Prohibits discrimination in employment against</a:t>
            </a:r>
          </a:p>
          <a:p>
            <a:r>
              <a:rPr lang="en-US" sz="1200" b="0" i="0" u="none" strike="noStrike" kern="1200" baseline="0" smtClean="0">
                <a:solidFill>
                  <a:schemeClr val="tx1"/>
                </a:solidFill>
                <a:latin typeface="+mn-lt"/>
                <a:ea typeface="+mn-ea"/>
                <a:cs typeface="+mn-cs"/>
              </a:rPr>
              <a:t>people with disabilities and requires employers to make reasonable</a:t>
            </a:r>
          </a:p>
          <a:p>
            <a:r>
              <a:rPr lang="en-US" sz="1200" b="0" i="0" u="none" strike="noStrike" kern="1200" baseline="0" smtClean="0">
                <a:solidFill>
                  <a:schemeClr val="tx1"/>
                </a:solidFill>
                <a:latin typeface="+mn-lt"/>
                <a:ea typeface="+mn-ea"/>
                <a:cs typeface="+mn-cs"/>
              </a:rPr>
              <a:t>accommodations.</a:t>
            </a:r>
          </a:p>
          <a:p>
            <a:r>
              <a:rPr lang="en-US" sz="1200" b="0" i="0" u="none" strike="noStrike" kern="1200" baseline="0" smtClean="0">
                <a:solidFill>
                  <a:schemeClr val="tx1"/>
                </a:solidFill>
                <a:latin typeface="+mn-lt"/>
                <a:ea typeface="+mn-ea"/>
                <a:cs typeface="+mn-cs"/>
              </a:rPr>
              <a:t>. Title II: Public Services: Requires local and state governments to make their</a:t>
            </a:r>
          </a:p>
          <a:p>
            <a:r>
              <a:rPr lang="en-US" sz="1200" b="0" i="0" u="none" strike="noStrike" kern="1200" baseline="0" smtClean="0">
                <a:solidFill>
                  <a:schemeClr val="tx1"/>
                </a:solidFill>
                <a:latin typeface="+mn-lt"/>
                <a:ea typeface="+mn-ea"/>
                <a:cs typeface="+mn-cs"/>
              </a:rPr>
              <a:t>programs and services accessible to people with disabilities.</a:t>
            </a:r>
          </a:p>
          <a:p>
            <a:r>
              <a:rPr lang="en-US" sz="1200" b="0" i="0" u="none" strike="noStrike" kern="1200" baseline="0" smtClean="0">
                <a:solidFill>
                  <a:schemeClr val="tx1"/>
                </a:solidFill>
                <a:latin typeface="+mn-lt"/>
                <a:ea typeface="+mn-ea"/>
                <a:cs typeface="+mn-cs"/>
              </a:rPr>
              <a:t>. Title III: Public Accommodations: Privately owned entities cannot exclude</a:t>
            </a:r>
          </a:p>
          <a:p>
            <a:r>
              <a:rPr lang="en-US" sz="1200" b="0" i="0" u="none" strike="noStrike" kern="1200" baseline="0" smtClean="0">
                <a:solidFill>
                  <a:schemeClr val="tx1"/>
                </a:solidFill>
                <a:latin typeface="+mn-lt"/>
                <a:ea typeface="+mn-ea"/>
                <a:cs typeface="+mn-cs"/>
              </a:rPr>
              <a:t>or segregate individuals with disabilities, unless the requirements are</a:t>
            </a:r>
          </a:p>
          <a:p>
            <a:r>
              <a:rPr lang="en-US" sz="1200" b="0" i="0" u="none" strike="noStrike" kern="1200" baseline="0" smtClean="0">
                <a:solidFill>
                  <a:schemeClr val="tx1"/>
                </a:solidFill>
                <a:latin typeface="+mn-lt"/>
                <a:ea typeface="+mn-ea"/>
                <a:cs typeface="+mn-cs"/>
              </a:rPr>
              <a:t>necessary for the operation of the public accommodation.</a:t>
            </a:r>
          </a:p>
          <a:p>
            <a:r>
              <a:rPr lang="en-US" sz="1200" b="0" i="0" u="none" strike="noStrike" kern="1200" baseline="0" smtClean="0">
                <a:solidFill>
                  <a:schemeClr val="tx1"/>
                </a:solidFill>
                <a:latin typeface="+mn-lt"/>
                <a:ea typeface="+mn-ea"/>
                <a:cs typeface="+mn-cs"/>
              </a:rPr>
              <a:t>. Title IV: Telecommunications Services: Telephone companies must provide</a:t>
            </a:r>
          </a:p>
          <a:p>
            <a:r>
              <a:rPr lang="en-US" sz="1200" b="0" i="0" u="none" strike="noStrike" kern="1200" baseline="0" smtClean="0">
                <a:solidFill>
                  <a:schemeClr val="tx1"/>
                </a:solidFill>
                <a:latin typeface="+mn-lt"/>
                <a:ea typeface="+mn-ea"/>
                <a:cs typeface="+mn-cs"/>
              </a:rPr>
              <a:t>devices for the hearing impaired and all federally funded television</a:t>
            </a:r>
          </a:p>
          <a:p>
            <a:r>
              <a:rPr lang="en-US" sz="1200" b="0" i="0" u="none" strike="noStrike" kern="1200" baseline="0" smtClean="0">
                <a:solidFill>
                  <a:schemeClr val="tx1"/>
                </a:solidFill>
                <a:latin typeface="+mn-lt"/>
                <a:ea typeface="+mn-ea"/>
                <a:cs typeface="+mn-cs"/>
              </a:rPr>
              <a:t>programs must include closed captioning.</a:t>
            </a:r>
          </a:p>
          <a:p>
            <a:r>
              <a:rPr lang="en-US" sz="1200" b="0" i="0" u="none" strike="noStrike" kern="1200" baseline="0" smtClean="0">
                <a:solidFill>
                  <a:schemeClr val="tx1"/>
                </a:solidFill>
                <a:latin typeface="+mn-lt"/>
                <a:ea typeface="+mn-ea"/>
                <a:cs typeface="+mn-cs"/>
              </a:rPr>
              <a:t>Title V: Miscellaneous Provisions: Addresses the ADA’s relationship with</a:t>
            </a:r>
          </a:p>
          <a:p>
            <a:r>
              <a:rPr lang="en-US" sz="1200" b="0" i="0" u="none" strike="noStrike" kern="1200" baseline="0" smtClean="0">
                <a:solidFill>
                  <a:schemeClr val="tx1"/>
                </a:solidFill>
                <a:latin typeface="+mn-lt"/>
                <a:ea typeface="+mn-ea"/>
                <a:cs typeface="+mn-cs"/>
              </a:rPr>
              <a:t>other federal and state laws, and requirements relating to insurance,</a:t>
            </a:r>
          </a:p>
          <a:p>
            <a:r>
              <a:rPr lang="en-US" sz="1200" b="0" i="0" u="none" strike="noStrike" kern="1200" baseline="0" smtClean="0">
                <a:solidFill>
                  <a:schemeClr val="tx1"/>
                </a:solidFill>
                <a:latin typeface="+mn-lt"/>
                <a:ea typeface="+mn-ea"/>
                <a:cs typeface="+mn-cs"/>
              </a:rPr>
              <a:t>construction, and design regulation.</a:t>
            </a:r>
            <a:endParaRPr lang="en-US"/>
          </a:p>
        </p:txBody>
      </p:sp>
      <p:sp>
        <p:nvSpPr>
          <p:cNvPr id="4" name="Slide Number Placeholder 3"/>
          <p:cNvSpPr>
            <a:spLocks noGrp="1"/>
          </p:cNvSpPr>
          <p:nvPr>
            <p:ph type="sldNum" sz="quarter" idx="10"/>
          </p:nvPr>
        </p:nvSpPr>
        <p:spPr/>
        <p:txBody>
          <a:bodyPr/>
          <a:lstStyle/>
          <a:p>
            <a:fld id="{E983EB2C-5A2E-C54F-B88B-B7644D0D0406}" type="slidenum">
              <a:t>17</a:t>
            </a:fld>
            <a:endParaRPr lang="en-US"/>
          </a:p>
        </p:txBody>
      </p:sp>
    </p:spTree>
    <p:extLst>
      <p:ext uri="{BB962C8B-B14F-4D97-AF65-F5344CB8AC3E}">
        <p14:creationId xmlns:p14="http://schemas.microsoft.com/office/powerpoint/2010/main" val="16228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discussing map design and how we can design maps that are accessible. Followed by some examples of ways that GIS has been used to improve accessibility in cities.</a:t>
            </a:r>
          </a:p>
          <a:p>
            <a:endParaRPr lang="en-US" dirty="0"/>
          </a:p>
          <a:p>
            <a:r>
              <a:rPr lang="en-US" dirty="0"/>
              <a:t>Wide range of disabilities out there. We’ll be focusing on these three: low vision, dementia, and autism. This selection introduces some physical impairments and some cognitive impairments. This does require some degree of generalization, which can be dangerous. Take this information as a jumping off point, and consider your personal experiences as you hear what is being shared.</a:t>
            </a:r>
          </a:p>
          <a:p>
            <a:endParaRPr lang="en-US" dirty="0"/>
          </a:p>
          <a:p>
            <a:r>
              <a:rPr lang="en-US" dirty="0"/>
              <a:t>For low vision we’ll look at color blindness as well as more typical vision loss. Remember “low vision” is a spectrum of visibility needs.</a:t>
            </a:r>
          </a:p>
          <a:p>
            <a:r>
              <a:rPr lang="en-US" dirty="0"/>
              <a:t>Dementia is unusual considerations, however it is considered because: </a:t>
            </a:r>
          </a:p>
          <a:p>
            <a:r>
              <a:rPr lang="en-US" dirty="0"/>
              <a:t>	a) highly correlates with vision loss, 	</a:t>
            </a:r>
          </a:p>
          <a:p>
            <a:r>
              <a:rPr lang="en-US" dirty="0"/>
              <a:t>	b) results in memory loss and confusion (where visual ques become a key to interpreting the world) </a:t>
            </a:r>
          </a:p>
          <a:p>
            <a:r>
              <a:rPr lang="en-US" dirty="0"/>
              <a:t>	c) anxiety </a:t>
            </a:r>
          </a:p>
          <a:p>
            <a:r>
              <a:rPr lang="en-US" dirty="0"/>
              <a:t>Autism presents its own cognitive and sensory impairments, which will be addressed.</a:t>
            </a:r>
          </a:p>
          <a:p>
            <a:endParaRPr lang="en-US" dirty="0"/>
          </a:p>
          <a:p>
            <a:endParaRPr lang="en-US" dirty="0"/>
          </a:p>
          <a:p>
            <a:r>
              <a:rPr lang="en-US" dirty="0"/>
              <a:t>Photo citations: </a:t>
            </a:r>
            <a:r>
              <a:rPr lang="en-US" dirty="0" err="1"/>
              <a:t>Powerpoint</a:t>
            </a:r>
            <a:r>
              <a:rPr lang="en-US" dirty="0"/>
              <a:t> Stock Images</a:t>
            </a:r>
          </a:p>
        </p:txBody>
      </p:sp>
      <p:sp>
        <p:nvSpPr>
          <p:cNvPr id="4" name="Slide Number Placeholder 3"/>
          <p:cNvSpPr>
            <a:spLocks noGrp="1"/>
          </p:cNvSpPr>
          <p:nvPr>
            <p:ph type="sldNum" sz="quarter" idx="5"/>
          </p:nvPr>
        </p:nvSpPr>
        <p:spPr/>
        <p:txBody>
          <a:bodyPr/>
          <a:lstStyle/>
          <a:p>
            <a:fld id="{589CF1AD-D19A-47B0-8389-A67D9D4F2F7F}"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686798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Photo Citations:</a:t>
            </a:r>
          </a:p>
          <a:p>
            <a:r>
              <a:rPr lang="en-US" dirty="0"/>
              <a:t>Three maps: Joe </a:t>
            </a:r>
            <a:r>
              <a:rPr lang="en-US" dirty="0" err="1"/>
              <a:t>Minicozzi</a:t>
            </a:r>
            <a:r>
              <a:rPr lang="en-US" dirty="0"/>
              <a:t>, Economics of Development presentation</a:t>
            </a:r>
          </a:p>
          <a:p>
            <a:r>
              <a:rPr lang="en-US" dirty="0"/>
              <a:t>Color band image: Wikimedia commons </a:t>
            </a:r>
          </a:p>
        </p:txBody>
      </p:sp>
      <p:sp>
        <p:nvSpPr>
          <p:cNvPr id="4" name="Slide Number Placeholder 3"/>
          <p:cNvSpPr>
            <a:spLocks noGrp="1"/>
          </p:cNvSpPr>
          <p:nvPr>
            <p:ph type="sldNum" sz="quarter" idx="5"/>
          </p:nvPr>
        </p:nvSpPr>
        <p:spPr/>
        <p:txBody>
          <a:bodyPr/>
          <a:lstStyle/>
          <a:p>
            <a:fld id="{589CF1AD-D19A-47B0-8389-A67D9D4F2F7F}"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3931623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upper map provides clearer distinction between areas with clear lines and distinct colors. The lower map does a good job of having text pop from the page.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citations: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Both maps: Accuweather.com</a:t>
            </a:r>
          </a:p>
        </p:txBody>
      </p:sp>
      <p:sp>
        <p:nvSpPr>
          <p:cNvPr id="4" name="Slide Number Placeholder 3"/>
          <p:cNvSpPr>
            <a:spLocks noGrp="1"/>
          </p:cNvSpPr>
          <p:nvPr>
            <p:ph type="sldNum" sz="quarter" idx="5"/>
          </p:nvPr>
        </p:nvSpPr>
        <p:spPr/>
        <p:txBody>
          <a:bodyPr/>
          <a:lstStyle/>
          <a:p>
            <a:fld id="{589CF1AD-D19A-47B0-8389-A67D9D4F2F7F}"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2698029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Touch Graphics Inc.</a:t>
            </a:r>
          </a:p>
        </p:txBody>
      </p:sp>
      <p:sp>
        <p:nvSpPr>
          <p:cNvPr id="4" name="Slide Number Placeholder 3"/>
          <p:cNvSpPr>
            <a:spLocks noGrp="1"/>
          </p:cNvSpPr>
          <p:nvPr>
            <p:ph type="sldNum" sz="quarter" idx="5"/>
          </p:nvPr>
        </p:nvSpPr>
        <p:spPr/>
        <p:txBody>
          <a:bodyPr/>
          <a:lstStyle/>
          <a:p>
            <a:fld id="{589CF1AD-D19A-47B0-8389-A67D9D4F2F7F}"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2383147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Tactile maps!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two examples of TMAP. A world map and a map of the BART. GIS can be used to create these maps. They are not as true to physical space as map-makers are used to. Use of space is more “elastic.” This reflects a different perspective of the world. Only the BART map makes use of braille. Some people read it, although in recent years it has become less and less popular. 8.6% (5,333) were registered as braille readers, 31% (19,109) as visual readers, 9.4% (5,795) as auditory readers, 17% (10,470) as pre-readers, and 34% (21,032) as non-readers. There are other languages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If working on a map that serves as data representation, it is useful to know about tactile color cues, which are raised bumps in unique shapes that represent different colors.</a:t>
            </a:r>
          </a:p>
          <a:p>
            <a:endParaRPr lang="en-US" dirty="0"/>
          </a:p>
          <a:p>
            <a:r>
              <a:rPr lang="en-US" dirty="0"/>
              <a:t>Photo credit:</a:t>
            </a:r>
          </a:p>
          <a:p>
            <a:r>
              <a:rPr lang="en-US" dirty="0"/>
              <a:t>Touch Graphics Inc.</a:t>
            </a:r>
          </a:p>
        </p:txBody>
      </p:sp>
      <p:sp>
        <p:nvSpPr>
          <p:cNvPr id="4" name="Slide Number Placeholder 3"/>
          <p:cNvSpPr>
            <a:spLocks noGrp="1"/>
          </p:cNvSpPr>
          <p:nvPr>
            <p:ph type="sldNum" sz="quarter" idx="5"/>
          </p:nvPr>
        </p:nvSpPr>
        <p:spPr/>
        <p:txBody>
          <a:bodyPr/>
          <a:lstStyle/>
          <a:p>
            <a:fld id="{589CF1AD-D19A-47B0-8389-A67D9D4F2F7F}"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3610341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types of tactile maps!</a:t>
            </a:r>
          </a:p>
          <a:p>
            <a:endParaRPr lang="en-US" dirty="0"/>
          </a:p>
          <a:p>
            <a:r>
              <a:rPr lang="en-US" dirty="0"/>
              <a:t>This school for the blind features a map of the campus that is mostly flat but offers 3D features for the buildings. Users can tap the buildings to hear their name, or double tap to hear information about them. Different colorings of the area can be projected onto the map for visibility and information preference.</a:t>
            </a:r>
          </a:p>
          <a:p>
            <a:endParaRPr lang="en-US" dirty="0"/>
          </a:p>
          <a:p>
            <a:r>
              <a:rPr lang="en-US" dirty="0"/>
              <a:t>3D printing is cheap and easy – a great way to call attention to details in land or data.</a:t>
            </a:r>
          </a:p>
          <a:p>
            <a:endParaRPr lang="en-US" dirty="0"/>
          </a:p>
          <a:p>
            <a:r>
              <a:rPr lang="en-US" dirty="0"/>
              <a:t>Photo credits: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Touch Graphics Inc.</a:t>
            </a:r>
          </a:p>
          <a:p>
            <a:r>
              <a:rPr lang="en-US" dirty="0"/>
              <a:t>Grand Canyon image is from an Etsy store that I can’t find again.</a:t>
            </a:r>
          </a:p>
        </p:txBody>
      </p:sp>
      <p:sp>
        <p:nvSpPr>
          <p:cNvPr id="4" name="Slide Number Placeholder 3"/>
          <p:cNvSpPr>
            <a:spLocks noGrp="1"/>
          </p:cNvSpPr>
          <p:nvPr>
            <p:ph type="sldNum" sz="quarter" idx="5"/>
          </p:nvPr>
        </p:nvSpPr>
        <p:spPr/>
        <p:txBody>
          <a:bodyPr/>
          <a:lstStyle/>
          <a:p>
            <a:fld id="{589CF1AD-D19A-47B0-8389-A67D9D4F2F7F}"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2429004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Globally, 5% of people over 60 have dementia.</a:t>
            </a:r>
          </a:p>
          <a:p>
            <a:endParaRPr lang="en-US" dirty="0"/>
          </a:p>
          <a:p>
            <a:r>
              <a:rPr lang="en-US" dirty="0"/>
              <a:t>Vision loss is distinct from general population, because it is often accompanied by cognitive decline. Often these individuals can’t read braille. </a:t>
            </a:r>
          </a:p>
          <a:p>
            <a:endParaRPr lang="en-US" dirty="0"/>
          </a:p>
          <a:p>
            <a:r>
              <a:rPr lang="en-US" sz="1200" kern="1200" dirty="0">
                <a:solidFill>
                  <a:schemeClr val="tx1"/>
                </a:solidFill>
                <a:effectLst/>
                <a:latin typeface="+mn-lt"/>
                <a:ea typeface="+mn-ea"/>
                <a:cs typeface="+mn-cs"/>
              </a:rPr>
              <a:t>Anxiety is common. Give users time with each idea, trying not to rush them. Color is also a key to navigating emotion, thus one should make use of calming colors.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Photo credit: David Smith, “Creating beautiful maps with R” from R-bloggers</a:t>
            </a:r>
            <a:endParaRPr lang="en-US" dirty="0"/>
          </a:p>
        </p:txBody>
      </p:sp>
      <p:sp>
        <p:nvSpPr>
          <p:cNvPr id="4" name="Slide Number Placeholder 3"/>
          <p:cNvSpPr>
            <a:spLocks noGrp="1"/>
          </p:cNvSpPr>
          <p:nvPr>
            <p:ph type="sldNum" sz="quarter" idx="5"/>
          </p:nvPr>
        </p:nvSpPr>
        <p:spPr/>
        <p:txBody>
          <a:bodyPr/>
          <a:lstStyle/>
          <a:p>
            <a:fld id="{589CF1AD-D19A-47B0-8389-A67D9D4F2F7F}"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3792403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Autism is deeply individual. What may help one user may hinder another. Generally, it’s a good idea to use stimulating imagery and colors, but to be wary of sensory overload.</a:t>
            </a:r>
          </a:p>
          <a:p>
            <a:endParaRPr lang="en-US" dirty="0"/>
          </a:p>
          <a:p>
            <a:r>
              <a:rPr lang="en-US" dirty="0"/>
              <a:t>Photo credit: UK Home Office</a:t>
            </a:r>
          </a:p>
        </p:txBody>
      </p:sp>
      <p:sp>
        <p:nvSpPr>
          <p:cNvPr id="4" name="Slide Number Placeholder 3"/>
          <p:cNvSpPr>
            <a:spLocks noGrp="1"/>
          </p:cNvSpPr>
          <p:nvPr>
            <p:ph type="sldNum" sz="quarter" idx="5"/>
          </p:nvPr>
        </p:nvSpPr>
        <p:spPr/>
        <p:txBody>
          <a:bodyPr/>
          <a:lstStyle/>
          <a:p>
            <a:fld id="{589CF1AD-D19A-47B0-8389-A67D9D4F2F7F}"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2601853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73866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2"/>
            <a:ext cx="853440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2400" b="0" i="0">
                <a:solidFill>
                  <a:schemeClr val="bg1"/>
                </a:solidFill>
                <a:latin typeface="Arial Narrow"/>
                <a:cs typeface="Arial Narrow"/>
              </a:defRPr>
            </a:lvl1pPr>
          </a:lstStyle>
          <a:p>
            <a:pPr marL="12700">
              <a:lnSpc>
                <a:spcPts val="2535"/>
              </a:lnSpc>
            </a:pPr>
            <a:r>
              <a:rPr spc="-5" dirty="0">
                <a:solidFill>
                  <a:prstClr val="white"/>
                </a:solidFill>
              </a:rPr>
              <a:t>Oct 3,</a:t>
            </a:r>
            <a:r>
              <a:rPr spc="-45" dirty="0">
                <a:solidFill>
                  <a:prstClr val="white"/>
                </a:solidFill>
              </a:rPr>
              <a:t> </a:t>
            </a:r>
            <a:r>
              <a:rPr spc="-5" dirty="0">
                <a:solidFill>
                  <a:prstClr val="white"/>
                </a:solidFill>
              </a:rPr>
              <a:t>2013</a:t>
            </a:r>
          </a:p>
        </p:txBody>
      </p:sp>
      <p:sp>
        <p:nvSpPr>
          <p:cNvPr id="3" name="Holder 3"/>
          <p:cNvSpPr>
            <a:spLocks noGrp="1"/>
          </p:cNvSpPr>
          <p:nvPr>
            <p:ph type="dt" sz="half" idx="6"/>
          </p:nvPr>
        </p:nvSpPr>
        <p:spPr/>
        <p:txBody>
          <a:bodyPr lIns="0" tIns="0" rIns="0" bIns="0"/>
          <a:lstStyle>
            <a:lvl1pPr>
              <a:defRPr sz="2400" b="0" i="0">
                <a:solidFill>
                  <a:schemeClr val="bg1"/>
                </a:solidFill>
                <a:latin typeface="Arial Narrow"/>
                <a:cs typeface="Arial Narrow"/>
              </a:defRPr>
            </a:lvl1pPr>
          </a:lstStyle>
          <a:p>
            <a:pPr marL="12700">
              <a:lnSpc>
                <a:spcPts val="2535"/>
              </a:lnSpc>
            </a:pPr>
            <a:r>
              <a:rPr spc="-5" dirty="0">
                <a:solidFill>
                  <a:prstClr val="white"/>
                </a:solidFill>
              </a:rPr>
              <a:t>Yountville </a:t>
            </a:r>
            <a:r>
              <a:rPr dirty="0">
                <a:solidFill>
                  <a:prstClr val="white"/>
                </a:solidFill>
              </a:rPr>
              <a:t>ADA </a:t>
            </a:r>
            <a:r>
              <a:rPr spc="-5" dirty="0">
                <a:solidFill>
                  <a:prstClr val="white"/>
                </a:solidFill>
              </a:rPr>
              <a:t>Self-Evaluation and Transition</a:t>
            </a:r>
            <a:r>
              <a:rPr spc="130" dirty="0">
                <a:solidFill>
                  <a:prstClr val="white"/>
                </a:solidFill>
              </a:rPr>
              <a:t> </a:t>
            </a:r>
            <a:r>
              <a:rPr spc="-5" dirty="0">
                <a:solidFill>
                  <a:prstClr val="white"/>
                </a:solidFill>
              </a:rPr>
              <a:t>Plan</a:t>
            </a: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Calibri"/>
              </a:rPr>
              <a:pPr/>
              <a:t>‹#›</a:t>
            </a:fld>
            <a:endParaRPr>
              <a:solidFill>
                <a:prstClr val="black">
                  <a:tint val="75000"/>
                </a:prstClr>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latin typeface="Franklin Gothic Book"/>
              </a:rPr>
              <a:pPr/>
              <a:t>12/6/20</a:t>
            </a:fld>
            <a:endParaRPr lang="en-US" dirty="0">
              <a:latin typeface="Franklin Gothic Book"/>
            </a:endParaRPr>
          </a:p>
        </p:txBody>
      </p:sp>
      <p:sp>
        <p:nvSpPr>
          <p:cNvPr id="5" name="Footer Placeholder 4">
            <a:extLst>
              <a:ext uri="{FF2B5EF4-FFF2-40B4-BE49-F238E27FC236}">
                <a16:creationId xmlns="" xmlns:a16="http://schemas.microsoft.com/office/drawing/2014/main" id="{051A78A9-3DFF-4937-A9F2-5D8CF495F367}"/>
              </a:ext>
            </a:extLst>
          </p:cNvPr>
          <p:cNvSpPr>
            <a:spLocks noGrp="1"/>
          </p:cNvSpPr>
          <p:nvPr>
            <p:ph type="ftr" sz="quarter" idx="11"/>
          </p:nvPr>
        </p:nvSpPr>
        <p:spPr/>
        <p:txBody>
          <a:bodyPr/>
          <a:lstStyle/>
          <a:p>
            <a:endParaRPr lang="en-US" dirty="0">
              <a:latin typeface="Franklin Gothic Book"/>
            </a:endParaRPr>
          </a:p>
        </p:txBody>
      </p:sp>
      <p:sp>
        <p:nvSpPr>
          <p:cNvPr id="6" name="Slide Number Placeholder 5">
            <a:extLst>
              <a:ext uri="{FF2B5EF4-FFF2-40B4-BE49-F238E27FC236}">
                <a16:creationId xmlns=""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latin typeface="Franklin Gothic Book"/>
              </a:rPr>
              <a:pPr/>
              <a:t>‹#›</a:t>
            </a:fld>
            <a:endParaRPr lang="en-US" dirty="0">
              <a:latin typeface="Franklin Gothic Book"/>
            </a:endParaRPr>
          </a:p>
        </p:txBody>
      </p:sp>
    </p:spTree>
    <p:extLst>
      <p:ext uri="{BB962C8B-B14F-4D97-AF65-F5344CB8AC3E}">
        <p14:creationId xmlns:p14="http://schemas.microsoft.com/office/powerpoint/2010/main" val="1984141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latin typeface="Franklin Gothic Book"/>
              </a:rPr>
              <a:pPr/>
              <a:t>12/6/20</a:t>
            </a:fld>
            <a:endParaRPr lang="en-US" dirty="0">
              <a:latin typeface="Franklin Gothic Book"/>
            </a:endParaRPr>
          </a:p>
        </p:txBody>
      </p:sp>
      <p:sp>
        <p:nvSpPr>
          <p:cNvPr id="8" name="Footer Placeholder 7">
            <a:extLst>
              <a:ext uri="{FF2B5EF4-FFF2-40B4-BE49-F238E27FC236}">
                <a16:creationId xmlns="" xmlns:a16="http://schemas.microsoft.com/office/drawing/2014/main" id="{062CA021-2578-47CB-822C-BDDFF7223B28}"/>
              </a:ext>
            </a:extLst>
          </p:cNvPr>
          <p:cNvSpPr>
            <a:spLocks noGrp="1"/>
          </p:cNvSpPr>
          <p:nvPr>
            <p:ph type="ftr" sz="quarter" idx="11"/>
          </p:nvPr>
        </p:nvSpPr>
        <p:spPr/>
        <p:txBody>
          <a:bodyPr/>
          <a:lstStyle/>
          <a:p>
            <a:endParaRPr lang="en-US" dirty="0">
              <a:latin typeface="Franklin Gothic Book"/>
            </a:endParaRPr>
          </a:p>
        </p:txBody>
      </p:sp>
      <p:sp>
        <p:nvSpPr>
          <p:cNvPr id="9" name="Slide Number Placeholder 8">
            <a:extLst>
              <a:ext uri="{FF2B5EF4-FFF2-40B4-BE49-F238E27FC236}">
                <a16:creationId xmlns=""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latin typeface="Franklin Gothic Book"/>
              </a:rPr>
              <a:pPr/>
              <a:t>‹#›</a:t>
            </a:fld>
            <a:endParaRPr lang="en-US" dirty="0">
              <a:latin typeface="Franklin Gothic Book"/>
            </a:endParaRPr>
          </a:p>
        </p:txBody>
      </p:sp>
    </p:spTree>
    <p:extLst>
      <p:ext uri="{BB962C8B-B14F-4D97-AF65-F5344CB8AC3E}">
        <p14:creationId xmlns:p14="http://schemas.microsoft.com/office/powerpoint/2010/main" val="3838705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latin typeface="Franklin Gothic Book"/>
              </a:rPr>
              <a:pPr/>
              <a:t>12/6/20</a:t>
            </a:fld>
            <a:endParaRPr lang="en-US" dirty="0">
              <a:latin typeface="Franklin Gothic Book"/>
            </a:endParaRPr>
          </a:p>
        </p:txBody>
      </p:sp>
      <p:sp>
        <p:nvSpPr>
          <p:cNvPr id="8" name="Footer Placeholder 7">
            <a:extLst>
              <a:ext uri="{FF2B5EF4-FFF2-40B4-BE49-F238E27FC236}">
                <a16:creationId xmlns="" xmlns:a16="http://schemas.microsoft.com/office/drawing/2014/main" id="{189422CD-6F62-4DD6-89EF-07A60B42D219}"/>
              </a:ext>
            </a:extLst>
          </p:cNvPr>
          <p:cNvSpPr>
            <a:spLocks noGrp="1"/>
          </p:cNvSpPr>
          <p:nvPr>
            <p:ph type="ftr" sz="quarter" idx="11"/>
          </p:nvPr>
        </p:nvSpPr>
        <p:spPr/>
        <p:txBody>
          <a:bodyPr/>
          <a:lstStyle/>
          <a:p>
            <a:endParaRPr lang="en-US" dirty="0">
              <a:latin typeface="Franklin Gothic Book"/>
            </a:endParaRPr>
          </a:p>
        </p:txBody>
      </p:sp>
      <p:sp>
        <p:nvSpPr>
          <p:cNvPr id="11" name="Slide Number Placeholder 10">
            <a:extLst>
              <a:ext uri="{FF2B5EF4-FFF2-40B4-BE49-F238E27FC236}">
                <a16:creationId xmlns=""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latin typeface="Franklin Gothic Book"/>
              </a:rPr>
              <a:pPr/>
              <a:t>‹#›</a:t>
            </a:fld>
            <a:endParaRPr lang="en-US" dirty="0">
              <a:latin typeface="Franklin Gothic Book"/>
            </a:endParaRPr>
          </a:p>
        </p:txBody>
      </p:sp>
    </p:spTree>
    <p:extLst>
      <p:ext uri="{BB962C8B-B14F-4D97-AF65-F5344CB8AC3E}">
        <p14:creationId xmlns:p14="http://schemas.microsoft.com/office/powerpoint/2010/main" val="1420427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latin typeface="Franklin Gothic Book"/>
              </a:rPr>
              <a:pPr/>
              <a:t>12/6/20</a:t>
            </a:fld>
            <a:endParaRPr lang="en-US" dirty="0">
              <a:latin typeface="Franklin Gothic Book"/>
            </a:endParaRPr>
          </a:p>
        </p:txBody>
      </p:sp>
      <p:sp>
        <p:nvSpPr>
          <p:cNvPr id="9" name="Footer Placeholder 8">
            <a:extLst>
              <a:ext uri="{FF2B5EF4-FFF2-40B4-BE49-F238E27FC236}">
                <a16:creationId xmlns="" xmlns:a16="http://schemas.microsoft.com/office/drawing/2014/main" id="{4690D34E-7EBD-44B2-83CA-4C126A18D7EF}"/>
              </a:ext>
            </a:extLst>
          </p:cNvPr>
          <p:cNvSpPr>
            <a:spLocks noGrp="1"/>
          </p:cNvSpPr>
          <p:nvPr>
            <p:ph type="ftr" sz="quarter" idx="11"/>
          </p:nvPr>
        </p:nvSpPr>
        <p:spPr/>
        <p:txBody>
          <a:bodyPr/>
          <a:lstStyle/>
          <a:p>
            <a:endParaRPr lang="en-US" dirty="0">
              <a:latin typeface="Franklin Gothic Book"/>
            </a:endParaRPr>
          </a:p>
        </p:txBody>
      </p:sp>
      <p:sp>
        <p:nvSpPr>
          <p:cNvPr id="10" name="Slide Number Placeholder 9">
            <a:extLst>
              <a:ext uri="{FF2B5EF4-FFF2-40B4-BE49-F238E27FC236}">
                <a16:creationId xmlns=""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latin typeface="Franklin Gothic Book"/>
              </a:rPr>
              <a:pPr/>
              <a:t>‹#›</a:t>
            </a:fld>
            <a:endParaRPr lang="en-US" dirty="0">
              <a:latin typeface="Franklin Gothic Book"/>
            </a:endParaRPr>
          </a:p>
        </p:txBody>
      </p:sp>
    </p:spTree>
    <p:extLst>
      <p:ext uri="{BB962C8B-B14F-4D97-AF65-F5344CB8AC3E}">
        <p14:creationId xmlns:p14="http://schemas.microsoft.com/office/powerpoint/2010/main" val="1024905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latin typeface="Franklin Gothic Book"/>
              </a:rPr>
              <a:pPr/>
              <a:t>12/6/20</a:t>
            </a:fld>
            <a:endParaRPr lang="en-US" dirty="0">
              <a:latin typeface="Franklin Gothic Book"/>
            </a:endParaRPr>
          </a:p>
        </p:txBody>
      </p:sp>
      <p:sp>
        <p:nvSpPr>
          <p:cNvPr id="11" name="Footer Placeholder 10">
            <a:extLst>
              <a:ext uri="{FF2B5EF4-FFF2-40B4-BE49-F238E27FC236}">
                <a16:creationId xmlns="" xmlns:a16="http://schemas.microsoft.com/office/drawing/2014/main" id="{D052F5BC-98E0-4D60-AD67-9547738B7DD4}"/>
              </a:ext>
            </a:extLst>
          </p:cNvPr>
          <p:cNvSpPr>
            <a:spLocks noGrp="1"/>
          </p:cNvSpPr>
          <p:nvPr>
            <p:ph type="ftr" sz="quarter" idx="11"/>
          </p:nvPr>
        </p:nvSpPr>
        <p:spPr/>
        <p:txBody>
          <a:bodyPr/>
          <a:lstStyle/>
          <a:p>
            <a:endParaRPr lang="en-US" dirty="0">
              <a:latin typeface="Franklin Gothic Book"/>
            </a:endParaRPr>
          </a:p>
        </p:txBody>
      </p:sp>
      <p:sp>
        <p:nvSpPr>
          <p:cNvPr id="12" name="Slide Number Placeholder 11">
            <a:extLst>
              <a:ext uri="{FF2B5EF4-FFF2-40B4-BE49-F238E27FC236}">
                <a16:creationId xmlns=""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latin typeface="Franklin Gothic Book"/>
              </a:rPr>
              <a:pPr/>
              <a:t>‹#›</a:t>
            </a:fld>
            <a:endParaRPr lang="en-US" dirty="0">
              <a:latin typeface="Franklin Gothic Book"/>
            </a:endParaRPr>
          </a:p>
        </p:txBody>
      </p:sp>
    </p:spTree>
    <p:extLst>
      <p:ext uri="{BB962C8B-B14F-4D97-AF65-F5344CB8AC3E}">
        <p14:creationId xmlns:p14="http://schemas.microsoft.com/office/powerpoint/2010/main" val="22423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latin typeface="Franklin Gothic Book"/>
              </a:rPr>
              <a:pPr/>
              <a:t>12/6/20</a:t>
            </a:fld>
            <a:endParaRPr lang="en-US" dirty="0">
              <a:latin typeface="Franklin Gothic Book"/>
            </a:endParaRPr>
          </a:p>
        </p:txBody>
      </p:sp>
      <p:sp>
        <p:nvSpPr>
          <p:cNvPr id="7" name="Footer Placeholder 6">
            <a:extLst>
              <a:ext uri="{FF2B5EF4-FFF2-40B4-BE49-F238E27FC236}">
                <a16:creationId xmlns="" xmlns:a16="http://schemas.microsoft.com/office/drawing/2014/main" id="{EED72207-24CA-42B7-A975-2F8E41CBA904}"/>
              </a:ext>
            </a:extLst>
          </p:cNvPr>
          <p:cNvSpPr>
            <a:spLocks noGrp="1"/>
          </p:cNvSpPr>
          <p:nvPr>
            <p:ph type="ftr" sz="quarter" idx="11"/>
          </p:nvPr>
        </p:nvSpPr>
        <p:spPr/>
        <p:txBody>
          <a:bodyPr/>
          <a:lstStyle/>
          <a:p>
            <a:endParaRPr lang="en-US" dirty="0">
              <a:latin typeface="Franklin Gothic Book"/>
            </a:endParaRPr>
          </a:p>
        </p:txBody>
      </p:sp>
      <p:sp>
        <p:nvSpPr>
          <p:cNvPr id="8" name="Slide Number Placeholder 7">
            <a:extLst>
              <a:ext uri="{FF2B5EF4-FFF2-40B4-BE49-F238E27FC236}">
                <a16:creationId xmlns=""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latin typeface="Franklin Gothic Book"/>
              </a:rPr>
              <a:pPr/>
              <a:t>‹#›</a:t>
            </a:fld>
            <a:endParaRPr lang="en-US" dirty="0">
              <a:latin typeface="Franklin Gothic Book"/>
            </a:endParaRPr>
          </a:p>
        </p:txBody>
      </p:sp>
    </p:spTree>
    <p:extLst>
      <p:ext uri="{BB962C8B-B14F-4D97-AF65-F5344CB8AC3E}">
        <p14:creationId xmlns:p14="http://schemas.microsoft.com/office/powerpoint/2010/main" val="3494820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latin typeface="Franklin Gothic Book"/>
              </a:rPr>
              <a:pPr/>
              <a:t>12/6/20</a:t>
            </a:fld>
            <a:endParaRPr lang="en-US" dirty="0">
              <a:latin typeface="Franklin Gothic Book"/>
            </a:endParaRPr>
          </a:p>
        </p:txBody>
      </p:sp>
      <p:sp>
        <p:nvSpPr>
          <p:cNvPr id="3" name="Footer Placeholder 2">
            <a:extLst>
              <a:ext uri="{FF2B5EF4-FFF2-40B4-BE49-F238E27FC236}">
                <a16:creationId xmlns="" xmlns:a16="http://schemas.microsoft.com/office/drawing/2014/main" id="{05915714-6BBA-4593-8591-4E26F7D58D9F}"/>
              </a:ext>
            </a:extLst>
          </p:cNvPr>
          <p:cNvSpPr>
            <a:spLocks noGrp="1"/>
          </p:cNvSpPr>
          <p:nvPr>
            <p:ph type="ftr" sz="quarter" idx="11"/>
          </p:nvPr>
        </p:nvSpPr>
        <p:spPr/>
        <p:txBody>
          <a:bodyPr/>
          <a:lstStyle/>
          <a:p>
            <a:endParaRPr lang="en-US" dirty="0">
              <a:latin typeface="Franklin Gothic Book"/>
            </a:endParaRPr>
          </a:p>
        </p:txBody>
      </p:sp>
      <p:sp>
        <p:nvSpPr>
          <p:cNvPr id="4" name="Slide Number Placeholder 3">
            <a:extLst>
              <a:ext uri="{FF2B5EF4-FFF2-40B4-BE49-F238E27FC236}">
                <a16:creationId xmlns=""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latin typeface="Franklin Gothic Book"/>
              </a:rPr>
              <a:pPr/>
              <a:t>‹#›</a:t>
            </a:fld>
            <a:endParaRPr lang="en-US" dirty="0">
              <a:latin typeface="Franklin Gothic Book"/>
            </a:endParaRPr>
          </a:p>
        </p:txBody>
      </p:sp>
    </p:spTree>
    <p:extLst>
      <p:ext uri="{BB962C8B-B14F-4D97-AF65-F5344CB8AC3E}">
        <p14:creationId xmlns:p14="http://schemas.microsoft.com/office/powerpoint/2010/main" val="462097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latin typeface="Franklin Gothic Book"/>
              </a:rPr>
              <a:pPr/>
              <a:t>12/6/20</a:t>
            </a:fld>
            <a:endParaRPr lang="en-US" dirty="0">
              <a:latin typeface="Franklin Gothic Book"/>
            </a:endParaRPr>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solidFill>
                <a:srgbClr val="39302A"/>
              </a:solidFill>
              <a:latin typeface="Franklin Gothic Book"/>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solidFill>
                  <a:srgbClr val="39302A"/>
                </a:solidFill>
                <a:latin typeface="Franklin Gothic Book"/>
              </a:rPr>
              <a:pPr/>
              <a:t>‹#›</a:t>
            </a:fld>
            <a:endParaRPr lang="en-US" dirty="0">
              <a:solidFill>
                <a:srgbClr val="39302A"/>
              </a:solidFill>
              <a:latin typeface="Franklin Gothic Book"/>
            </a:endParaRPr>
          </a:p>
        </p:txBody>
      </p:sp>
    </p:spTree>
    <p:extLst>
      <p:ext uri="{BB962C8B-B14F-4D97-AF65-F5344CB8AC3E}">
        <p14:creationId xmlns:p14="http://schemas.microsoft.com/office/powerpoint/2010/main" val="39516153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latin typeface="Franklin Gothic Book"/>
              </a:rPr>
              <a:pPr/>
              <a:t>12/6/20</a:t>
            </a:fld>
            <a:endParaRPr lang="en-US" dirty="0">
              <a:latin typeface="Franklin Gothic Book"/>
            </a:endParaRPr>
          </a:p>
        </p:txBody>
      </p:sp>
      <p:sp>
        <p:nvSpPr>
          <p:cNvPr id="6" name="Footer Placeholder 5"/>
          <p:cNvSpPr>
            <a:spLocks noGrp="1"/>
          </p:cNvSpPr>
          <p:nvPr>
            <p:ph type="ftr" sz="quarter" idx="11"/>
          </p:nvPr>
        </p:nvSpPr>
        <p:spPr>
          <a:xfrm>
            <a:off x="1097279" y="6446838"/>
            <a:ext cx="6818262" cy="365125"/>
          </a:xfrm>
        </p:spPr>
        <p:txBody>
          <a:bodyPr/>
          <a:lstStyle/>
          <a:p>
            <a:endParaRPr lang="en-US" dirty="0">
              <a:latin typeface="Franklin Gothic Book"/>
            </a:endParaRPr>
          </a:p>
        </p:txBody>
      </p:sp>
      <p:sp>
        <p:nvSpPr>
          <p:cNvPr id="7" name="Slide Number Placeholder 6"/>
          <p:cNvSpPr>
            <a:spLocks noGrp="1"/>
          </p:cNvSpPr>
          <p:nvPr>
            <p:ph type="sldNum" sz="quarter" idx="12"/>
          </p:nvPr>
        </p:nvSpPr>
        <p:spPr/>
        <p:txBody>
          <a:bodyPr/>
          <a:lstStyle/>
          <a:p>
            <a:fld id="{3A98EE3D-8CD1-4C3F-BD1C-C98C9596463C}" type="slidenum">
              <a:rPr lang="en-US" smtClean="0">
                <a:latin typeface="Franklin Gothic Book"/>
              </a:rPr>
              <a:pPr/>
              <a:t>‹#›</a:t>
            </a:fld>
            <a:endParaRPr lang="en-US" dirty="0">
              <a:latin typeface="Franklin Gothic Book"/>
            </a:endParaRPr>
          </a:p>
        </p:txBody>
      </p:sp>
    </p:spTree>
    <p:extLst>
      <p:ext uri="{BB962C8B-B14F-4D97-AF65-F5344CB8AC3E}">
        <p14:creationId xmlns:p14="http://schemas.microsoft.com/office/powerpoint/2010/main" val="3060894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0" i="0" u="sng">
                <a:solidFill>
                  <a:srgbClr val="404040"/>
                </a:solidFill>
                <a:latin typeface="Calibri-Light"/>
                <a:cs typeface="Calibri-Light"/>
              </a:defRPr>
            </a:lvl1pPr>
          </a:lstStyle>
          <a:p>
            <a:endParaRPr/>
          </a:p>
        </p:txBody>
      </p:sp>
      <p:sp>
        <p:nvSpPr>
          <p:cNvPr id="3" name="Holder 3"/>
          <p:cNvSpPr>
            <a:spLocks noGrp="1"/>
          </p:cNvSpPr>
          <p:nvPr>
            <p:ph type="body" idx="1"/>
          </p:nvPr>
        </p:nvSpPr>
        <p:spPr/>
        <p:txBody>
          <a:bodyPr lIns="0" tIns="0" rIns="0" bIns="0"/>
          <a:lstStyle>
            <a:lvl1pPr>
              <a:defRPr sz="2000" b="0" i="0" u="heavy">
                <a:solidFill>
                  <a:srgbClr val="2997E2"/>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0" i="0" u="sng">
                <a:solidFill>
                  <a:srgbClr val="404040"/>
                </a:solidFill>
                <a:latin typeface="Calibri-Light"/>
                <a:cs typeface="Calibri-Light"/>
              </a:defRPr>
            </a:lvl1pPr>
          </a:lstStyle>
          <a:p>
            <a:endParaRPr/>
          </a:p>
        </p:txBody>
      </p:sp>
      <p:sp>
        <p:nvSpPr>
          <p:cNvPr id="3" name="Holder 3"/>
          <p:cNvSpPr>
            <a:spLocks noGrp="1"/>
          </p:cNvSpPr>
          <p:nvPr>
            <p:ph sz="half" idx="2"/>
          </p:nvPr>
        </p:nvSpPr>
        <p:spPr>
          <a:xfrm>
            <a:off x="609600" y="1577342"/>
            <a:ext cx="530352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2"/>
            <a:ext cx="5303520" cy="30777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0" i="0" u="sng">
                <a:solidFill>
                  <a:srgbClr val="404040"/>
                </a:solidFill>
                <a:latin typeface="Calibri-Light"/>
                <a:cs typeface="Calibri-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539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2400" b="0" i="0">
                <a:solidFill>
                  <a:schemeClr val="bg1"/>
                </a:solidFill>
                <a:latin typeface="Arial Narrow"/>
                <a:cs typeface="Arial Narrow"/>
              </a:defRPr>
            </a:lvl1pPr>
          </a:lstStyle>
          <a:p>
            <a:pPr marL="12700">
              <a:lnSpc>
                <a:spcPts val="2535"/>
              </a:lnSpc>
            </a:pPr>
            <a:r>
              <a:rPr spc="-5" dirty="0">
                <a:solidFill>
                  <a:prstClr val="white"/>
                </a:solidFill>
              </a:rPr>
              <a:t>Oct 3,</a:t>
            </a:r>
            <a:r>
              <a:rPr spc="-45" dirty="0">
                <a:solidFill>
                  <a:prstClr val="white"/>
                </a:solidFill>
              </a:rPr>
              <a:t> </a:t>
            </a:r>
            <a:r>
              <a:rPr spc="-5" dirty="0">
                <a:solidFill>
                  <a:prstClr val="white"/>
                </a:solidFill>
              </a:rPr>
              <a:t>2013</a:t>
            </a:r>
          </a:p>
        </p:txBody>
      </p:sp>
      <p:sp>
        <p:nvSpPr>
          <p:cNvPr id="5" name="Holder 5"/>
          <p:cNvSpPr>
            <a:spLocks noGrp="1"/>
          </p:cNvSpPr>
          <p:nvPr>
            <p:ph type="dt" sz="half" idx="6"/>
          </p:nvPr>
        </p:nvSpPr>
        <p:spPr/>
        <p:txBody>
          <a:bodyPr lIns="0" tIns="0" rIns="0" bIns="0"/>
          <a:lstStyle>
            <a:lvl1pPr>
              <a:defRPr sz="2400" b="0" i="0">
                <a:solidFill>
                  <a:schemeClr val="bg1"/>
                </a:solidFill>
                <a:latin typeface="Arial Narrow"/>
                <a:cs typeface="Arial Narrow"/>
              </a:defRPr>
            </a:lvl1pPr>
          </a:lstStyle>
          <a:p>
            <a:pPr marL="12700">
              <a:lnSpc>
                <a:spcPts val="2535"/>
              </a:lnSpc>
            </a:pPr>
            <a:r>
              <a:rPr spc="-5" dirty="0">
                <a:solidFill>
                  <a:prstClr val="white"/>
                </a:solidFill>
              </a:rPr>
              <a:t>Yountville </a:t>
            </a:r>
            <a:r>
              <a:rPr dirty="0">
                <a:solidFill>
                  <a:prstClr val="white"/>
                </a:solidFill>
              </a:rPr>
              <a:t>ADA </a:t>
            </a:r>
            <a:r>
              <a:rPr spc="-5" dirty="0">
                <a:solidFill>
                  <a:prstClr val="white"/>
                </a:solidFill>
              </a:rPr>
              <a:t>Self-Evaluation and Transition</a:t>
            </a:r>
            <a:r>
              <a:rPr spc="130" dirty="0">
                <a:solidFill>
                  <a:prstClr val="white"/>
                </a:solidFill>
              </a:rPr>
              <a:t> </a:t>
            </a:r>
            <a:r>
              <a:rPr spc="-5" dirty="0">
                <a:solidFill>
                  <a:prstClr val="white"/>
                </a:solidFill>
              </a:rPr>
              <a:t>Plan</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Calibri"/>
              </a:rPr>
              <a:pPr/>
              <a:t>‹#›</a:t>
            </a:fld>
            <a:endParaRPr>
              <a:solidFill>
                <a:prstClr val="black">
                  <a:tint val="75000"/>
                </a:prstClr>
              </a:solidFill>
              <a:latin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FFCC00"/>
                </a:solidFill>
                <a:latin typeface="Impact"/>
                <a:cs typeface="Impact"/>
              </a:defRPr>
            </a:lvl1pPr>
          </a:lstStyle>
          <a:p>
            <a:endParaRPr/>
          </a:p>
        </p:txBody>
      </p:sp>
      <p:sp>
        <p:nvSpPr>
          <p:cNvPr id="3" name="Holder 3"/>
          <p:cNvSpPr>
            <a:spLocks noGrp="1"/>
          </p:cNvSpPr>
          <p:nvPr>
            <p:ph type="body" idx="1"/>
          </p:nvPr>
        </p:nvSpPr>
        <p:spPr/>
        <p:txBody>
          <a:bodyPr lIns="0" tIns="0" rIns="0" bIns="0"/>
          <a:lstStyle>
            <a:lvl1pPr>
              <a:defRPr sz="3200" b="1" i="0">
                <a:solidFill>
                  <a:schemeClr val="bg1"/>
                </a:solidFill>
                <a:latin typeface="Arial Narrow"/>
                <a:cs typeface="Arial Narrow"/>
              </a:defRPr>
            </a:lvl1pPr>
          </a:lstStyle>
          <a:p>
            <a:endParaRPr/>
          </a:p>
        </p:txBody>
      </p:sp>
      <p:sp>
        <p:nvSpPr>
          <p:cNvPr id="4" name="Holder 4"/>
          <p:cNvSpPr>
            <a:spLocks noGrp="1"/>
          </p:cNvSpPr>
          <p:nvPr>
            <p:ph type="ftr" sz="quarter" idx="5"/>
          </p:nvPr>
        </p:nvSpPr>
        <p:spPr/>
        <p:txBody>
          <a:bodyPr lIns="0" tIns="0" rIns="0" bIns="0"/>
          <a:lstStyle>
            <a:lvl1pPr>
              <a:defRPr sz="2400" b="0" i="0">
                <a:solidFill>
                  <a:schemeClr val="bg1"/>
                </a:solidFill>
                <a:latin typeface="Arial Narrow"/>
                <a:cs typeface="Arial Narrow"/>
              </a:defRPr>
            </a:lvl1pPr>
          </a:lstStyle>
          <a:p>
            <a:pPr marL="12700">
              <a:lnSpc>
                <a:spcPts val="2535"/>
              </a:lnSpc>
            </a:pPr>
            <a:r>
              <a:rPr spc="-5" dirty="0">
                <a:solidFill>
                  <a:prstClr val="white"/>
                </a:solidFill>
              </a:rPr>
              <a:t>Oct 3,</a:t>
            </a:r>
            <a:r>
              <a:rPr spc="-45" dirty="0">
                <a:solidFill>
                  <a:prstClr val="white"/>
                </a:solidFill>
              </a:rPr>
              <a:t> </a:t>
            </a:r>
            <a:r>
              <a:rPr spc="-5" dirty="0">
                <a:solidFill>
                  <a:prstClr val="white"/>
                </a:solidFill>
              </a:rPr>
              <a:t>2013</a:t>
            </a:r>
          </a:p>
        </p:txBody>
      </p:sp>
      <p:sp>
        <p:nvSpPr>
          <p:cNvPr id="5" name="Holder 5"/>
          <p:cNvSpPr>
            <a:spLocks noGrp="1"/>
          </p:cNvSpPr>
          <p:nvPr>
            <p:ph type="dt" sz="half" idx="6"/>
          </p:nvPr>
        </p:nvSpPr>
        <p:spPr/>
        <p:txBody>
          <a:bodyPr lIns="0" tIns="0" rIns="0" bIns="0"/>
          <a:lstStyle>
            <a:lvl1pPr>
              <a:defRPr sz="2400" b="0" i="0">
                <a:solidFill>
                  <a:schemeClr val="bg1"/>
                </a:solidFill>
                <a:latin typeface="Arial Narrow"/>
                <a:cs typeface="Arial Narrow"/>
              </a:defRPr>
            </a:lvl1pPr>
          </a:lstStyle>
          <a:p>
            <a:pPr marL="12700">
              <a:lnSpc>
                <a:spcPts val="2535"/>
              </a:lnSpc>
            </a:pPr>
            <a:r>
              <a:rPr spc="-5" dirty="0">
                <a:solidFill>
                  <a:prstClr val="white"/>
                </a:solidFill>
              </a:rPr>
              <a:t>Yountville </a:t>
            </a:r>
            <a:r>
              <a:rPr dirty="0">
                <a:solidFill>
                  <a:prstClr val="white"/>
                </a:solidFill>
              </a:rPr>
              <a:t>ADA </a:t>
            </a:r>
            <a:r>
              <a:rPr spc="-5" dirty="0">
                <a:solidFill>
                  <a:prstClr val="white"/>
                </a:solidFill>
              </a:rPr>
              <a:t>Self-Evaluation and Transition</a:t>
            </a:r>
            <a:r>
              <a:rPr spc="130" dirty="0">
                <a:solidFill>
                  <a:prstClr val="white"/>
                </a:solidFill>
              </a:rPr>
              <a:t> </a:t>
            </a:r>
            <a:r>
              <a:rPr spc="-5" dirty="0">
                <a:solidFill>
                  <a:prstClr val="white"/>
                </a:solidFill>
              </a:rPr>
              <a:t>Plan</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Calibri"/>
              </a:rPr>
              <a:pPr/>
              <a:t>‹#›</a:t>
            </a:fld>
            <a:endParaRPr>
              <a:solidFill>
                <a:prstClr val="black">
                  <a:tint val="75000"/>
                </a:prstClr>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FFCC00"/>
                </a:solidFill>
                <a:latin typeface="Impact"/>
                <a:cs typeface="Impact"/>
              </a:defRPr>
            </a:lvl1pPr>
          </a:lstStyle>
          <a:p>
            <a:endParaRPr/>
          </a:p>
        </p:txBody>
      </p:sp>
      <p:sp>
        <p:nvSpPr>
          <p:cNvPr id="3" name="Holder 3"/>
          <p:cNvSpPr>
            <a:spLocks noGrp="1"/>
          </p:cNvSpPr>
          <p:nvPr>
            <p:ph sz="half" idx="2"/>
          </p:nvPr>
        </p:nvSpPr>
        <p:spPr>
          <a:xfrm>
            <a:off x="1481821" y="1391098"/>
            <a:ext cx="4698230" cy="492443"/>
          </a:xfrm>
          <a:prstGeom prst="rect">
            <a:avLst/>
          </a:prstGeom>
        </p:spPr>
        <p:txBody>
          <a:bodyPr wrap="square" lIns="0" tIns="0" rIns="0" bIns="0">
            <a:spAutoFit/>
          </a:bodyPr>
          <a:lstStyle>
            <a:lvl1pPr>
              <a:defRPr sz="3200" b="1" i="0">
                <a:solidFill>
                  <a:srgbClr val="EAEAEA"/>
                </a:solidFill>
                <a:latin typeface="Arial Narrow"/>
                <a:cs typeface="Arial Narrow"/>
              </a:defRPr>
            </a:lvl1pPr>
          </a:lstStyle>
          <a:p>
            <a:endParaRPr/>
          </a:p>
        </p:txBody>
      </p:sp>
      <p:sp>
        <p:nvSpPr>
          <p:cNvPr id="4" name="Holder 4"/>
          <p:cNvSpPr>
            <a:spLocks noGrp="1"/>
          </p:cNvSpPr>
          <p:nvPr>
            <p:ph sz="half" idx="3"/>
          </p:nvPr>
        </p:nvSpPr>
        <p:spPr>
          <a:xfrm>
            <a:off x="6278880" y="1577340"/>
            <a:ext cx="530352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2400" b="0" i="0">
                <a:solidFill>
                  <a:schemeClr val="bg1"/>
                </a:solidFill>
                <a:latin typeface="Arial Narrow"/>
                <a:cs typeface="Arial Narrow"/>
              </a:defRPr>
            </a:lvl1pPr>
          </a:lstStyle>
          <a:p>
            <a:pPr marL="12700">
              <a:lnSpc>
                <a:spcPts val="2535"/>
              </a:lnSpc>
            </a:pPr>
            <a:r>
              <a:rPr spc="-5" dirty="0">
                <a:solidFill>
                  <a:prstClr val="white"/>
                </a:solidFill>
              </a:rPr>
              <a:t>Oct 3,</a:t>
            </a:r>
            <a:r>
              <a:rPr spc="-45" dirty="0">
                <a:solidFill>
                  <a:prstClr val="white"/>
                </a:solidFill>
              </a:rPr>
              <a:t> </a:t>
            </a:r>
            <a:r>
              <a:rPr spc="-5" dirty="0">
                <a:solidFill>
                  <a:prstClr val="white"/>
                </a:solidFill>
              </a:rPr>
              <a:t>2013</a:t>
            </a:r>
          </a:p>
        </p:txBody>
      </p:sp>
      <p:sp>
        <p:nvSpPr>
          <p:cNvPr id="6" name="Holder 6"/>
          <p:cNvSpPr>
            <a:spLocks noGrp="1"/>
          </p:cNvSpPr>
          <p:nvPr>
            <p:ph type="dt" sz="half" idx="6"/>
          </p:nvPr>
        </p:nvSpPr>
        <p:spPr/>
        <p:txBody>
          <a:bodyPr lIns="0" tIns="0" rIns="0" bIns="0"/>
          <a:lstStyle>
            <a:lvl1pPr>
              <a:defRPr sz="2400" b="0" i="0">
                <a:solidFill>
                  <a:schemeClr val="bg1"/>
                </a:solidFill>
                <a:latin typeface="Arial Narrow"/>
                <a:cs typeface="Arial Narrow"/>
              </a:defRPr>
            </a:lvl1pPr>
          </a:lstStyle>
          <a:p>
            <a:pPr marL="12700">
              <a:lnSpc>
                <a:spcPts val="2535"/>
              </a:lnSpc>
            </a:pPr>
            <a:r>
              <a:rPr spc="-5" dirty="0">
                <a:solidFill>
                  <a:prstClr val="white"/>
                </a:solidFill>
              </a:rPr>
              <a:t>Yountville </a:t>
            </a:r>
            <a:r>
              <a:rPr dirty="0">
                <a:solidFill>
                  <a:prstClr val="white"/>
                </a:solidFill>
              </a:rPr>
              <a:t>ADA </a:t>
            </a:r>
            <a:r>
              <a:rPr spc="-5" dirty="0">
                <a:solidFill>
                  <a:prstClr val="white"/>
                </a:solidFill>
              </a:rPr>
              <a:t>Self-Evaluation and Transition</a:t>
            </a:r>
            <a:r>
              <a:rPr spc="130" dirty="0">
                <a:solidFill>
                  <a:prstClr val="white"/>
                </a:solidFill>
              </a:rPr>
              <a:t> </a:t>
            </a:r>
            <a:r>
              <a:rPr spc="-5" dirty="0">
                <a:solidFill>
                  <a:prstClr val="white"/>
                </a:solidFill>
              </a:rPr>
              <a:t>Plan</a:t>
            </a: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Calibri"/>
              </a:rPr>
              <a:pPr/>
              <a:t>‹#›</a:t>
            </a:fld>
            <a:endParaRPr>
              <a:solidFill>
                <a:prstClr val="black">
                  <a:tint val="75000"/>
                </a:prstClr>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FFCC00"/>
                </a:solidFill>
                <a:latin typeface="Impact"/>
                <a:cs typeface="Impact"/>
              </a:defRPr>
            </a:lvl1pPr>
          </a:lstStyle>
          <a:p>
            <a:endParaRPr/>
          </a:p>
        </p:txBody>
      </p:sp>
      <p:sp>
        <p:nvSpPr>
          <p:cNvPr id="3" name="Holder 3"/>
          <p:cNvSpPr>
            <a:spLocks noGrp="1"/>
          </p:cNvSpPr>
          <p:nvPr>
            <p:ph type="ftr" sz="quarter" idx="5"/>
          </p:nvPr>
        </p:nvSpPr>
        <p:spPr/>
        <p:txBody>
          <a:bodyPr lIns="0" tIns="0" rIns="0" bIns="0"/>
          <a:lstStyle>
            <a:lvl1pPr>
              <a:defRPr sz="2400" b="0" i="0">
                <a:solidFill>
                  <a:schemeClr val="bg1"/>
                </a:solidFill>
                <a:latin typeface="Arial Narrow"/>
                <a:cs typeface="Arial Narrow"/>
              </a:defRPr>
            </a:lvl1pPr>
          </a:lstStyle>
          <a:p>
            <a:pPr marL="12700">
              <a:lnSpc>
                <a:spcPts val="2535"/>
              </a:lnSpc>
            </a:pPr>
            <a:r>
              <a:rPr spc="-5" dirty="0">
                <a:solidFill>
                  <a:prstClr val="white"/>
                </a:solidFill>
              </a:rPr>
              <a:t>Oct 3,</a:t>
            </a:r>
            <a:r>
              <a:rPr spc="-45" dirty="0">
                <a:solidFill>
                  <a:prstClr val="white"/>
                </a:solidFill>
              </a:rPr>
              <a:t> </a:t>
            </a:r>
            <a:r>
              <a:rPr spc="-5" dirty="0">
                <a:solidFill>
                  <a:prstClr val="white"/>
                </a:solidFill>
              </a:rPr>
              <a:t>2013</a:t>
            </a:r>
          </a:p>
        </p:txBody>
      </p:sp>
      <p:sp>
        <p:nvSpPr>
          <p:cNvPr id="4" name="Holder 4"/>
          <p:cNvSpPr>
            <a:spLocks noGrp="1"/>
          </p:cNvSpPr>
          <p:nvPr>
            <p:ph type="dt" sz="half" idx="6"/>
          </p:nvPr>
        </p:nvSpPr>
        <p:spPr/>
        <p:txBody>
          <a:bodyPr lIns="0" tIns="0" rIns="0" bIns="0"/>
          <a:lstStyle>
            <a:lvl1pPr>
              <a:defRPr sz="2400" b="0" i="0">
                <a:solidFill>
                  <a:schemeClr val="bg1"/>
                </a:solidFill>
                <a:latin typeface="Arial Narrow"/>
                <a:cs typeface="Arial Narrow"/>
              </a:defRPr>
            </a:lvl1pPr>
          </a:lstStyle>
          <a:p>
            <a:pPr marL="12700">
              <a:lnSpc>
                <a:spcPts val="2535"/>
              </a:lnSpc>
            </a:pPr>
            <a:r>
              <a:rPr spc="-5" dirty="0">
                <a:solidFill>
                  <a:prstClr val="white"/>
                </a:solidFill>
              </a:rPr>
              <a:t>Yountville </a:t>
            </a:r>
            <a:r>
              <a:rPr dirty="0">
                <a:solidFill>
                  <a:prstClr val="white"/>
                </a:solidFill>
              </a:rPr>
              <a:t>ADA </a:t>
            </a:r>
            <a:r>
              <a:rPr spc="-5" dirty="0">
                <a:solidFill>
                  <a:prstClr val="white"/>
                </a:solidFill>
              </a:rPr>
              <a:t>Self-Evaluation and Transition</a:t>
            </a:r>
            <a:r>
              <a:rPr spc="130" dirty="0">
                <a:solidFill>
                  <a:prstClr val="white"/>
                </a:solidFill>
              </a:rPr>
              <a:t> </a:t>
            </a:r>
            <a:r>
              <a:rPr spc="-5" dirty="0">
                <a:solidFill>
                  <a:prstClr val="white"/>
                </a:solidFill>
              </a:rPr>
              <a:t>Plan</a:t>
            </a: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Calibri"/>
              </a:rPr>
              <a:pPr/>
              <a:t>‹#›</a:t>
            </a:fld>
            <a:endParaRPr>
              <a:solidFill>
                <a:prstClr val="black">
                  <a:tint val="75000"/>
                </a:prstClr>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theme" Target="../theme/theme2.xml"/><Relationship Id="rId7"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theme" Target="../theme/theme3.xml"/><Relationship Id="rId1" Type="http://schemas.openxmlformats.org/officeDocument/2006/relationships/slideLayout" Target="../slideLayouts/slideLayout11.xml"/><Relationship Id="rId2"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400799"/>
            <a:ext cx="12192000" cy="457200"/>
          </a:xfrm>
          <a:custGeom>
            <a:avLst/>
            <a:gdLst/>
            <a:ahLst/>
            <a:cxnLst/>
            <a:rect l="l" t="t" r="r" b="b"/>
            <a:pathLst>
              <a:path w="12192000" h="457200">
                <a:moveTo>
                  <a:pt x="0" y="457199"/>
                </a:moveTo>
                <a:lnTo>
                  <a:pt x="12192000" y="457199"/>
                </a:lnTo>
                <a:lnTo>
                  <a:pt x="12192000" y="0"/>
                </a:lnTo>
                <a:lnTo>
                  <a:pt x="0" y="0"/>
                </a:lnTo>
                <a:lnTo>
                  <a:pt x="0" y="457199"/>
                </a:lnTo>
                <a:close/>
              </a:path>
            </a:pathLst>
          </a:custGeom>
          <a:solidFill>
            <a:srgbClr val="BC572C"/>
          </a:solidFill>
        </p:spPr>
        <p:txBody>
          <a:bodyPr wrap="square" lIns="0" tIns="0" rIns="0" bIns="0" rtlCol="0"/>
          <a:lstStyle/>
          <a:p>
            <a:endParaRPr/>
          </a:p>
        </p:txBody>
      </p:sp>
      <p:sp>
        <p:nvSpPr>
          <p:cNvPr id="17" name="bk object 17"/>
          <p:cNvSpPr/>
          <p:nvPr/>
        </p:nvSpPr>
        <p:spPr>
          <a:xfrm>
            <a:off x="0" y="6333744"/>
            <a:ext cx="12192000" cy="67310"/>
          </a:xfrm>
          <a:custGeom>
            <a:avLst/>
            <a:gdLst/>
            <a:ahLst/>
            <a:cxnLst/>
            <a:rect l="l" t="t" r="r" b="b"/>
            <a:pathLst>
              <a:path w="12192000" h="67310">
                <a:moveTo>
                  <a:pt x="0" y="67055"/>
                </a:moveTo>
                <a:lnTo>
                  <a:pt x="12192000" y="67055"/>
                </a:lnTo>
                <a:lnTo>
                  <a:pt x="12192000" y="0"/>
                </a:lnTo>
                <a:lnTo>
                  <a:pt x="0" y="0"/>
                </a:lnTo>
                <a:lnTo>
                  <a:pt x="0" y="67055"/>
                </a:lnTo>
                <a:close/>
              </a:path>
            </a:pathLst>
          </a:custGeom>
          <a:solidFill>
            <a:srgbClr val="E38312"/>
          </a:solidFill>
        </p:spPr>
        <p:txBody>
          <a:bodyPr wrap="square" lIns="0" tIns="0" rIns="0" bIns="0" rtlCol="0"/>
          <a:lstStyle/>
          <a:p>
            <a:endParaRPr/>
          </a:p>
        </p:txBody>
      </p:sp>
      <p:sp>
        <p:nvSpPr>
          <p:cNvPr id="2" name="Holder 2"/>
          <p:cNvSpPr>
            <a:spLocks noGrp="1"/>
          </p:cNvSpPr>
          <p:nvPr>
            <p:ph type="title"/>
          </p:nvPr>
        </p:nvSpPr>
        <p:spPr>
          <a:xfrm>
            <a:off x="1018873" y="416813"/>
            <a:ext cx="10154259" cy="738664"/>
          </a:xfrm>
          <a:prstGeom prst="rect">
            <a:avLst/>
          </a:prstGeom>
        </p:spPr>
        <p:txBody>
          <a:bodyPr wrap="square" lIns="0" tIns="0" rIns="0" bIns="0">
            <a:spAutoFit/>
          </a:bodyPr>
          <a:lstStyle>
            <a:lvl1pPr>
              <a:defRPr sz="4800" b="0" i="0" u="sng">
                <a:solidFill>
                  <a:srgbClr val="404040"/>
                </a:solidFill>
                <a:latin typeface="Calibri-Light"/>
                <a:cs typeface="Calibri-Light"/>
              </a:defRPr>
            </a:lvl1pPr>
          </a:lstStyle>
          <a:p>
            <a:endParaRPr/>
          </a:p>
        </p:txBody>
      </p:sp>
      <p:sp>
        <p:nvSpPr>
          <p:cNvPr id="3" name="Holder 3"/>
          <p:cNvSpPr>
            <a:spLocks noGrp="1"/>
          </p:cNvSpPr>
          <p:nvPr>
            <p:ph type="body" idx="1"/>
          </p:nvPr>
        </p:nvSpPr>
        <p:spPr>
          <a:xfrm>
            <a:off x="1048084" y="1879728"/>
            <a:ext cx="10095839" cy="307777"/>
          </a:xfrm>
          <a:prstGeom prst="rect">
            <a:avLst/>
          </a:prstGeom>
        </p:spPr>
        <p:txBody>
          <a:bodyPr wrap="square" lIns="0" tIns="0" rIns="0" bIns="0">
            <a:spAutoFit/>
          </a:bodyPr>
          <a:lstStyle>
            <a:lvl1pPr>
              <a:defRPr sz="2000" b="0" i="0" u="heavy">
                <a:solidFill>
                  <a:srgbClr val="2997E2"/>
                </a:solidFill>
                <a:latin typeface="Calibri"/>
                <a:cs typeface="Calibri"/>
              </a:defRPr>
            </a:lvl1pPr>
          </a:lstStyle>
          <a:p>
            <a:endParaRPr/>
          </a:p>
        </p:txBody>
      </p:sp>
      <p:sp>
        <p:nvSpPr>
          <p:cNvPr id="4" name="Holder 4"/>
          <p:cNvSpPr>
            <a:spLocks noGrp="1"/>
          </p:cNvSpPr>
          <p:nvPr>
            <p:ph type="ftr" sz="quarter" idx="5"/>
          </p:nvPr>
        </p:nvSpPr>
        <p:spPr>
          <a:xfrm>
            <a:off x="4145280" y="6377942"/>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2"/>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12/5/20</a:t>
            </a:fld>
            <a:endParaRPr lang="en-US"/>
          </a:p>
        </p:txBody>
      </p:sp>
      <p:sp>
        <p:nvSpPr>
          <p:cNvPr id="6" name="Holder 6"/>
          <p:cNvSpPr>
            <a:spLocks noGrp="1"/>
          </p:cNvSpPr>
          <p:nvPr>
            <p:ph type="sldNum" sz="quarter" idx="7"/>
          </p:nvPr>
        </p:nvSpPr>
        <p:spPr>
          <a:xfrm>
            <a:off x="8778240" y="6377942"/>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u="none">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54182" y="403412"/>
            <a:ext cx="11083636" cy="6051176"/>
          </a:xfrm>
          <a:prstGeom prst="rect">
            <a:avLst/>
          </a:prstGeom>
          <a:blipFill>
            <a:blip r:embed="rId7" cstate="print"/>
            <a:stretch>
              <a:fillRect/>
            </a:stretch>
          </a:blipFill>
        </p:spPr>
        <p:txBody>
          <a:bodyPr wrap="square" lIns="0" tIns="0" rIns="0" bIns="0" rtlCol="0"/>
          <a:lstStyle/>
          <a:p>
            <a:endParaRPr>
              <a:solidFill>
                <a:prstClr val="black"/>
              </a:solidFill>
              <a:latin typeface="Calibri"/>
            </a:endParaRPr>
          </a:p>
        </p:txBody>
      </p:sp>
      <p:sp>
        <p:nvSpPr>
          <p:cNvPr id="17" name="bk object 17"/>
          <p:cNvSpPr/>
          <p:nvPr/>
        </p:nvSpPr>
        <p:spPr>
          <a:xfrm>
            <a:off x="554182" y="6051176"/>
            <a:ext cx="11083636" cy="403412"/>
          </a:xfrm>
          <a:custGeom>
            <a:avLst/>
            <a:gdLst/>
            <a:ahLst/>
            <a:cxnLst/>
            <a:rect l="l" t="t" r="r" b="b"/>
            <a:pathLst>
              <a:path w="9144000" h="457200">
                <a:moveTo>
                  <a:pt x="0" y="0"/>
                </a:moveTo>
                <a:lnTo>
                  <a:pt x="0" y="457200"/>
                </a:lnTo>
                <a:lnTo>
                  <a:pt x="9144000" y="457200"/>
                </a:lnTo>
                <a:lnTo>
                  <a:pt x="9144000" y="0"/>
                </a:lnTo>
                <a:lnTo>
                  <a:pt x="0" y="0"/>
                </a:lnTo>
                <a:close/>
              </a:path>
            </a:pathLst>
          </a:custGeom>
          <a:solidFill>
            <a:srgbClr val="000000"/>
          </a:solidFill>
        </p:spPr>
        <p:txBody>
          <a:bodyPr wrap="square" lIns="0" tIns="0" rIns="0" bIns="0" rtlCol="0"/>
          <a:lstStyle/>
          <a:p>
            <a:endParaRPr>
              <a:solidFill>
                <a:prstClr val="black"/>
              </a:solidFill>
              <a:latin typeface="Calibri"/>
            </a:endParaRPr>
          </a:p>
        </p:txBody>
      </p:sp>
      <p:sp>
        <p:nvSpPr>
          <p:cNvPr id="2" name="Holder 2"/>
          <p:cNvSpPr>
            <a:spLocks noGrp="1"/>
          </p:cNvSpPr>
          <p:nvPr>
            <p:ph type="title"/>
          </p:nvPr>
        </p:nvSpPr>
        <p:spPr>
          <a:xfrm>
            <a:off x="1389458" y="614342"/>
            <a:ext cx="9413085" cy="553998"/>
          </a:xfrm>
          <a:prstGeom prst="rect">
            <a:avLst/>
          </a:prstGeom>
        </p:spPr>
        <p:txBody>
          <a:bodyPr wrap="square" lIns="0" tIns="0" rIns="0" bIns="0">
            <a:spAutoFit/>
          </a:bodyPr>
          <a:lstStyle>
            <a:lvl1pPr>
              <a:defRPr sz="3600" b="1" i="0">
                <a:solidFill>
                  <a:srgbClr val="FFCC00"/>
                </a:solidFill>
                <a:latin typeface="Impact"/>
                <a:cs typeface="Impact"/>
              </a:defRPr>
            </a:lvl1pPr>
          </a:lstStyle>
          <a:p>
            <a:endParaRPr/>
          </a:p>
        </p:txBody>
      </p:sp>
      <p:sp>
        <p:nvSpPr>
          <p:cNvPr id="3" name="Holder 3"/>
          <p:cNvSpPr>
            <a:spLocks noGrp="1"/>
          </p:cNvSpPr>
          <p:nvPr>
            <p:ph type="body" idx="1"/>
          </p:nvPr>
        </p:nvSpPr>
        <p:spPr>
          <a:xfrm>
            <a:off x="1297094" y="1780165"/>
            <a:ext cx="9597812" cy="492443"/>
          </a:xfrm>
          <a:prstGeom prst="rect">
            <a:avLst/>
          </a:prstGeom>
        </p:spPr>
        <p:txBody>
          <a:bodyPr wrap="square" lIns="0" tIns="0" rIns="0" bIns="0">
            <a:spAutoFit/>
          </a:bodyPr>
          <a:lstStyle>
            <a:lvl1pPr>
              <a:defRPr sz="3200" b="1" i="0">
                <a:solidFill>
                  <a:schemeClr val="bg1"/>
                </a:solidFill>
                <a:latin typeface="Arial Narrow"/>
                <a:cs typeface="Arial Narrow"/>
              </a:defRPr>
            </a:lvl1pPr>
          </a:lstStyle>
          <a:p>
            <a:endParaRPr/>
          </a:p>
        </p:txBody>
      </p:sp>
      <p:sp>
        <p:nvSpPr>
          <p:cNvPr id="4" name="Holder 4"/>
          <p:cNvSpPr>
            <a:spLocks noGrp="1"/>
          </p:cNvSpPr>
          <p:nvPr>
            <p:ph type="ftr" sz="quarter" idx="5"/>
          </p:nvPr>
        </p:nvSpPr>
        <p:spPr>
          <a:xfrm>
            <a:off x="9588909" y="6127961"/>
            <a:ext cx="1603278" cy="332463"/>
          </a:xfrm>
          <a:prstGeom prst="rect">
            <a:avLst/>
          </a:prstGeom>
        </p:spPr>
        <p:txBody>
          <a:bodyPr wrap="square" lIns="0" tIns="0" rIns="0" bIns="0">
            <a:spAutoFit/>
          </a:bodyPr>
          <a:lstStyle>
            <a:lvl1pPr>
              <a:defRPr sz="2400" b="0" i="0">
                <a:solidFill>
                  <a:schemeClr val="bg1"/>
                </a:solidFill>
                <a:latin typeface="Arial Narrow"/>
                <a:cs typeface="Arial Narrow"/>
              </a:defRPr>
            </a:lvl1pPr>
          </a:lstStyle>
          <a:p>
            <a:pPr marL="12700">
              <a:lnSpc>
                <a:spcPts val="2535"/>
              </a:lnSpc>
            </a:pPr>
            <a:r>
              <a:rPr spc="-5" dirty="0">
                <a:solidFill>
                  <a:prstClr val="white"/>
                </a:solidFill>
              </a:rPr>
              <a:t>Oct 3,</a:t>
            </a:r>
            <a:r>
              <a:rPr spc="-45" dirty="0">
                <a:solidFill>
                  <a:prstClr val="white"/>
                </a:solidFill>
              </a:rPr>
              <a:t> </a:t>
            </a:r>
            <a:r>
              <a:rPr spc="-5" dirty="0">
                <a:solidFill>
                  <a:prstClr val="white"/>
                </a:solidFill>
              </a:rPr>
              <a:t>2013</a:t>
            </a:r>
          </a:p>
        </p:txBody>
      </p:sp>
      <p:sp>
        <p:nvSpPr>
          <p:cNvPr id="5" name="Holder 5"/>
          <p:cNvSpPr>
            <a:spLocks noGrp="1"/>
          </p:cNvSpPr>
          <p:nvPr>
            <p:ph type="dt" sz="half" idx="6"/>
          </p:nvPr>
        </p:nvSpPr>
        <p:spPr>
          <a:xfrm>
            <a:off x="650547" y="6127961"/>
            <a:ext cx="6890327" cy="332463"/>
          </a:xfrm>
          <a:prstGeom prst="rect">
            <a:avLst/>
          </a:prstGeom>
        </p:spPr>
        <p:txBody>
          <a:bodyPr wrap="square" lIns="0" tIns="0" rIns="0" bIns="0">
            <a:spAutoFit/>
          </a:bodyPr>
          <a:lstStyle>
            <a:lvl1pPr>
              <a:defRPr sz="2400" b="0" i="0">
                <a:solidFill>
                  <a:schemeClr val="bg1"/>
                </a:solidFill>
                <a:latin typeface="Arial Narrow"/>
                <a:cs typeface="Arial Narrow"/>
              </a:defRPr>
            </a:lvl1pPr>
          </a:lstStyle>
          <a:p>
            <a:pPr marL="12700">
              <a:lnSpc>
                <a:spcPts val="2535"/>
              </a:lnSpc>
            </a:pPr>
            <a:r>
              <a:rPr spc="-5" dirty="0">
                <a:solidFill>
                  <a:prstClr val="white"/>
                </a:solidFill>
              </a:rPr>
              <a:t>Yountville </a:t>
            </a:r>
            <a:r>
              <a:rPr dirty="0">
                <a:solidFill>
                  <a:prstClr val="white"/>
                </a:solidFill>
              </a:rPr>
              <a:t>ADA </a:t>
            </a:r>
            <a:r>
              <a:rPr spc="-5" dirty="0">
                <a:solidFill>
                  <a:prstClr val="white"/>
                </a:solidFill>
              </a:rPr>
              <a:t>Self-Evaluation and Transition</a:t>
            </a:r>
            <a:r>
              <a:rPr spc="130" dirty="0">
                <a:solidFill>
                  <a:prstClr val="white"/>
                </a:solidFill>
              </a:rPr>
              <a:t> </a:t>
            </a:r>
            <a:r>
              <a:rPr spc="-5" dirty="0">
                <a:solidFill>
                  <a:prstClr val="white"/>
                </a:solidFill>
              </a:rPr>
              <a:t>Plan</a:t>
            </a: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latin typeface="Calibri"/>
              </a:rPr>
              <a:pPr/>
              <a:t>‹#›</a:t>
            </a:fld>
            <a:endParaRPr>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pPr defTabSz="914400"/>
            <a:fld id="{62D6E202-B606-4609-B914-27C9371A1F6D}" type="datetime1">
              <a:rPr lang="en-US" smtClean="0">
                <a:latin typeface="Franklin Gothic Book"/>
              </a:rPr>
              <a:pPr defTabSz="914400"/>
              <a:t>12/6/20</a:t>
            </a:fld>
            <a:endParaRPr lang="en-US" dirty="0">
              <a:latin typeface="Franklin Gothic Book"/>
            </a:endParaRPr>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pPr defTabSz="914400"/>
            <a:endParaRPr lang="en-US" dirty="0">
              <a:latin typeface="Franklin Gothic Book"/>
            </a:endParaRPr>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pPr defTabSz="914400"/>
            <a:fld id="{3A98EE3D-8CD1-4C3F-BD1C-C98C9596463C}" type="slidenum">
              <a:rPr lang="en-US" smtClean="0">
                <a:latin typeface="Franklin Gothic Book"/>
              </a:rPr>
              <a:pPr defTabSz="914400"/>
              <a:t>‹#›</a:t>
            </a:fld>
            <a:endParaRPr lang="en-US" dirty="0">
              <a:latin typeface="Franklin Gothic Book"/>
            </a:endParaRPr>
          </a:p>
        </p:txBody>
      </p:sp>
      <p:cxnSp>
        <p:nvCxnSpPr>
          <p:cNvPr id="10" name="Straight Connector 9">
            <a:extLst>
              <a:ext uri="{FF2B5EF4-FFF2-40B4-BE49-F238E27FC236}">
                <a16:creationId xmlns=""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274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jpg"/><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4.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34.jpg"/><Relationship Id="rId1" Type="http://schemas.openxmlformats.org/officeDocument/2006/relationships/themeOverride" Target="../theme/themeOverride1.xml"/><Relationship Id="rId2"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41.jpg"/></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g"/><Relationship Id="rId5" Type="http://schemas.openxmlformats.org/officeDocument/2006/relationships/image" Target="../media/image44.jpg"/><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bcny.org/research/access-ride"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50" y="6400799"/>
            <a:ext cx="12189461" cy="457200"/>
          </a:xfrm>
          <a:custGeom>
            <a:avLst/>
            <a:gdLst/>
            <a:ahLst/>
            <a:cxnLst/>
            <a:rect l="l" t="t" r="r" b="b"/>
            <a:pathLst>
              <a:path w="12189460" h="457200">
                <a:moveTo>
                  <a:pt x="0" y="457199"/>
                </a:moveTo>
                <a:lnTo>
                  <a:pt x="12188952" y="457199"/>
                </a:lnTo>
                <a:lnTo>
                  <a:pt x="12188952" y="0"/>
                </a:lnTo>
                <a:lnTo>
                  <a:pt x="0" y="0"/>
                </a:lnTo>
                <a:lnTo>
                  <a:pt x="0" y="457199"/>
                </a:lnTo>
                <a:close/>
              </a:path>
            </a:pathLst>
          </a:custGeom>
          <a:solidFill>
            <a:srgbClr val="BC572C"/>
          </a:solidFill>
        </p:spPr>
        <p:txBody>
          <a:bodyPr wrap="square" lIns="0" tIns="0" rIns="0" bIns="0" rtlCol="0"/>
          <a:lstStyle/>
          <a:p>
            <a:endParaRPr/>
          </a:p>
        </p:txBody>
      </p:sp>
      <p:sp>
        <p:nvSpPr>
          <p:cNvPr id="3" name="object 3"/>
          <p:cNvSpPr/>
          <p:nvPr/>
        </p:nvSpPr>
        <p:spPr>
          <a:xfrm>
            <a:off x="3" y="6333745"/>
            <a:ext cx="12189461" cy="64135"/>
          </a:xfrm>
          <a:custGeom>
            <a:avLst/>
            <a:gdLst/>
            <a:ahLst/>
            <a:cxnLst/>
            <a:rect l="l" t="t" r="r" b="b"/>
            <a:pathLst>
              <a:path w="12189460" h="64135">
                <a:moveTo>
                  <a:pt x="0" y="64007"/>
                </a:moveTo>
                <a:lnTo>
                  <a:pt x="12188952" y="64007"/>
                </a:lnTo>
                <a:lnTo>
                  <a:pt x="12188952" y="0"/>
                </a:lnTo>
                <a:lnTo>
                  <a:pt x="0" y="0"/>
                </a:lnTo>
                <a:lnTo>
                  <a:pt x="0" y="64007"/>
                </a:lnTo>
                <a:close/>
              </a:path>
            </a:pathLst>
          </a:custGeom>
          <a:solidFill>
            <a:srgbClr val="E38312"/>
          </a:solidFill>
        </p:spPr>
        <p:txBody>
          <a:bodyPr wrap="square" lIns="0" tIns="0" rIns="0" bIns="0" rtlCol="0"/>
          <a:lstStyle/>
          <a:p>
            <a:endParaRPr/>
          </a:p>
        </p:txBody>
      </p:sp>
      <p:sp>
        <p:nvSpPr>
          <p:cNvPr id="4" name="object 4"/>
          <p:cNvSpPr/>
          <p:nvPr/>
        </p:nvSpPr>
        <p:spPr>
          <a:xfrm>
            <a:off x="1207008" y="4343400"/>
            <a:ext cx="9875520" cy="0"/>
          </a:xfrm>
          <a:custGeom>
            <a:avLst/>
            <a:gdLst/>
            <a:ahLst/>
            <a:cxnLst/>
            <a:rect l="l" t="t" r="r" b="b"/>
            <a:pathLst>
              <a:path w="9875520">
                <a:moveTo>
                  <a:pt x="0" y="0"/>
                </a:moveTo>
                <a:lnTo>
                  <a:pt x="9875520" y="0"/>
                </a:lnTo>
              </a:path>
            </a:pathLst>
          </a:custGeom>
          <a:ln w="6096">
            <a:solidFill>
              <a:srgbClr val="7E7E7E"/>
            </a:solidFill>
          </a:ln>
        </p:spPr>
        <p:txBody>
          <a:bodyPr wrap="square" lIns="0" tIns="0" rIns="0" bIns="0" rtlCol="0"/>
          <a:lstStyle/>
          <a:p>
            <a:endParaRPr/>
          </a:p>
        </p:txBody>
      </p:sp>
      <p:sp>
        <p:nvSpPr>
          <p:cNvPr id="5" name="object 5"/>
          <p:cNvSpPr txBox="1">
            <a:spLocks noGrp="1"/>
          </p:cNvSpPr>
          <p:nvPr>
            <p:ph type="body" idx="1"/>
          </p:nvPr>
        </p:nvSpPr>
        <p:spPr>
          <a:xfrm>
            <a:off x="1048085" y="762000"/>
            <a:ext cx="7029116" cy="3521477"/>
          </a:xfrm>
          <a:prstGeom prst="rect">
            <a:avLst/>
          </a:prstGeom>
        </p:spPr>
        <p:txBody>
          <a:bodyPr vert="horz" wrap="square" lIns="0" tIns="88900" rIns="0" bIns="0" rtlCol="0">
            <a:spAutoFit/>
          </a:bodyPr>
          <a:lstStyle/>
          <a:p>
            <a:pPr marL="140335">
              <a:lnSpc>
                <a:spcPts val="8880"/>
              </a:lnSpc>
            </a:pPr>
            <a:r>
              <a:rPr lang="en-US" sz="8000" u="none" spc="-55" dirty="0">
                <a:solidFill>
                  <a:srgbClr val="252525"/>
                </a:solidFill>
                <a:latin typeface="Calibri-Light"/>
                <a:cs typeface="Calibri-Light"/>
              </a:rPr>
              <a:t>Accessibility, ADA, Universal Design</a:t>
            </a:r>
            <a:endParaRPr sz="8000">
              <a:latin typeface="Calibri-Light"/>
              <a:cs typeface="Calibri-Light"/>
            </a:endParaRPr>
          </a:p>
        </p:txBody>
      </p:sp>
      <p:sp>
        <p:nvSpPr>
          <p:cNvPr id="6" name="object 6"/>
          <p:cNvSpPr txBox="1"/>
          <p:nvPr/>
        </p:nvSpPr>
        <p:spPr>
          <a:xfrm>
            <a:off x="1179071" y="4423918"/>
            <a:ext cx="1947545" cy="919376"/>
          </a:xfrm>
          <a:prstGeom prst="rect">
            <a:avLst/>
          </a:prstGeom>
        </p:spPr>
        <p:txBody>
          <a:bodyPr vert="horz" wrap="square" lIns="0" tIns="0" rIns="0" bIns="0" rtlCol="0">
            <a:spAutoFit/>
          </a:bodyPr>
          <a:lstStyle/>
          <a:p>
            <a:pPr marL="12700">
              <a:lnSpc>
                <a:spcPts val="2375"/>
              </a:lnSpc>
            </a:pPr>
            <a:r>
              <a:rPr lang="en-US" sz="2200" spc="125" dirty="0">
                <a:solidFill>
                  <a:srgbClr val="626F52"/>
                </a:solidFill>
                <a:latin typeface="Calibri-Light"/>
                <a:cs typeface="Calibri-Light"/>
              </a:rPr>
              <a:t>City 185</a:t>
            </a:r>
          </a:p>
          <a:p>
            <a:pPr marL="12700">
              <a:lnSpc>
                <a:spcPts val="2375"/>
              </a:lnSpc>
            </a:pPr>
            <a:r>
              <a:rPr lang="en-US" sz="2200" spc="125" dirty="0">
                <a:solidFill>
                  <a:srgbClr val="626F52"/>
                </a:solidFill>
                <a:latin typeface="Calibri-Light"/>
                <a:cs typeface="Calibri-Light"/>
              </a:rPr>
              <a:t>JENNIFER HURLEY</a:t>
            </a:r>
            <a:endParaRPr sz="2200">
              <a:latin typeface="Calibri-Light"/>
              <a:cs typeface="Calibri-Light"/>
            </a:endParaRPr>
          </a:p>
        </p:txBody>
      </p:sp>
      <p:pic>
        <p:nvPicPr>
          <p:cNvPr id="7" name="Picture 6" descr="358C0955-248F-467D-B4DE-37F04616379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7898" y="1295400"/>
            <a:ext cx="4572000" cy="374751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600" y="1371600"/>
            <a:ext cx="9601200" cy="3970318"/>
          </a:xfrm>
          <a:prstGeom prst="rect">
            <a:avLst/>
          </a:prstGeom>
          <a:noFill/>
        </p:spPr>
        <p:txBody>
          <a:bodyPr wrap="square" rtlCol="0">
            <a:spAutoFit/>
          </a:bodyPr>
          <a:lstStyle/>
          <a:p>
            <a:r>
              <a:rPr lang="en-US" sz="2800"/>
              <a:t>“The roots of the ADA lay in the success of the civil rights movement of the 1960s, which provided the impetus for other civil rights movements, including women’s, gay and lesbian, and welfare rights. Even though minorities—and later women—won hard-fought protections through federal civil rights legislation passed by Congress in the 1960s and 1970s, it was only much later that the rights of persons with disabilities were also protected by federal legislation.”</a:t>
            </a:r>
          </a:p>
          <a:p>
            <a:endParaRPr lang="en-US" sz="2800"/>
          </a:p>
        </p:txBody>
      </p:sp>
      <p:sp>
        <p:nvSpPr>
          <p:cNvPr id="4" name="TextBox 3"/>
          <p:cNvSpPr txBox="1"/>
          <p:nvPr/>
        </p:nvSpPr>
        <p:spPr>
          <a:xfrm>
            <a:off x="9601200" y="5715000"/>
            <a:ext cx="2091400" cy="369332"/>
          </a:xfrm>
          <a:prstGeom prst="rect">
            <a:avLst/>
          </a:prstGeom>
          <a:solidFill>
            <a:schemeClr val="accent3">
              <a:lumMod val="20000"/>
              <a:lumOff val="80000"/>
            </a:schemeClr>
          </a:solidFill>
        </p:spPr>
        <p:txBody>
          <a:bodyPr wrap="none" rtlCol="0">
            <a:spAutoFit/>
          </a:bodyPr>
          <a:lstStyle/>
          <a:p>
            <a:r>
              <a:rPr lang="en-US"/>
              <a:t>Karger &amp; Rose, 2010</a:t>
            </a:r>
          </a:p>
        </p:txBody>
      </p:sp>
    </p:spTree>
    <p:extLst>
      <p:ext uri="{BB962C8B-B14F-4D97-AF65-F5344CB8AC3E}">
        <p14:creationId xmlns:p14="http://schemas.microsoft.com/office/powerpoint/2010/main" val="4152821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15921" y="0"/>
            <a:ext cx="4562189" cy="6858000"/>
          </a:xfrm>
          <a:prstGeom prst="rect">
            <a:avLst/>
          </a:prstGeom>
        </p:spPr>
      </p:pic>
      <p:pic>
        <p:nvPicPr>
          <p:cNvPr id="4" name="Picture 3" descr="wh2283_0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0"/>
            <a:ext cx="4572000" cy="3040566"/>
          </a:xfrm>
          <a:prstGeom prst="rect">
            <a:avLst/>
          </a:prstGeom>
        </p:spPr>
      </p:pic>
      <p:pic>
        <p:nvPicPr>
          <p:cNvPr id="5" name="Picture 4" descr="Protest-504-1977-by-Anthony-Tusler850x5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 y="2545935"/>
            <a:ext cx="7626089" cy="4485937"/>
          </a:xfrm>
          <a:prstGeom prst="rect">
            <a:avLst/>
          </a:prstGeom>
        </p:spPr>
      </p:pic>
      <p:sp>
        <p:nvSpPr>
          <p:cNvPr id="6" name="Rectangle 5"/>
          <p:cNvSpPr/>
          <p:nvPr/>
        </p:nvSpPr>
        <p:spPr>
          <a:xfrm>
            <a:off x="5029200" y="2561272"/>
            <a:ext cx="2590800" cy="954107"/>
          </a:xfrm>
          <a:prstGeom prst="rect">
            <a:avLst/>
          </a:prstGeom>
          <a:solidFill>
            <a:schemeClr val="bg1">
              <a:lumMod val="85000"/>
            </a:schemeClr>
          </a:solidFill>
        </p:spPr>
        <p:txBody>
          <a:bodyPr wrap="square">
            <a:spAutoFit/>
          </a:bodyPr>
          <a:lstStyle/>
          <a:p>
            <a:r>
              <a:rPr lang="en-US" sz="1400">
                <a:solidFill>
                  <a:schemeClr val="tx1">
                    <a:lumMod val="50000"/>
                    <a:lumOff val="50000"/>
                  </a:schemeClr>
                </a:solidFill>
              </a:rPr>
              <a:t>In 1977, activists occupied the San Francisco Federal Building for 26 days to fight for disability rights. Photo by Anthony Tusler.</a:t>
            </a:r>
          </a:p>
        </p:txBody>
      </p:sp>
      <p:sp>
        <p:nvSpPr>
          <p:cNvPr id="7" name="Rectangle 6"/>
          <p:cNvSpPr/>
          <p:nvPr/>
        </p:nvSpPr>
        <p:spPr>
          <a:xfrm>
            <a:off x="9525000" y="6248400"/>
            <a:ext cx="2514600" cy="307777"/>
          </a:xfrm>
          <a:prstGeom prst="rect">
            <a:avLst/>
          </a:prstGeom>
          <a:solidFill>
            <a:schemeClr val="bg1">
              <a:lumMod val="85000"/>
            </a:schemeClr>
          </a:solidFill>
        </p:spPr>
        <p:txBody>
          <a:bodyPr wrap="square">
            <a:spAutoFit/>
          </a:bodyPr>
          <a:lstStyle/>
          <a:p>
            <a:r>
              <a:rPr lang="en-US" sz="1400">
                <a:solidFill>
                  <a:schemeClr val="tx1">
                    <a:lumMod val="50000"/>
                    <a:lumOff val="50000"/>
                  </a:schemeClr>
                </a:solidFill>
              </a:rPr>
              <a:t>March 13, 1990, “Capitol Crawl”</a:t>
            </a:r>
          </a:p>
        </p:txBody>
      </p:sp>
      <p:sp>
        <p:nvSpPr>
          <p:cNvPr id="8" name="Rectangle 7"/>
          <p:cNvSpPr/>
          <p:nvPr/>
        </p:nvSpPr>
        <p:spPr>
          <a:xfrm>
            <a:off x="5943600" y="76200"/>
            <a:ext cx="1447800" cy="2246769"/>
          </a:xfrm>
          <a:prstGeom prst="rect">
            <a:avLst/>
          </a:prstGeom>
          <a:solidFill>
            <a:srgbClr val="D9D9D9"/>
          </a:solidFill>
        </p:spPr>
        <p:txBody>
          <a:bodyPr wrap="square">
            <a:spAutoFit/>
          </a:bodyPr>
          <a:lstStyle/>
          <a:p>
            <a:r>
              <a:rPr lang="en-US" sz="1400">
                <a:solidFill>
                  <a:srgbClr val="7F7F7F"/>
                </a:solidFill>
              </a:rPr>
              <a:t>ADAPT members march in Los Angeles to protest the American</a:t>
            </a:r>
          </a:p>
          <a:p>
            <a:r>
              <a:rPr lang="en-US" sz="1400">
                <a:solidFill>
                  <a:srgbClr val="7F7F7F"/>
                </a:solidFill>
              </a:rPr>
              <a:t>Public Transportation Association (APTA) in October of 1985.</a:t>
            </a:r>
          </a:p>
        </p:txBody>
      </p:sp>
    </p:spTree>
    <p:extLst>
      <p:ext uri="{BB962C8B-B14F-4D97-AF65-F5344CB8AC3E}">
        <p14:creationId xmlns:p14="http://schemas.microsoft.com/office/powerpoint/2010/main" val="365557698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3200" y="339804"/>
            <a:ext cx="4572000" cy="1107996"/>
          </a:xfrm>
        </p:spPr>
        <p:txBody>
          <a:bodyPr/>
          <a:lstStyle/>
          <a:p>
            <a:r>
              <a:rPr lang="en-US" sz="3600" u="none">
                <a:solidFill>
                  <a:srgbClr val="008000"/>
                </a:solidFill>
              </a:rPr>
              <a:t>Accessibility, universal design, visitability</a:t>
            </a:r>
          </a:p>
        </p:txBody>
      </p:sp>
      <p:pic>
        <p:nvPicPr>
          <p:cNvPr id="3" name="Picture 2"/>
          <p:cNvPicPr>
            <a:picLocks noChangeAspect="1"/>
          </p:cNvPicPr>
          <p:nvPr/>
        </p:nvPicPr>
        <p:blipFill>
          <a:blip r:embed="rId2"/>
          <a:stretch>
            <a:fillRect/>
          </a:stretch>
        </p:blipFill>
        <p:spPr>
          <a:xfrm>
            <a:off x="6629400" y="2133600"/>
            <a:ext cx="4572000" cy="4572000"/>
          </a:xfrm>
          <a:prstGeom prst="rect">
            <a:avLst/>
          </a:prstGeom>
        </p:spPr>
      </p:pic>
      <p:pic>
        <p:nvPicPr>
          <p:cNvPr id="4" name="Picture 3"/>
          <p:cNvPicPr>
            <a:picLocks noChangeAspect="1"/>
          </p:cNvPicPr>
          <p:nvPr/>
        </p:nvPicPr>
        <p:blipFill>
          <a:blip r:embed="rId3"/>
          <a:stretch>
            <a:fillRect/>
          </a:stretch>
        </p:blipFill>
        <p:spPr>
          <a:xfrm>
            <a:off x="304800" y="0"/>
            <a:ext cx="5299364" cy="6858000"/>
          </a:xfrm>
          <a:prstGeom prst="rect">
            <a:avLst/>
          </a:prstGeom>
        </p:spPr>
      </p:pic>
    </p:spTree>
    <p:extLst>
      <p:ext uri="{BB962C8B-B14F-4D97-AF65-F5344CB8AC3E}">
        <p14:creationId xmlns:p14="http://schemas.microsoft.com/office/powerpoint/2010/main" val="3227814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0600" y="970032"/>
            <a:ext cx="10591800" cy="5278368"/>
          </a:xfrm>
          <a:prstGeom prst="rect">
            <a:avLst/>
          </a:prstGeom>
        </p:spPr>
        <p:txBody>
          <a:bodyPr wrap="square">
            <a:spAutoFit/>
          </a:bodyPr>
          <a:lstStyle/>
          <a:p>
            <a:pPr marL="457200" indent="-457200">
              <a:spcAft>
                <a:spcPts val="600"/>
              </a:spcAft>
            </a:pPr>
            <a:r>
              <a:rPr lang="en-US" sz="2400" b="1">
                <a:solidFill>
                  <a:schemeClr val="tx1">
                    <a:lumMod val="50000"/>
                    <a:lumOff val="50000"/>
                  </a:schemeClr>
                </a:solidFill>
              </a:rPr>
              <a:t>Civil Rights Act of 1964</a:t>
            </a:r>
            <a:r>
              <a:rPr lang="en-US" sz="2400">
                <a:solidFill>
                  <a:schemeClr val="tx1">
                    <a:lumMod val="50000"/>
                    <a:lumOff val="50000"/>
                  </a:schemeClr>
                </a:solidFill>
              </a:rPr>
              <a:t> – </a:t>
            </a:r>
            <a:r>
              <a:rPr lang="en-US" sz="2400" i="1">
                <a:solidFill>
                  <a:schemeClr val="tx1">
                    <a:lumMod val="50000"/>
                    <a:lumOff val="50000"/>
                  </a:schemeClr>
                </a:solidFill>
              </a:rPr>
              <a:t>did not cover people with disabilities</a:t>
            </a:r>
          </a:p>
          <a:p>
            <a:pPr marL="457200" indent="-457200">
              <a:spcAft>
                <a:spcPts val="600"/>
              </a:spcAft>
            </a:pPr>
            <a:r>
              <a:rPr lang="en-US" sz="2400" b="1">
                <a:solidFill>
                  <a:schemeClr val="tx1">
                    <a:lumMod val="50000"/>
                    <a:lumOff val="50000"/>
                  </a:schemeClr>
                </a:solidFill>
              </a:rPr>
              <a:t>Voting Rights Act of 1965</a:t>
            </a:r>
            <a:r>
              <a:rPr lang="en-US" sz="2400">
                <a:solidFill>
                  <a:schemeClr val="tx1">
                    <a:lumMod val="50000"/>
                    <a:lumOff val="50000"/>
                  </a:schemeClr>
                </a:solidFill>
              </a:rPr>
              <a:t> – </a:t>
            </a:r>
            <a:r>
              <a:rPr lang="en-US" sz="2400" i="1">
                <a:solidFill>
                  <a:schemeClr val="tx1">
                    <a:lumMod val="50000"/>
                    <a:lumOff val="50000"/>
                  </a:schemeClr>
                </a:solidFill>
              </a:rPr>
              <a:t>did not cover people with disabilities</a:t>
            </a:r>
          </a:p>
          <a:p>
            <a:pPr marL="457200" indent="-457200">
              <a:spcAft>
                <a:spcPts val="600"/>
              </a:spcAft>
            </a:pPr>
            <a:r>
              <a:rPr lang="en-US" sz="2400" b="1">
                <a:solidFill>
                  <a:schemeClr val="tx1">
                    <a:lumMod val="50000"/>
                    <a:lumOff val="50000"/>
                  </a:schemeClr>
                </a:solidFill>
              </a:rPr>
              <a:t>Civil Rights Act of 1968</a:t>
            </a:r>
            <a:r>
              <a:rPr lang="en-US" sz="2400">
                <a:solidFill>
                  <a:schemeClr val="tx1">
                    <a:lumMod val="50000"/>
                    <a:lumOff val="50000"/>
                  </a:schemeClr>
                </a:solidFill>
              </a:rPr>
              <a:t> (Fair Housing Act) – </a:t>
            </a:r>
            <a:r>
              <a:rPr lang="en-US" sz="2400" i="1">
                <a:solidFill>
                  <a:schemeClr val="tx1">
                    <a:lumMod val="50000"/>
                    <a:lumOff val="50000"/>
                  </a:schemeClr>
                </a:solidFill>
              </a:rPr>
              <a:t>did not cover people with disabilities</a:t>
            </a:r>
          </a:p>
          <a:p>
            <a:r>
              <a:rPr lang="en-US" sz="2400" b="1"/>
              <a:t>Architectural Barriers Act of 1968 </a:t>
            </a:r>
            <a:r>
              <a:rPr lang="mr-IN" sz="2400"/>
              <a:t>–</a:t>
            </a:r>
            <a:r>
              <a:rPr lang="en-US" sz="2400"/>
              <a:t> required all federally-funded built environments intended for public use be accessible</a:t>
            </a:r>
          </a:p>
          <a:p>
            <a:pPr marL="457200" indent="-457200">
              <a:spcAft>
                <a:spcPts val="600"/>
              </a:spcAft>
            </a:pPr>
            <a:r>
              <a:rPr lang="en-US" sz="2400" b="1"/>
              <a:t>Rehabilitation Act of 1973, Section 504</a:t>
            </a:r>
            <a:r>
              <a:rPr lang="en-US" sz="2400"/>
              <a:t> – prohibited discrimination against people with disabilities, but did not protect those with disabilities from discrimination by employers, by private-sector accommodations, by publicly-funded programs, and by those providing federal financial assistance</a:t>
            </a:r>
          </a:p>
          <a:p>
            <a:pPr marL="457200" indent="-457200">
              <a:spcAft>
                <a:spcPts val="600"/>
              </a:spcAft>
            </a:pPr>
            <a:r>
              <a:rPr lang="en-US" sz="2400" b="1"/>
              <a:t>1988 Fair Housing Act</a:t>
            </a:r>
            <a:r>
              <a:rPr lang="en-US" sz="2400"/>
              <a:t> – covered people with disabilities</a:t>
            </a:r>
          </a:p>
          <a:p>
            <a:pPr marL="457200" indent="-457200">
              <a:spcAft>
                <a:spcPts val="600"/>
              </a:spcAft>
            </a:pPr>
            <a:r>
              <a:rPr lang="en-US" sz="2400" b="1">
                <a:solidFill>
                  <a:srgbClr val="008000"/>
                </a:solidFill>
              </a:rPr>
              <a:t>1990 Americans with Disabilities Act </a:t>
            </a:r>
            <a:r>
              <a:rPr lang="en-US" sz="2400">
                <a:solidFill>
                  <a:srgbClr val="008000"/>
                </a:solidFill>
              </a:rPr>
              <a:t>– prohibited discrimination on the basis of disability in private-sector employment, in state and local government activities, and in public accommodations and services, including transportation</a:t>
            </a:r>
          </a:p>
        </p:txBody>
      </p:sp>
      <p:sp>
        <p:nvSpPr>
          <p:cNvPr id="4" name="Title 3"/>
          <p:cNvSpPr>
            <a:spLocks noGrp="1"/>
          </p:cNvSpPr>
          <p:nvPr>
            <p:ph type="title"/>
          </p:nvPr>
        </p:nvSpPr>
        <p:spPr>
          <a:xfrm>
            <a:off x="1018873" y="67096"/>
            <a:ext cx="10154259" cy="738664"/>
          </a:xfrm>
        </p:spPr>
        <p:txBody>
          <a:bodyPr/>
          <a:lstStyle/>
          <a:p>
            <a:r>
              <a:rPr lang="en-US"/>
              <a:t>History of US Legislation</a:t>
            </a:r>
          </a:p>
        </p:txBody>
      </p:sp>
    </p:spTree>
    <p:extLst>
      <p:ext uri="{BB962C8B-B14F-4D97-AF65-F5344CB8AC3E}">
        <p14:creationId xmlns:p14="http://schemas.microsoft.com/office/powerpoint/2010/main" val="4201046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89459" y="614343"/>
            <a:ext cx="9413085" cy="608843"/>
          </a:xfrm>
          <a:prstGeom prst="rect">
            <a:avLst/>
          </a:prstGeom>
        </p:spPr>
        <p:txBody>
          <a:bodyPr vert="horz" wrap="square" lIns="0" tIns="54315" rIns="0" bIns="0" rtlCol="0">
            <a:spAutoFit/>
          </a:bodyPr>
          <a:lstStyle/>
          <a:p>
            <a:pPr marL="12700">
              <a:lnSpc>
                <a:spcPct val="100000"/>
              </a:lnSpc>
            </a:pPr>
            <a:r>
              <a:rPr spc="-5" dirty="0"/>
              <a:t>The </a:t>
            </a:r>
            <a:r>
              <a:rPr dirty="0"/>
              <a:t>Americans </a:t>
            </a:r>
            <a:r>
              <a:rPr spc="-5" dirty="0"/>
              <a:t>with </a:t>
            </a:r>
            <a:r>
              <a:rPr dirty="0"/>
              <a:t>Disabilities</a:t>
            </a:r>
            <a:r>
              <a:rPr spc="-60" dirty="0"/>
              <a:t> </a:t>
            </a:r>
            <a:r>
              <a:rPr dirty="0"/>
              <a:t>Act</a:t>
            </a:r>
          </a:p>
        </p:txBody>
      </p:sp>
      <p:sp>
        <p:nvSpPr>
          <p:cNvPr id="3" name="object 3"/>
          <p:cNvSpPr txBox="1"/>
          <p:nvPr/>
        </p:nvSpPr>
        <p:spPr>
          <a:xfrm>
            <a:off x="1481822" y="1638300"/>
            <a:ext cx="4599709" cy="3783600"/>
          </a:xfrm>
          <a:prstGeom prst="rect">
            <a:avLst/>
          </a:prstGeom>
        </p:spPr>
        <p:txBody>
          <a:bodyPr vert="horz" wrap="square" lIns="0" tIns="0" rIns="0" bIns="0" rtlCol="0">
            <a:spAutoFit/>
          </a:bodyPr>
          <a:lstStyle/>
          <a:p>
            <a:pPr marL="355600" marR="5080" indent="-342900">
              <a:lnSpc>
                <a:spcPct val="110000"/>
              </a:lnSpc>
              <a:buFont typeface="Arial Narrow"/>
              <a:buChar char="•"/>
              <a:tabLst>
                <a:tab pos="355600" algn="l"/>
              </a:tabLst>
            </a:pPr>
            <a:r>
              <a:rPr sz="3200" b="1" spc="-5" dirty="0">
                <a:solidFill>
                  <a:srgbClr val="EAEAEA"/>
                </a:solidFill>
                <a:latin typeface="Arial Narrow"/>
                <a:cs typeface="Arial Narrow"/>
              </a:rPr>
              <a:t>The Americans with  Disabilities Act (ADA)  is a </a:t>
            </a:r>
            <a:r>
              <a:rPr sz="3200" b="1" spc="-5" dirty="0">
                <a:solidFill>
                  <a:srgbClr val="F9C227"/>
                </a:solidFill>
                <a:latin typeface="Arial Narrow"/>
                <a:cs typeface="Arial Narrow"/>
              </a:rPr>
              <a:t>civil rights </a:t>
            </a:r>
            <a:r>
              <a:rPr sz="3200" b="1" spc="-10" dirty="0">
                <a:solidFill>
                  <a:srgbClr val="F9C227"/>
                </a:solidFill>
                <a:latin typeface="Arial Narrow"/>
                <a:cs typeface="Arial Narrow"/>
              </a:rPr>
              <a:t>law  </a:t>
            </a:r>
            <a:r>
              <a:rPr sz="3200" b="1" spc="-5" dirty="0">
                <a:solidFill>
                  <a:srgbClr val="EAEAEA"/>
                </a:solidFill>
                <a:latin typeface="Arial Narrow"/>
                <a:cs typeface="Arial Narrow"/>
              </a:rPr>
              <a:t>that mandates equal  </a:t>
            </a:r>
            <a:r>
              <a:rPr sz="3200" b="1" spc="-10" dirty="0">
                <a:solidFill>
                  <a:srgbClr val="EAEAEA"/>
                </a:solidFill>
                <a:latin typeface="Arial Narrow"/>
                <a:cs typeface="Arial Narrow"/>
              </a:rPr>
              <a:t>opportunity for  individuals with  disabilities.</a:t>
            </a:r>
            <a:endParaRPr sz="3200">
              <a:solidFill>
                <a:prstClr val="black"/>
              </a:solidFill>
              <a:latin typeface="Arial Narrow"/>
              <a:cs typeface="Arial Narrow"/>
            </a:endParaRPr>
          </a:p>
        </p:txBody>
      </p:sp>
      <p:sp>
        <p:nvSpPr>
          <p:cNvPr id="4" name="object 4"/>
          <p:cNvSpPr/>
          <p:nvPr/>
        </p:nvSpPr>
        <p:spPr>
          <a:xfrm>
            <a:off x="6465456" y="1680883"/>
            <a:ext cx="4618181" cy="3616586"/>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5" name="object 5"/>
          <p:cNvSpPr txBox="1">
            <a:spLocks noGrp="1"/>
          </p:cNvSpPr>
          <p:nvPr>
            <p:ph type="dt" sz="half" idx="6"/>
          </p:nvPr>
        </p:nvSpPr>
        <p:spPr>
          <a:prstGeom prst="rect">
            <a:avLst/>
          </a:prstGeom>
        </p:spPr>
        <p:txBody>
          <a:bodyPr vert="horz" wrap="square" lIns="0" tIns="0" rIns="0" bIns="0" rtlCol="0">
            <a:spAutoFit/>
          </a:bodyPr>
          <a:lstStyle/>
          <a:p>
            <a:pPr marL="12700">
              <a:lnSpc>
                <a:spcPts val="2535"/>
              </a:lnSpc>
            </a:pPr>
            <a:r>
              <a:rPr spc="-5" dirty="0">
                <a:solidFill>
                  <a:prstClr val="white"/>
                </a:solidFill>
              </a:rPr>
              <a:t>Yountville </a:t>
            </a:r>
            <a:r>
              <a:rPr dirty="0">
                <a:solidFill>
                  <a:prstClr val="white"/>
                </a:solidFill>
              </a:rPr>
              <a:t>ADA </a:t>
            </a:r>
            <a:r>
              <a:rPr spc="-5" dirty="0">
                <a:solidFill>
                  <a:prstClr val="white"/>
                </a:solidFill>
              </a:rPr>
              <a:t>Self-Evaluation and Transition</a:t>
            </a:r>
            <a:r>
              <a:rPr spc="130" dirty="0">
                <a:solidFill>
                  <a:prstClr val="white"/>
                </a:solidFill>
              </a:rPr>
              <a:t> </a:t>
            </a:r>
            <a:r>
              <a:rPr spc="-5" dirty="0">
                <a:solidFill>
                  <a:prstClr val="white"/>
                </a:solidFill>
              </a:rPr>
              <a:t>Plan</a:t>
            </a:r>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2535"/>
              </a:lnSpc>
            </a:pPr>
            <a:r>
              <a:rPr spc="-5" dirty="0">
                <a:solidFill>
                  <a:prstClr val="white"/>
                </a:solidFill>
              </a:rPr>
              <a:t>Oct 3,</a:t>
            </a:r>
            <a:r>
              <a:rPr spc="-45" dirty="0">
                <a:solidFill>
                  <a:prstClr val="white"/>
                </a:solidFill>
              </a:rPr>
              <a:t> </a:t>
            </a:r>
            <a:r>
              <a:rPr spc="-5" dirty="0">
                <a:solidFill>
                  <a:prstClr val="white"/>
                </a:solidFill>
              </a:rPr>
              <a:t>2013</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 of the ADA (1).jpg"/>
          <p:cNvPicPr>
            <a:picLocks noChangeAspect="1"/>
          </p:cNvPicPr>
          <p:nvPr/>
        </p:nvPicPr>
        <p:blipFill rotWithShape="1">
          <a:blip r:embed="rId2">
            <a:extLst>
              <a:ext uri="{28A0092B-C50C-407E-A947-70E740481C1C}">
                <a14:useLocalDpi xmlns:a14="http://schemas.microsoft.com/office/drawing/2010/main" val="0"/>
              </a:ext>
            </a:extLst>
          </a:blip>
          <a:srcRect t="1" b="52973"/>
          <a:stretch/>
        </p:blipFill>
        <p:spPr>
          <a:xfrm>
            <a:off x="990600" y="-1"/>
            <a:ext cx="5029200" cy="5912576"/>
          </a:xfrm>
          <a:prstGeom prst="rect">
            <a:avLst/>
          </a:prstGeom>
        </p:spPr>
      </p:pic>
      <p:pic>
        <p:nvPicPr>
          <p:cNvPr id="4" name="Picture 3" descr="Timeline of the ADA (1).jpg"/>
          <p:cNvPicPr>
            <a:picLocks noChangeAspect="1"/>
          </p:cNvPicPr>
          <p:nvPr/>
        </p:nvPicPr>
        <p:blipFill rotWithShape="1">
          <a:blip r:embed="rId2">
            <a:extLst>
              <a:ext uri="{28A0092B-C50C-407E-A947-70E740481C1C}">
                <a14:useLocalDpi xmlns:a14="http://schemas.microsoft.com/office/drawing/2010/main" val="0"/>
              </a:ext>
            </a:extLst>
          </a:blip>
          <a:srcRect l="-301" t="46424" r="301" b="-103"/>
          <a:stretch/>
        </p:blipFill>
        <p:spPr>
          <a:xfrm>
            <a:off x="6324600" y="0"/>
            <a:ext cx="5029200" cy="6749061"/>
          </a:xfrm>
          <a:prstGeom prst="rect">
            <a:avLst/>
          </a:prstGeom>
        </p:spPr>
      </p:pic>
    </p:spTree>
    <p:extLst>
      <p:ext uri="{BB962C8B-B14F-4D97-AF65-F5344CB8AC3E}">
        <p14:creationId xmlns:p14="http://schemas.microsoft.com/office/powerpoint/2010/main" val="168410223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8873" y="416815"/>
            <a:ext cx="10154259" cy="1253677"/>
          </a:xfrm>
          <a:prstGeom prst="rect">
            <a:avLst/>
          </a:prstGeom>
        </p:spPr>
        <p:txBody>
          <a:bodyPr vert="horz" wrap="square" lIns="0" tIns="510032" rIns="0" bIns="0" rtlCol="0">
            <a:spAutoFit/>
          </a:bodyPr>
          <a:lstStyle/>
          <a:p>
            <a:pPr marL="169545">
              <a:lnSpc>
                <a:spcPct val="100000"/>
              </a:lnSpc>
              <a:tabLst>
                <a:tab pos="10140950" algn="l"/>
              </a:tabLst>
            </a:pPr>
            <a:r>
              <a:rPr spc="-50" dirty="0"/>
              <a:t>Disability </a:t>
            </a:r>
            <a:r>
              <a:rPr spc="-40" dirty="0"/>
              <a:t>under </a:t>
            </a:r>
            <a:r>
              <a:rPr spc="-35" dirty="0"/>
              <a:t>the</a:t>
            </a:r>
            <a:r>
              <a:rPr spc="-254" dirty="0"/>
              <a:t> </a:t>
            </a:r>
            <a:r>
              <a:rPr spc="-50" dirty="0"/>
              <a:t>ADA	</a:t>
            </a:r>
          </a:p>
        </p:txBody>
      </p:sp>
      <p:sp>
        <p:nvSpPr>
          <p:cNvPr id="3" name="object 3"/>
          <p:cNvSpPr txBox="1"/>
          <p:nvPr/>
        </p:nvSpPr>
        <p:spPr>
          <a:xfrm>
            <a:off x="1084583" y="1868550"/>
            <a:ext cx="9723755" cy="4192943"/>
          </a:xfrm>
          <a:prstGeom prst="rect">
            <a:avLst/>
          </a:prstGeom>
        </p:spPr>
        <p:txBody>
          <a:bodyPr vert="horz" wrap="square" lIns="0" tIns="0" rIns="0" bIns="0" rtlCol="0">
            <a:spAutoFit/>
          </a:bodyPr>
          <a:lstStyle/>
          <a:p>
            <a:pPr marL="104139" marR="133350" indent="-92075">
              <a:lnSpc>
                <a:spcPct val="90000"/>
              </a:lnSpc>
              <a:spcAft>
                <a:spcPts val="1200"/>
              </a:spcAft>
            </a:pPr>
            <a:r>
              <a:rPr sz="2800" spc="-5" dirty="0">
                <a:solidFill>
                  <a:srgbClr val="E38312"/>
                </a:solidFill>
                <a:latin typeface="Wingdings"/>
                <a:cs typeface="Wingdings"/>
              </a:rPr>
              <a:t></a:t>
            </a:r>
            <a:r>
              <a:rPr lang="en-US" sz="2800" spc="-5" dirty="0">
                <a:solidFill>
                  <a:srgbClr val="E38312"/>
                </a:solidFill>
                <a:latin typeface="Wingdings"/>
                <a:cs typeface="Wingdings"/>
              </a:rPr>
              <a:t>	</a:t>
            </a:r>
            <a:r>
              <a:rPr sz="2800" spc="-5" dirty="0">
                <a:solidFill>
                  <a:srgbClr val="404040"/>
                </a:solidFill>
                <a:latin typeface="Calibri"/>
                <a:cs typeface="Calibri"/>
              </a:rPr>
              <a:t>The </a:t>
            </a:r>
            <a:r>
              <a:rPr sz="2800" spc="-15" dirty="0">
                <a:solidFill>
                  <a:srgbClr val="404040"/>
                </a:solidFill>
                <a:latin typeface="Calibri"/>
                <a:cs typeface="Calibri"/>
              </a:rPr>
              <a:t>ADA </a:t>
            </a:r>
            <a:r>
              <a:rPr sz="2800" spc="-10" dirty="0">
                <a:solidFill>
                  <a:srgbClr val="404040"/>
                </a:solidFill>
                <a:latin typeface="Calibri"/>
                <a:cs typeface="Calibri"/>
              </a:rPr>
              <a:t>defines </a:t>
            </a:r>
            <a:r>
              <a:rPr sz="2800" spc="-5" dirty="0">
                <a:solidFill>
                  <a:srgbClr val="404040"/>
                </a:solidFill>
                <a:latin typeface="Calibri"/>
                <a:cs typeface="Calibri"/>
              </a:rPr>
              <a:t>a disability as </a:t>
            </a:r>
            <a:r>
              <a:rPr sz="2800" spc="-35" dirty="0">
                <a:solidFill>
                  <a:srgbClr val="404040"/>
                </a:solidFill>
                <a:latin typeface="Calibri"/>
                <a:cs typeface="Calibri"/>
              </a:rPr>
              <a:t>“a </a:t>
            </a:r>
            <a:r>
              <a:rPr sz="2800" spc="-20" dirty="0">
                <a:solidFill>
                  <a:srgbClr val="404040"/>
                </a:solidFill>
                <a:latin typeface="Calibri"/>
                <a:cs typeface="Calibri"/>
              </a:rPr>
              <a:t>physical </a:t>
            </a:r>
            <a:r>
              <a:rPr sz="2800" spc="-5" dirty="0">
                <a:solidFill>
                  <a:srgbClr val="404040"/>
                </a:solidFill>
                <a:latin typeface="Calibri"/>
                <a:cs typeface="Calibri"/>
              </a:rPr>
              <a:t>or </a:t>
            </a:r>
            <a:r>
              <a:rPr sz="2800" spc="-15" dirty="0">
                <a:solidFill>
                  <a:srgbClr val="404040"/>
                </a:solidFill>
                <a:latin typeface="Calibri"/>
                <a:cs typeface="Calibri"/>
              </a:rPr>
              <a:t>mental </a:t>
            </a:r>
            <a:r>
              <a:rPr sz="2800" spc="-10" dirty="0">
                <a:solidFill>
                  <a:srgbClr val="404040"/>
                </a:solidFill>
                <a:latin typeface="Calibri"/>
                <a:cs typeface="Calibri"/>
              </a:rPr>
              <a:t>impairment  that that </a:t>
            </a:r>
            <a:r>
              <a:rPr sz="2800" spc="-15" dirty="0">
                <a:solidFill>
                  <a:srgbClr val="404040"/>
                </a:solidFill>
                <a:latin typeface="Calibri"/>
                <a:cs typeface="Calibri"/>
              </a:rPr>
              <a:t>substantially </a:t>
            </a:r>
            <a:r>
              <a:rPr sz="2800" spc="-10" dirty="0">
                <a:solidFill>
                  <a:srgbClr val="404040"/>
                </a:solidFill>
                <a:latin typeface="Calibri"/>
                <a:cs typeface="Calibri"/>
              </a:rPr>
              <a:t>limits one </a:t>
            </a:r>
            <a:r>
              <a:rPr sz="2800" spc="-5" dirty="0">
                <a:solidFill>
                  <a:srgbClr val="404040"/>
                </a:solidFill>
                <a:latin typeface="Calibri"/>
                <a:cs typeface="Calibri"/>
              </a:rPr>
              <a:t>or </a:t>
            </a:r>
            <a:r>
              <a:rPr sz="2800" spc="-15" dirty="0">
                <a:solidFill>
                  <a:srgbClr val="404040"/>
                </a:solidFill>
                <a:latin typeface="Calibri"/>
                <a:cs typeface="Calibri"/>
              </a:rPr>
              <a:t>more </a:t>
            </a:r>
            <a:r>
              <a:rPr sz="2800" spc="-5" dirty="0">
                <a:solidFill>
                  <a:srgbClr val="404040"/>
                </a:solidFill>
                <a:latin typeface="Calibri"/>
                <a:cs typeface="Calibri"/>
              </a:rPr>
              <a:t>major </a:t>
            </a:r>
            <a:r>
              <a:rPr sz="2800" spc="-25" dirty="0">
                <a:solidFill>
                  <a:srgbClr val="404040"/>
                </a:solidFill>
                <a:latin typeface="Calibri"/>
                <a:cs typeface="Calibri"/>
              </a:rPr>
              <a:t>life </a:t>
            </a:r>
            <a:r>
              <a:rPr sz="2800" spc="-5" dirty="0">
                <a:solidFill>
                  <a:srgbClr val="404040"/>
                </a:solidFill>
                <a:latin typeface="Calibri"/>
                <a:cs typeface="Calibri"/>
              </a:rPr>
              <a:t>activities, a  </a:t>
            </a:r>
            <a:r>
              <a:rPr sz="2800" spc="-15" dirty="0">
                <a:solidFill>
                  <a:srgbClr val="404040"/>
                </a:solidFill>
                <a:latin typeface="Calibri"/>
                <a:cs typeface="Calibri"/>
              </a:rPr>
              <a:t>person </a:t>
            </a:r>
            <a:r>
              <a:rPr sz="2800" spc="-5" dirty="0">
                <a:solidFill>
                  <a:srgbClr val="404040"/>
                </a:solidFill>
                <a:latin typeface="Calibri"/>
                <a:cs typeface="Calibri"/>
              </a:rPr>
              <a:t>who has a </a:t>
            </a:r>
            <a:r>
              <a:rPr sz="2800" spc="-15" dirty="0">
                <a:solidFill>
                  <a:srgbClr val="404040"/>
                </a:solidFill>
                <a:latin typeface="Calibri"/>
                <a:cs typeface="Calibri"/>
              </a:rPr>
              <a:t>history </a:t>
            </a:r>
            <a:r>
              <a:rPr sz="2800" spc="-5" dirty="0">
                <a:solidFill>
                  <a:srgbClr val="404040"/>
                </a:solidFill>
                <a:latin typeface="Calibri"/>
                <a:cs typeface="Calibri"/>
              </a:rPr>
              <a:t>or </a:t>
            </a:r>
            <a:r>
              <a:rPr sz="2800" spc="-20" dirty="0">
                <a:solidFill>
                  <a:srgbClr val="404040"/>
                </a:solidFill>
                <a:latin typeface="Calibri"/>
                <a:cs typeface="Calibri"/>
              </a:rPr>
              <a:t>record </a:t>
            </a:r>
            <a:r>
              <a:rPr sz="2800" spc="-5" dirty="0">
                <a:solidFill>
                  <a:srgbClr val="404040"/>
                </a:solidFill>
                <a:latin typeface="Calibri"/>
                <a:cs typeface="Calibri"/>
              </a:rPr>
              <a:t>of such an </a:t>
            </a:r>
            <a:r>
              <a:rPr sz="2800" spc="-10" dirty="0">
                <a:solidFill>
                  <a:srgbClr val="404040"/>
                </a:solidFill>
                <a:latin typeface="Calibri"/>
                <a:cs typeface="Calibri"/>
              </a:rPr>
              <a:t>impairment, </a:t>
            </a:r>
            <a:r>
              <a:rPr sz="2800" spc="-5" dirty="0">
                <a:solidFill>
                  <a:srgbClr val="404040"/>
                </a:solidFill>
                <a:latin typeface="Calibri"/>
                <a:cs typeface="Calibri"/>
              </a:rPr>
              <a:t>or a  </a:t>
            </a:r>
            <a:r>
              <a:rPr sz="2800" spc="-15" dirty="0">
                <a:solidFill>
                  <a:srgbClr val="404040"/>
                </a:solidFill>
                <a:latin typeface="Calibri"/>
                <a:cs typeface="Calibri"/>
              </a:rPr>
              <a:t>person </a:t>
            </a:r>
            <a:r>
              <a:rPr sz="2800" spc="-5" dirty="0">
                <a:solidFill>
                  <a:srgbClr val="404040"/>
                </a:solidFill>
                <a:latin typeface="Calibri"/>
                <a:cs typeface="Calibri"/>
              </a:rPr>
              <a:t>who is </a:t>
            </a:r>
            <a:r>
              <a:rPr sz="2800" spc="-15" dirty="0">
                <a:solidFill>
                  <a:srgbClr val="404040"/>
                </a:solidFill>
                <a:latin typeface="Calibri"/>
                <a:cs typeface="Calibri"/>
              </a:rPr>
              <a:t>perceived by others </a:t>
            </a:r>
            <a:r>
              <a:rPr sz="2800" spc="-5" dirty="0">
                <a:solidFill>
                  <a:srgbClr val="404040"/>
                </a:solidFill>
                <a:latin typeface="Calibri"/>
                <a:cs typeface="Calibri"/>
              </a:rPr>
              <a:t>as </a:t>
            </a:r>
            <a:r>
              <a:rPr sz="2800" spc="-15" dirty="0">
                <a:solidFill>
                  <a:srgbClr val="404040"/>
                </a:solidFill>
                <a:latin typeface="Calibri"/>
                <a:cs typeface="Calibri"/>
              </a:rPr>
              <a:t>having </a:t>
            </a:r>
            <a:r>
              <a:rPr sz="2800" spc="-10" dirty="0">
                <a:solidFill>
                  <a:srgbClr val="404040"/>
                </a:solidFill>
                <a:latin typeface="Calibri"/>
                <a:cs typeface="Calibri"/>
              </a:rPr>
              <a:t>such </a:t>
            </a:r>
            <a:r>
              <a:rPr sz="2800" spc="-5" dirty="0">
                <a:solidFill>
                  <a:srgbClr val="404040"/>
                </a:solidFill>
                <a:latin typeface="Calibri"/>
                <a:cs typeface="Calibri"/>
              </a:rPr>
              <a:t>an </a:t>
            </a:r>
            <a:r>
              <a:rPr sz="2800" dirty="0">
                <a:solidFill>
                  <a:srgbClr val="404040"/>
                </a:solidFill>
                <a:latin typeface="Calibri"/>
                <a:cs typeface="Calibri"/>
              </a:rPr>
              <a:t>impairment”  </a:t>
            </a:r>
            <a:endParaRPr lang="en-US" sz="2800" spc="-15" dirty="0">
              <a:solidFill>
                <a:srgbClr val="404040"/>
              </a:solidFill>
              <a:latin typeface="Calibri"/>
              <a:cs typeface="Calibri"/>
            </a:endParaRPr>
          </a:p>
          <a:p>
            <a:pPr marL="104139" marR="133350" indent="-92075">
              <a:lnSpc>
                <a:spcPct val="90000"/>
              </a:lnSpc>
              <a:spcAft>
                <a:spcPts val="1200"/>
              </a:spcAft>
            </a:pPr>
            <a:r>
              <a:rPr sz="2800" spc="-5" dirty="0">
                <a:solidFill>
                  <a:srgbClr val="E38312"/>
                </a:solidFill>
                <a:latin typeface="Wingdings"/>
                <a:cs typeface="Wingdings"/>
              </a:rPr>
              <a:t></a:t>
            </a:r>
            <a:r>
              <a:rPr lang="en-US" sz="2800" spc="-5" dirty="0">
                <a:solidFill>
                  <a:srgbClr val="E38312"/>
                </a:solidFill>
                <a:latin typeface="Wingdings"/>
                <a:cs typeface="Wingdings"/>
              </a:rPr>
              <a:t>	</a:t>
            </a:r>
            <a:r>
              <a:rPr sz="2800" spc="-5" dirty="0">
                <a:solidFill>
                  <a:srgbClr val="404040"/>
                </a:solidFill>
                <a:latin typeface="Calibri"/>
                <a:cs typeface="Calibri"/>
              </a:rPr>
              <a:t>Qualified </a:t>
            </a:r>
            <a:r>
              <a:rPr sz="2800" spc="-15" dirty="0">
                <a:solidFill>
                  <a:srgbClr val="404040"/>
                </a:solidFill>
                <a:latin typeface="Calibri"/>
                <a:cs typeface="Calibri"/>
              </a:rPr>
              <a:t>candidates </a:t>
            </a:r>
            <a:r>
              <a:rPr sz="2800" spc="-5" dirty="0">
                <a:solidFill>
                  <a:srgbClr val="404040"/>
                </a:solidFill>
                <a:latin typeface="Calibri"/>
                <a:cs typeface="Calibri"/>
              </a:rPr>
              <a:t>or </a:t>
            </a:r>
            <a:r>
              <a:rPr sz="2800" spc="-10" dirty="0">
                <a:solidFill>
                  <a:srgbClr val="404040"/>
                </a:solidFill>
                <a:latin typeface="Calibri"/>
                <a:cs typeface="Calibri"/>
              </a:rPr>
              <a:t>applicants </a:t>
            </a:r>
            <a:r>
              <a:rPr sz="2800" spc="-5" dirty="0">
                <a:solidFill>
                  <a:srgbClr val="404040"/>
                </a:solidFill>
                <a:latin typeface="Calibri"/>
                <a:cs typeface="Calibri"/>
              </a:rPr>
              <a:t>with </a:t>
            </a:r>
            <a:r>
              <a:rPr sz="2800" spc="-10" dirty="0">
                <a:solidFill>
                  <a:srgbClr val="404040"/>
                </a:solidFill>
                <a:latin typeface="Calibri"/>
                <a:cs typeface="Calibri"/>
              </a:rPr>
              <a:t>disabilities </a:t>
            </a:r>
            <a:r>
              <a:rPr sz="2800" spc="-15" dirty="0">
                <a:solidFill>
                  <a:srgbClr val="404040"/>
                </a:solidFill>
                <a:latin typeface="Calibri"/>
                <a:cs typeface="Calibri"/>
              </a:rPr>
              <a:t>are </a:t>
            </a:r>
            <a:r>
              <a:rPr sz="2800" spc="-10" dirty="0">
                <a:solidFill>
                  <a:srgbClr val="404040"/>
                </a:solidFill>
                <a:latin typeface="Calibri"/>
                <a:cs typeface="Calibri"/>
              </a:rPr>
              <a:t>individuals  </a:t>
            </a:r>
            <a:r>
              <a:rPr sz="2800" spc="-5" dirty="0">
                <a:solidFill>
                  <a:srgbClr val="404040"/>
                </a:solidFill>
                <a:latin typeface="Calibri"/>
                <a:cs typeface="Calibri"/>
              </a:rPr>
              <a:t>who </a:t>
            </a:r>
            <a:r>
              <a:rPr sz="2800" spc="-10" dirty="0">
                <a:solidFill>
                  <a:srgbClr val="404040"/>
                </a:solidFill>
                <a:latin typeface="Calibri"/>
                <a:cs typeface="Calibri"/>
              </a:rPr>
              <a:t>can </a:t>
            </a:r>
            <a:r>
              <a:rPr sz="2800" spc="-15" dirty="0">
                <a:solidFill>
                  <a:srgbClr val="404040"/>
                </a:solidFill>
                <a:latin typeface="Calibri"/>
                <a:cs typeface="Calibri"/>
              </a:rPr>
              <a:t>perform </a:t>
            </a:r>
            <a:r>
              <a:rPr sz="2800" spc="-5" dirty="0">
                <a:solidFill>
                  <a:srgbClr val="404040"/>
                </a:solidFill>
                <a:latin typeface="Calibri"/>
                <a:cs typeface="Calibri"/>
              </a:rPr>
              <a:t>the job in </a:t>
            </a:r>
            <a:r>
              <a:rPr sz="2800" spc="-10" dirty="0">
                <a:solidFill>
                  <a:srgbClr val="404040"/>
                </a:solidFill>
                <a:latin typeface="Calibri"/>
                <a:cs typeface="Calibri"/>
              </a:rPr>
              <a:t>question </a:t>
            </a:r>
            <a:r>
              <a:rPr sz="2800" spc="-5" dirty="0">
                <a:solidFill>
                  <a:srgbClr val="404040"/>
                </a:solidFill>
                <a:latin typeface="Calibri"/>
                <a:cs typeface="Calibri"/>
              </a:rPr>
              <a:t>with or without </a:t>
            </a:r>
            <a:r>
              <a:rPr sz="2800" spc="-10" dirty="0">
                <a:solidFill>
                  <a:srgbClr val="404040"/>
                </a:solidFill>
                <a:latin typeface="Calibri"/>
                <a:cs typeface="Calibri"/>
              </a:rPr>
              <a:t>reasonable  accommodation</a:t>
            </a:r>
            <a:endParaRPr lang="en-US" sz="2800" spc="-10" dirty="0">
              <a:solidFill>
                <a:srgbClr val="404040"/>
              </a:solidFill>
              <a:latin typeface="Calibri"/>
              <a:cs typeface="Calibri"/>
            </a:endParaRPr>
          </a:p>
          <a:p>
            <a:pPr marL="104139" marR="133350" indent="-92075">
              <a:lnSpc>
                <a:spcPct val="90000"/>
              </a:lnSpc>
              <a:spcAft>
                <a:spcPts val="1200"/>
              </a:spcAft>
            </a:pPr>
            <a:r>
              <a:rPr lang="en-US" sz="2800" spc="-5" dirty="0">
                <a:solidFill>
                  <a:srgbClr val="E38312"/>
                </a:solidFill>
                <a:latin typeface="Wingdings"/>
                <a:cs typeface="Wingdings"/>
              </a:rPr>
              <a:t>	</a:t>
            </a:r>
            <a:r>
              <a:rPr lang="en-US" sz="2800" spc="-5">
                <a:solidFill>
                  <a:srgbClr val="404040"/>
                </a:solidFill>
                <a:latin typeface="Calibri"/>
                <a:cs typeface="Calibri"/>
              </a:rPr>
              <a:t>Covers most private and public entities, including all businesses with 15 or more employees</a:t>
            </a:r>
            <a:endParaRPr sz="2800" spc="-5">
              <a:solidFill>
                <a:srgbClr val="404040"/>
              </a:solidFill>
              <a:latin typeface="Calibri"/>
              <a:cs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89459" y="614343"/>
            <a:ext cx="9413085" cy="608843"/>
          </a:xfrm>
          <a:prstGeom prst="rect">
            <a:avLst/>
          </a:prstGeom>
        </p:spPr>
        <p:txBody>
          <a:bodyPr vert="horz" wrap="square" lIns="0" tIns="54315" rIns="0" bIns="0" rtlCol="0">
            <a:spAutoFit/>
          </a:bodyPr>
          <a:lstStyle/>
          <a:p>
            <a:pPr marL="12700">
              <a:lnSpc>
                <a:spcPct val="100000"/>
              </a:lnSpc>
            </a:pPr>
            <a:r>
              <a:rPr spc="-5" dirty="0"/>
              <a:t>The</a:t>
            </a:r>
            <a:r>
              <a:rPr spc="-90" dirty="0"/>
              <a:t> </a:t>
            </a:r>
            <a:r>
              <a:rPr dirty="0"/>
              <a:t>ADA</a:t>
            </a:r>
          </a:p>
        </p:txBody>
      </p:sp>
      <p:sp>
        <p:nvSpPr>
          <p:cNvPr id="3" name="object 3"/>
          <p:cNvSpPr txBox="1"/>
          <p:nvPr/>
        </p:nvSpPr>
        <p:spPr>
          <a:xfrm>
            <a:off x="1204632" y="1371600"/>
            <a:ext cx="5631873" cy="4650622"/>
          </a:xfrm>
          <a:prstGeom prst="rect">
            <a:avLst/>
          </a:prstGeom>
        </p:spPr>
        <p:txBody>
          <a:bodyPr vert="horz" wrap="square" lIns="0" tIns="0" rIns="0" bIns="0" rtlCol="0">
            <a:spAutoFit/>
          </a:bodyPr>
          <a:lstStyle/>
          <a:p>
            <a:pPr marL="12700">
              <a:tabLst>
                <a:tab pos="1177290" algn="l"/>
              </a:tabLst>
            </a:pPr>
            <a:r>
              <a:rPr sz="3200" b="1" spc="-5" dirty="0">
                <a:solidFill>
                  <a:srgbClr val="F9C227"/>
                </a:solidFill>
                <a:latin typeface="Arial Narrow"/>
                <a:cs typeface="Arial Narrow"/>
              </a:rPr>
              <a:t>Title  </a:t>
            </a:r>
            <a:r>
              <a:rPr sz="3200" b="1" spc="15" dirty="0">
                <a:solidFill>
                  <a:srgbClr val="F9C227"/>
                </a:solidFill>
                <a:latin typeface="Arial Narrow"/>
                <a:cs typeface="Arial Narrow"/>
              </a:rPr>
              <a:t> </a:t>
            </a:r>
            <a:r>
              <a:rPr sz="3200" b="1" spc="-5" dirty="0">
                <a:solidFill>
                  <a:srgbClr val="F9C227"/>
                </a:solidFill>
                <a:latin typeface="Arial Narrow"/>
                <a:cs typeface="Arial Narrow"/>
              </a:rPr>
              <a:t>I:	</a:t>
            </a:r>
            <a:r>
              <a:rPr sz="3200" b="1" spc="-10" dirty="0">
                <a:solidFill>
                  <a:srgbClr val="EAEAEA"/>
                </a:solidFill>
                <a:latin typeface="Arial Narrow"/>
                <a:cs typeface="Arial Narrow"/>
              </a:rPr>
              <a:t>Employment</a:t>
            </a:r>
            <a:endParaRPr sz="3200">
              <a:solidFill>
                <a:prstClr val="black"/>
              </a:solidFill>
              <a:latin typeface="Arial Narrow"/>
              <a:cs typeface="Arial Narrow"/>
            </a:endParaRPr>
          </a:p>
          <a:p>
            <a:pPr marL="1203325" marR="5080" indent="-1191260">
              <a:lnSpc>
                <a:spcPct val="110000"/>
              </a:lnSpc>
              <a:spcBef>
                <a:spcPts val="760"/>
              </a:spcBef>
            </a:pPr>
            <a:r>
              <a:rPr sz="3200" b="1" spc="-5" dirty="0">
                <a:solidFill>
                  <a:srgbClr val="F9C227"/>
                </a:solidFill>
                <a:latin typeface="Arial Narrow"/>
                <a:cs typeface="Arial Narrow"/>
              </a:rPr>
              <a:t>Title II: </a:t>
            </a:r>
            <a:r>
              <a:rPr sz="3200" b="1" spc="-5" dirty="0">
                <a:solidFill>
                  <a:srgbClr val="EAEAEA"/>
                </a:solidFill>
                <a:latin typeface="Arial Narrow"/>
                <a:cs typeface="Arial Narrow"/>
              </a:rPr>
              <a:t>Public </a:t>
            </a:r>
            <a:r>
              <a:rPr sz="3200" b="1" spc="-10" dirty="0">
                <a:solidFill>
                  <a:srgbClr val="EAEAEA"/>
                </a:solidFill>
                <a:latin typeface="Arial Narrow"/>
                <a:cs typeface="Arial Narrow"/>
              </a:rPr>
              <a:t>Transportation  </a:t>
            </a:r>
            <a:r>
              <a:rPr sz="3200" b="1" spc="-5" dirty="0">
                <a:solidFill>
                  <a:srgbClr val="EAEAEA"/>
                </a:solidFill>
                <a:latin typeface="Arial Narrow"/>
                <a:cs typeface="Arial Narrow"/>
              </a:rPr>
              <a:t>and State and </a:t>
            </a:r>
            <a:r>
              <a:rPr sz="3200" b="1" spc="-10" dirty="0">
                <a:solidFill>
                  <a:srgbClr val="EAEAEA"/>
                </a:solidFill>
                <a:latin typeface="Arial Narrow"/>
                <a:cs typeface="Arial Narrow"/>
              </a:rPr>
              <a:t>Local  </a:t>
            </a:r>
            <a:r>
              <a:rPr sz="3200" b="1" spc="-5" dirty="0">
                <a:solidFill>
                  <a:srgbClr val="EAEAEA"/>
                </a:solidFill>
                <a:latin typeface="Arial Narrow"/>
                <a:cs typeface="Arial Narrow"/>
              </a:rPr>
              <a:t>Government</a:t>
            </a:r>
            <a:r>
              <a:rPr sz="3200" b="1" spc="-25" dirty="0">
                <a:solidFill>
                  <a:srgbClr val="EAEAEA"/>
                </a:solidFill>
                <a:latin typeface="Arial Narrow"/>
                <a:cs typeface="Arial Narrow"/>
              </a:rPr>
              <a:t> </a:t>
            </a:r>
            <a:r>
              <a:rPr sz="3200" b="1" spc="-5" dirty="0">
                <a:solidFill>
                  <a:srgbClr val="EAEAEA"/>
                </a:solidFill>
                <a:latin typeface="Arial Narrow"/>
                <a:cs typeface="Arial Narrow"/>
              </a:rPr>
              <a:t>Services</a:t>
            </a:r>
            <a:endParaRPr sz="3200">
              <a:solidFill>
                <a:prstClr val="black"/>
              </a:solidFill>
              <a:latin typeface="Arial Narrow"/>
              <a:cs typeface="Arial Narrow"/>
            </a:endParaRPr>
          </a:p>
          <a:p>
            <a:pPr marL="12700">
              <a:spcBef>
                <a:spcPts val="1145"/>
              </a:spcBef>
            </a:pPr>
            <a:r>
              <a:rPr sz="3200" b="1" spc="-5" dirty="0">
                <a:solidFill>
                  <a:srgbClr val="F9C227"/>
                </a:solidFill>
                <a:latin typeface="Arial Narrow"/>
                <a:cs typeface="Arial Narrow"/>
              </a:rPr>
              <a:t>Title III: </a:t>
            </a:r>
            <a:r>
              <a:rPr sz="3200" b="1" spc="-10" dirty="0">
                <a:solidFill>
                  <a:srgbClr val="EAEAEA"/>
                </a:solidFill>
                <a:latin typeface="Arial Narrow"/>
                <a:cs typeface="Arial Narrow"/>
              </a:rPr>
              <a:t>Places </a:t>
            </a:r>
            <a:r>
              <a:rPr sz="3200" b="1" spc="-5" dirty="0">
                <a:solidFill>
                  <a:srgbClr val="EAEAEA"/>
                </a:solidFill>
                <a:latin typeface="Arial Narrow"/>
                <a:cs typeface="Arial Narrow"/>
              </a:rPr>
              <a:t>of</a:t>
            </a:r>
            <a:r>
              <a:rPr sz="3200" b="1" spc="-45" dirty="0">
                <a:solidFill>
                  <a:srgbClr val="EAEAEA"/>
                </a:solidFill>
                <a:latin typeface="Arial Narrow"/>
                <a:cs typeface="Arial Narrow"/>
              </a:rPr>
              <a:t> </a:t>
            </a:r>
            <a:r>
              <a:rPr sz="3200" b="1" spc="-10" dirty="0">
                <a:solidFill>
                  <a:srgbClr val="EAEAEA"/>
                </a:solidFill>
                <a:latin typeface="Arial Narrow"/>
                <a:cs typeface="Arial Narrow"/>
              </a:rPr>
              <a:t>Public</a:t>
            </a:r>
            <a:endParaRPr sz="3200">
              <a:solidFill>
                <a:prstClr val="black"/>
              </a:solidFill>
              <a:latin typeface="Arial Narrow"/>
              <a:cs typeface="Arial Narrow"/>
            </a:endParaRPr>
          </a:p>
          <a:p>
            <a:pPr marL="1296670">
              <a:spcBef>
                <a:spcPts val="390"/>
              </a:spcBef>
            </a:pPr>
            <a:r>
              <a:rPr sz="3200" b="1" spc="-5" dirty="0">
                <a:solidFill>
                  <a:srgbClr val="EAEAEA"/>
                </a:solidFill>
                <a:latin typeface="Arial Narrow"/>
                <a:cs typeface="Arial Narrow"/>
              </a:rPr>
              <a:t>Accommodations</a:t>
            </a:r>
            <a:endParaRPr sz="3200">
              <a:solidFill>
                <a:prstClr val="black"/>
              </a:solidFill>
              <a:latin typeface="Arial Narrow"/>
              <a:cs typeface="Arial Narrow"/>
            </a:endParaRPr>
          </a:p>
          <a:p>
            <a:pPr marL="12700" marR="16510">
              <a:lnSpc>
                <a:spcPct val="129800"/>
              </a:lnSpc>
              <a:tabLst>
                <a:tab pos="1306195" algn="l"/>
              </a:tabLst>
            </a:pPr>
            <a:r>
              <a:rPr sz="3200" b="1" spc="-5" dirty="0">
                <a:solidFill>
                  <a:srgbClr val="F9C227"/>
                </a:solidFill>
                <a:latin typeface="Arial Narrow"/>
                <a:cs typeface="Arial Narrow"/>
              </a:rPr>
              <a:t>Title IV: </a:t>
            </a:r>
            <a:r>
              <a:rPr sz="3200" b="1" spc="-5" dirty="0">
                <a:solidFill>
                  <a:srgbClr val="EAEAEA"/>
                </a:solidFill>
                <a:latin typeface="Arial Narrow"/>
                <a:cs typeface="Arial Narrow"/>
              </a:rPr>
              <a:t>Telecommunications  </a:t>
            </a:r>
            <a:endParaRPr lang="en-US" sz="3200" b="1" spc="-5" dirty="0">
              <a:solidFill>
                <a:srgbClr val="EAEAEA"/>
              </a:solidFill>
              <a:latin typeface="Arial Narrow"/>
              <a:cs typeface="Arial Narrow"/>
            </a:endParaRPr>
          </a:p>
          <a:p>
            <a:pPr marL="12700" marR="16510">
              <a:lnSpc>
                <a:spcPct val="129800"/>
              </a:lnSpc>
              <a:tabLst>
                <a:tab pos="1306195" algn="l"/>
              </a:tabLst>
            </a:pPr>
            <a:r>
              <a:rPr sz="3200" b="1" spc="-5" dirty="0">
                <a:solidFill>
                  <a:srgbClr val="F9C227"/>
                </a:solidFill>
                <a:latin typeface="Arial Narrow"/>
                <a:cs typeface="Arial Narrow"/>
              </a:rPr>
              <a:t>Title  </a:t>
            </a:r>
            <a:r>
              <a:rPr sz="3200" b="1" spc="10" dirty="0">
                <a:solidFill>
                  <a:srgbClr val="F9C227"/>
                </a:solidFill>
                <a:latin typeface="Arial Narrow"/>
                <a:cs typeface="Arial Narrow"/>
              </a:rPr>
              <a:t> </a:t>
            </a:r>
            <a:r>
              <a:rPr sz="3200" b="1" spc="-5" dirty="0">
                <a:solidFill>
                  <a:srgbClr val="F9C227"/>
                </a:solidFill>
                <a:latin typeface="Arial Narrow"/>
                <a:cs typeface="Arial Narrow"/>
              </a:rPr>
              <a:t>V:	</a:t>
            </a:r>
            <a:r>
              <a:rPr sz="3200" b="1" spc="-5" dirty="0">
                <a:solidFill>
                  <a:srgbClr val="EAEAEA"/>
                </a:solidFill>
                <a:latin typeface="Arial Narrow"/>
                <a:cs typeface="Arial Narrow"/>
              </a:rPr>
              <a:t>Miscellaneous</a:t>
            </a:r>
            <a:endParaRPr sz="3200">
              <a:solidFill>
                <a:prstClr val="black"/>
              </a:solidFill>
              <a:latin typeface="Arial Narrow"/>
              <a:cs typeface="Arial Narrow"/>
            </a:endParaRPr>
          </a:p>
        </p:txBody>
      </p:sp>
      <p:sp>
        <p:nvSpPr>
          <p:cNvPr id="4" name="object 4"/>
          <p:cNvSpPr/>
          <p:nvPr/>
        </p:nvSpPr>
        <p:spPr>
          <a:xfrm>
            <a:off x="7481455" y="1748119"/>
            <a:ext cx="3735184" cy="3622637"/>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5" name="object 5"/>
          <p:cNvSpPr txBox="1">
            <a:spLocks noGrp="1"/>
          </p:cNvSpPr>
          <p:nvPr>
            <p:ph type="dt" sz="half" idx="6"/>
          </p:nvPr>
        </p:nvSpPr>
        <p:spPr>
          <a:prstGeom prst="rect">
            <a:avLst/>
          </a:prstGeom>
        </p:spPr>
        <p:txBody>
          <a:bodyPr vert="horz" wrap="square" lIns="0" tIns="0" rIns="0" bIns="0" rtlCol="0">
            <a:spAutoFit/>
          </a:bodyPr>
          <a:lstStyle/>
          <a:p>
            <a:pPr marL="12700">
              <a:lnSpc>
                <a:spcPts val="2535"/>
              </a:lnSpc>
            </a:pPr>
            <a:r>
              <a:rPr spc="-5" dirty="0">
                <a:solidFill>
                  <a:prstClr val="white"/>
                </a:solidFill>
              </a:rPr>
              <a:t>Yountville </a:t>
            </a:r>
            <a:r>
              <a:rPr dirty="0">
                <a:solidFill>
                  <a:prstClr val="white"/>
                </a:solidFill>
              </a:rPr>
              <a:t>ADA </a:t>
            </a:r>
            <a:r>
              <a:rPr spc="-5" dirty="0">
                <a:solidFill>
                  <a:prstClr val="white"/>
                </a:solidFill>
              </a:rPr>
              <a:t>Self-Evaluation and Transition</a:t>
            </a:r>
            <a:r>
              <a:rPr spc="130" dirty="0">
                <a:solidFill>
                  <a:prstClr val="white"/>
                </a:solidFill>
              </a:rPr>
              <a:t> </a:t>
            </a:r>
            <a:r>
              <a:rPr spc="-5" dirty="0">
                <a:solidFill>
                  <a:prstClr val="white"/>
                </a:solidFill>
              </a:rPr>
              <a:t>Plan</a:t>
            </a:r>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2535"/>
              </a:lnSpc>
            </a:pPr>
            <a:r>
              <a:rPr spc="-5" dirty="0">
                <a:solidFill>
                  <a:prstClr val="white"/>
                </a:solidFill>
              </a:rPr>
              <a:t>Oct 3,</a:t>
            </a:r>
            <a:r>
              <a:rPr spc="-45" dirty="0">
                <a:solidFill>
                  <a:prstClr val="white"/>
                </a:solidFill>
              </a:rPr>
              <a:t> </a:t>
            </a:r>
            <a:r>
              <a:rPr spc="-5" dirty="0">
                <a:solidFill>
                  <a:prstClr val="white"/>
                </a:solidFill>
              </a:rPr>
              <a:t>2013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8873" y="416815"/>
            <a:ext cx="10944527" cy="1253677"/>
          </a:xfrm>
          <a:prstGeom prst="rect">
            <a:avLst/>
          </a:prstGeom>
        </p:spPr>
        <p:txBody>
          <a:bodyPr vert="horz" wrap="square" lIns="0" tIns="510032" rIns="0" bIns="0" rtlCol="0">
            <a:spAutoFit/>
          </a:bodyPr>
          <a:lstStyle/>
          <a:p>
            <a:pPr marL="169545">
              <a:lnSpc>
                <a:spcPct val="100000"/>
              </a:lnSpc>
              <a:tabLst>
                <a:tab pos="10140950" algn="l"/>
              </a:tabLst>
            </a:pPr>
            <a:r>
              <a:rPr lang="en-US" spc="-55" dirty="0"/>
              <a:t>Examples of </a:t>
            </a:r>
            <a:r>
              <a:rPr spc="-60" dirty="0"/>
              <a:t>Reasonable</a:t>
            </a:r>
            <a:r>
              <a:rPr spc="-175" dirty="0"/>
              <a:t> </a:t>
            </a:r>
            <a:r>
              <a:rPr spc="-60" dirty="0"/>
              <a:t>Accommodation?</a:t>
            </a:r>
          </a:p>
        </p:txBody>
      </p:sp>
      <p:sp>
        <p:nvSpPr>
          <p:cNvPr id="3" name="object 3"/>
          <p:cNvSpPr txBox="1">
            <a:spLocks noGrp="1"/>
          </p:cNvSpPr>
          <p:nvPr>
            <p:ph type="body" idx="1"/>
          </p:nvPr>
        </p:nvSpPr>
        <p:spPr>
          <a:xfrm>
            <a:off x="1048084" y="1879728"/>
            <a:ext cx="10095839" cy="3859390"/>
          </a:xfrm>
          <a:prstGeom prst="rect">
            <a:avLst/>
          </a:prstGeom>
        </p:spPr>
        <p:txBody>
          <a:bodyPr vert="horz" wrap="square" lIns="0" tIns="0" rIns="0" bIns="0" rtlCol="0">
            <a:spAutoFit/>
          </a:bodyPr>
          <a:lstStyle/>
          <a:p>
            <a:pPr marL="432434" marR="541655" indent="-182880">
              <a:spcAft>
                <a:spcPts val="600"/>
              </a:spcAft>
            </a:pPr>
            <a:r>
              <a:rPr sz="2400" u="none" spc="-5" dirty="0">
                <a:solidFill>
                  <a:srgbClr val="E38312"/>
                </a:solidFill>
                <a:latin typeface="Wingdings"/>
                <a:cs typeface="Wingdings"/>
              </a:rPr>
              <a:t></a:t>
            </a:r>
            <a:r>
              <a:rPr lang="en-US" sz="2400" u="none" spc="-5" dirty="0">
                <a:solidFill>
                  <a:srgbClr val="E38312"/>
                </a:solidFill>
                <a:latin typeface="+mn-lt"/>
                <a:cs typeface="Wingdings"/>
              </a:rPr>
              <a:t>Title I applies to workplaces with 15 or more employees</a:t>
            </a:r>
          </a:p>
          <a:p>
            <a:pPr marL="432434" marR="541655" indent="-182880">
              <a:spcAft>
                <a:spcPts val="600"/>
              </a:spcAft>
            </a:pPr>
            <a:r>
              <a:rPr lang="en-US" sz="2400" u="none" spc="-5" dirty="0">
                <a:solidFill>
                  <a:srgbClr val="E38312"/>
                </a:solidFill>
                <a:latin typeface="Wingdings"/>
                <a:cs typeface="Wingdings"/>
              </a:rPr>
              <a:t></a:t>
            </a:r>
            <a:r>
              <a:rPr sz="2400" u="none" spc="-5" dirty="0">
                <a:solidFill>
                  <a:srgbClr val="404040"/>
                </a:solidFill>
              </a:rPr>
              <a:t>modified </a:t>
            </a:r>
            <a:r>
              <a:rPr sz="2400" u="none" spc="-10" dirty="0">
                <a:solidFill>
                  <a:srgbClr val="404040"/>
                </a:solidFill>
              </a:rPr>
              <a:t>work </a:t>
            </a:r>
            <a:r>
              <a:rPr sz="2400" u="none" spc="-5" dirty="0">
                <a:solidFill>
                  <a:srgbClr val="404040"/>
                </a:solidFill>
              </a:rPr>
              <a:t>schedules </a:t>
            </a:r>
            <a:r>
              <a:rPr sz="2400" u="none" dirty="0">
                <a:solidFill>
                  <a:srgbClr val="404040"/>
                </a:solidFill>
              </a:rPr>
              <a:t>(i.e and. </a:t>
            </a:r>
            <a:r>
              <a:rPr sz="2400" u="none" spc="-5" dirty="0">
                <a:solidFill>
                  <a:srgbClr val="404040"/>
                </a:solidFill>
              </a:rPr>
              <a:t>employee needs </a:t>
            </a:r>
            <a:r>
              <a:rPr sz="2400" u="none" spc="-15" dirty="0">
                <a:solidFill>
                  <a:srgbClr val="404040"/>
                </a:solidFill>
              </a:rPr>
              <a:t>to attend </a:t>
            </a:r>
            <a:r>
              <a:rPr sz="2400" u="none" spc="-10" dirty="0">
                <a:solidFill>
                  <a:srgbClr val="404040"/>
                </a:solidFill>
              </a:rPr>
              <a:t>dialysis on </a:t>
            </a:r>
            <a:r>
              <a:rPr sz="2400" u="none" dirty="0">
                <a:solidFill>
                  <a:srgbClr val="404040"/>
                </a:solidFill>
              </a:rPr>
              <a:t>a  </a:t>
            </a:r>
            <a:r>
              <a:rPr sz="2400" u="none" spc="-5" dirty="0">
                <a:solidFill>
                  <a:srgbClr val="404040"/>
                </a:solidFill>
              </a:rPr>
              <a:t>daily or weekly</a:t>
            </a:r>
            <a:r>
              <a:rPr sz="2400" u="none" spc="-95" dirty="0">
                <a:solidFill>
                  <a:srgbClr val="404040"/>
                </a:solidFill>
              </a:rPr>
              <a:t> </a:t>
            </a:r>
            <a:r>
              <a:rPr sz="2400" u="none" spc="-5" dirty="0">
                <a:solidFill>
                  <a:srgbClr val="404040"/>
                </a:solidFill>
              </a:rPr>
              <a:t>basis)</a:t>
            </a:r>
            <a:endParaRPr sz="2400">
              <a:latin typeface="Wingdings"/>
              <a:cs typeface="Wingdings"/>
            </a:endParaRPr>
          </a:p>
          <a:p>
            <a:pPr marL="250190">
              <a:spcBef>
                <a:spcPts val="270"/>
              </a:spcBef>
              <a:spcAft>
                <a:spcPts val="600"/>
              </a:spcAft>
            </a:pPr>
            <a:r>
              <a:rPr sz="2400" u="none" dirty="0">
                <a:solidFill>
                  <a:srgbClr val="E38312"/>
                </a:solidFill>
                <a:latin typeface="Wingdings"/>
                <a:cs typeface="Wingdings"/>
              </a:rPr>
              <a:t></a:t>
            </a:r>
            <a:r>
              <a:rPr sz="2400" u="none" dirty="0">
                <a:solidFill>
                  <a:srgbClr val="404040"/>
                </a:solidFill>
              </a:rPr>
              <a:t>making all </a:t>
            </a:r>
            <a:r>
              <a:rPr sz="2400" u="none" spc="-10" dirty="0">
                <a:solidFill>
                  <a:srgbClr val="404040"/>
                </a:solidFill>
              </a:rPr>
              <a:t>areas </a:t>
            </a:r>
            <a:r>
              <a:rPr sz="2400" u="none" dirty="0">
                <a:solidFill>
                  <a:srgbClr val="404040"/>
                </a:solidFill>
              </a:rPr>
              <a:t>accessible </a:t>
            </a:r>
            <a:r>
              <a:rPr sz="2400" u="none" spc="-15" dirty="0">
                <a:solidFill>
                  <a:srgbClr val="404040"/>
                </a:solidFill>
              </a:rPr>
              <a:t>to </a:t>
            </a:r>
            <a:r>
              <a:rPr sz="2400" u="none" spc="-5" dirty="0">
                <a:solidFill>
                  <a:srgbClr val="404040"/>
                </a:solidFill>
              </a:rPr>
              <a:t>disabled individuals (i.e. </a:t>
            </a:r>
            <a:r>
              <a:rPr sz="2400" u="none" spc="-10" dirty="0">
                <a:solidFill>
                  <a:srgbClr val="404040"/>
                </a:solidFill>
              </a:rPr>
              <a:t>installing </a:t>
            </a:r>
            <a:r>
              <a:rPr sz="2400" u="none" spc="-15" dirty="0">
                <a:solidFill>
                  <a:srgbClr val="404040"/>
                </a:solidFill>
              </a:rPr>
              <a:t>ramps</a:t>
            </a:r>
            <a:r>
              <a:rPr sz="2400" u="none" spc="-40" dirty="0">
                <a:solidFill>
                  <a:srgbClr val="404040"/>
                </a:solidFill>
              </a:rPr>
              <a:t> </a:t>
            </a:r>
            <a:r>
              <a:rPr sz="2400" u="none" dirty="0">
                <a:solidFill>
                  <a:srgbClr val="404040"/>
                </a:solidFill>
              </a:rPr>
              <a:t>and</a:t>
            </a:r>
            <a:endParaRPr sz="2400">
              <a:latin typeface="Wingdings"/>
              <a:cs typeface="Wingdings"/>
            </a:endParaRPr>
          </a:p>
          <a:p>
            <a:pPr marL="432434">
              <a:spcAft>
                <a:spcPts val="600"/>
              </a:spcAft>
            </a:pPr>
            <a:r>
              <a:rPr sz="2400" u="none" dirty="0">
                <a:solidFill>
                  <a:srgbClr val="404040"/>
                </a:solidFill>
              </a:rPr>
              <a:t>wheelchair</a:t>
            </a:r>
            <a:r>
              <a:rPr sz="2400" u="none" spc="-110" dirty="0">
                <a:solidFill>
                  <a:srgbClr val="404040"/>
                </a:solidFill>
              </a:rPr>
              <a:t> </a:t>
            </a:r>
            <a:r>
              <a:rPr sz="2400" u="none" dirty="0">
                <a:solidFill>
                  <a:srgbClr val="404040"/>
                </a:solidFill>
              </a:rPr>
              <a:t>lifts)</a:t>
            </a:r>
            <a:endParaRPr sz="2400"/>
          </a:p>
          <a:p>
            <a:pPr marL="250190">
              <a:spcBef>
                <a:spcPts val="310"/>
              </a:spcBef>
              <a:spcAft>
                <a:spcPts val="600"/>
              </a:spcAft>
            </a:pPr>
            <a:r>
              <a:rPr sz="2400" u="none" spc="-5" dirty="0">
                <a:solidFill>
                  <a:srgbClr val="E38312"/>
                </a:solidFill>
                <a:latin typeface="Wingdings"/>
                <a:cs typeface="Wingdings"/>
              </a:rPr>
              <a:t></a:t>
            </a:r>
            <a:r>
              <a:rPr sz="2400" u="none" spc="-5" dirty="0">
                <a:solidFill>
                  <a:srgbClr val="404040"/>
                </a:solidFill>
              </a:rPr>
              <a:t>Making </a:t>
            </a:r>
            <a:r>
              <a:rPr sz="2400" u="none" dirty="0">
                <a:solidFill>
                  <a:srgbClr val="404040"/>
                </a:solidFill>
              </a:rPr>
              <a:t>all </a:t>
            </a:r>
            <a:r>
              <a:rPr sz="2400" u="none" spc="-10" dirty="0">
                <a:solidFill>
                  <a:srgbClr val="404040"/>
                </a:solidFill>
              </a:rPr>
              <a:t>areas </a:t>
            </a:r>
            <a:r>
              <a:rPr sz="2400" u="none" dirty="0">
                <a:solidFill>
                  <a:srgbClr val="404040"/>
                </a:solidFill>
              </a:rPr>
              <a:t>accessible </a:t>
            </a:r>
            <a:r>
              <a:rPr sz="2400" u="none" spc="-15" dirty="0">
                <a:solidFill>
                  <a:srgbClr val="404040"/>
                </a:solidFill>
              </a:rPr>
              <a:t>to </a:t>
            </a:r>
            <a:r>
              <a:rPr sz="2400" u="none" dirty="0">
                <a:solidFill>
                  <a:srgbClr val="404040"/>
                </a:solidFill>
              </a:rPr>
              <a:t>a service animal </a:t>
            </a:r>
            <a:r>
              <a:rPr sz="2400" u="none" spc="-5" dirty="0">
                <a:solidFill>
                  <a:srgbClr val="404040"/>
                </a:solidFill>
              </a:rPr>
              <a:t>assisting </a:t>
            </a:r>
            <a:r>
              <a:rPr sz="2400" u="none" dirty="0">
                <a:solidFill>
                  <a:srgbClr val="404040"/>
                </a:solidFill>
              </a:rPr>
              <a:t>a </a:t>
            </a:r>
            <a:r>
              <a:rPr sz="2400" u="none" spc="-5" dirty="0">
                <a:solidFill>
                  <a:srgbClr val="404040"/>
                </a:solidFill>
              </a:rPr>
              <a:t>disabled</a:t>
            </a:r>
            <a:r>
              <a:rPr sz="2400" u="none" spc="-95" dirty="0">
                <a:solidFill>
                  <a:srgbClr val="404040"/>
                </a:solidFill>
              </a:rPr>
              <a:t> </a:t>
            </a:r>
            <a:r>
              <a:rPr sz="2400" u="none" dirty="0">
                <a:solidFill>
                  <a:srgbClr val="404040"/>
                </a:solidFill>
              </a:rPr>
              <a:t>individual</a:t>
            </a:r>
            <a:endParaRPr sz="2400">
              <a:latin typeface="Wingdings"/>
              <a:cs typeface="Wingdings"/>
            </a:endParaRPr>
          </a:p>
          <a:p>
            <a:pPr marL="432434" marR="5080" indent="-182880">
              <a:spcBef>
                <a:spcPts val="595"/>
              </a:spcBef>
              <a:spcAft>
                <a:spcPts val="600"/>
              </a:spcAft>
            </a:pPr>
            <a:r>
              <a:rPr sz="2400" u="none" spc="-10" dirty="0">
                <a:solidFill>
                  <a:srgbClr val="E38312"/>
                </a:solidFill>
                <a:latin typeface="Wingdings"/>
                <a:cs typeface="Wingdings"/>
              </a:rPr>
              <a:t></a:t>
            </a:r>
            <a:r>
              <a:rPr sz="2400" u="none" spc="-10" dirty="0">
                <a:solidFill>
                  <a:srgbClr val="404040"/>
                </a:solidFill>
              </a:rPr>
              <a:t>providing </a:t>
            </a:r>
            <a:r>
              <a:rPr sz="2400" u="none" spc="-15" dirty="0">
                <a:solidFill>
                  <a:srgbClr val="404040"/>
                </a:solidFill>
              </a:rPr>
              <a:t>interpreters, </a:t>
            </a:r>
            <a:r>
              <a:rPr sz="2400" u="none" spc="-10" dirty="0">
                <a:solidFill>
                  <a:srgbClr val="404040"/>
                </a:solidFill>
              </a:rPr>
              <a:t>readers, </a:t>
            </a:r>
            <a:r>
              <a:rPr sz="2400" u="none" dirty="0">
                <a:solidFill>
                  <a:srgbClr val="404040"/>
                </a:solidFill>
              </a:rPr>
              <a:t>modified </a:t>
            </a:r>
            <a:r>
              <a:rPr sz="2400" u="none" spc="-5" dirty="0">
                <a:solidFill>
                  <a:srgbClr val="404040"/>
                </a:solidFill>
              </a:rPr>
              <a:t>equipment </a:t>
            </a:r>
            <a:r>
              <a:rPr sz="2400" u="none" spc="-10" dirty="0">
                <a:solidFill>
                  <a:srgbClr val="404040"/>
                </a:solidFill>
              </a:rPr>
              <a:t>and/or training </a:t>
            </a:r>
            <a:r>
              <a:rPr sz="2400" u="none" spc="-5" dirty="0">
                <a:solidFill>
                  <a:srgbClr val="404040"/>
                </a:solidFill>
              </a:rPr>
              <a:t>materia</a:t>
            </a:r>
            <a:r>
              <a:rPr lang="en-US" sz="2400" u="none" spc="-5" dirty="0">
                <a:solidFill>
                  <a:srgbClr val="404040"/>
                </a:solidFill>
              </a:rPr>
              <a:t>l</a:t>
            </a:r>
            <a:r>
              <a:rPr sz="2400" u="none" spc="-5" dirty="0">
                <a:solidFill>
                  <a:srgbClr val="404040"/>
                </a:solidFill>
              </a:rPr>
              <a:t>  (i.e. </a:t>
            </a:r>
            <a:r>
              <a:rPr sz="2400" u="none" dirty="0">
                <a:solidFill>
                  <a:srgbClr val="404040"/>
                </a:solidFill>
              </a:rPr>
              <a:t>a </a:t>
            </a:r>
            <a:r>
              <a:rPr sz="2400" u="none" spc="-5" dirty="0">
                <a:solidFill>
                  <a:srgbClr val="404040"/>
                </a:solidFill>
              </a:rPr>
              <a:t>sign language </a:t>
            </a:r>
            <a:r>
              <a:rPr sz="2400" u="none" spc="-10" dirty="0">
                <a:solidFill>
                  <a:srgbClr val="404040"/>
                </a:solidFill>
              </a:rPr>
              <a:t>interpreter </a:t>
            </a:r>
            <a:r>
              <a:rPr sz="2400" u="none" spc="-20" dirty="0">
                <a:solidFill>
                  <a:srgbClr val="404040"/>
                </a:solidFill>
              </a:rPr>
              <a:t>for </a:t>
            </a:r>
            <a:r>
              <a:rPr sz="2400" u="none" dirty="0">
                <a:solidFill>
                  <a:srgbClr val="404040"/>
                </a:solidFill>
              </a:rPr>
              <a:t>a </a:t>
            </a:r>
            <a:r>
              <a:rPr sz="2400" u="none" spc="-10" dirty="0">
                <a:solidFill>
                  <a:srgbClr val="404040"/>
                </a:solidFill>
              </a:rPr>
              <a:t>person </a:t>
            </a:r>
            <a:r>
              <a:rPr sz="2400" u="none" spc="-5" dirty="0">
                <a:solidFill>
                  <a:srgbClr val="404040"/>
                </a:solidFill>
              </a:rPr>
              <a:t>with </a:t>
            </a:r>
            <a:r>
              <a:rPr sz="2400" u="none" dirty="0">
                <a:solidFill>
                  <a:srgbClr val="404040"/>
                </a:solidFill>
              </a:rPr>
              <a:t>a </a:t>
            </a:r>
            <a:r>
              <a:rPr sz="2400" u="none" spc="-5" dirty="0">
                <a:solidFill>
                  <a:srgbClr val="404040"/>
                </a:solidFill>
              </a:rPr>
              <a:t>hearing </a:t>
            </a:r>
            <a:r>
              <a:rPr sz="2400" u="none" spc="-10" dirty="0">
                <a:solidFill>
                  <a:srgbClr val="404040"/>
                </a:solidFill>
              </a:rPr>
              <a:t>and/or </a:t>
            </a:r>
            <a:r>
              <a:rPr sz="2400" u="none" spc="-5" dirty="0">
                <a:solidFill>
                  <a:srgbClr val="404040"/>
                </a:solidFill>
              </a:rPr>
              <a:t>speaking  impairment</a:t>
            </a:r>
            <a:endParaRPr sz="2400">
              <a:latin typeface="Wingdings"/>
              <a:cs typeface="Wingding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89459" y="614343"/>
            <a:ext cx="9413085" cy="608843"/>
          </a:xfrm>
          <a:prstGeom prst="rect">
            <a:avLst/>
          </a:prstGeom>
        </p:spPr>
        <p:txBody>
          <a:bodyPr vert="horz" wrap="square" lIns="0" tIns="54315" rIns="0" bIns="0" rtlCol="0">
            <a:spAutoFit/>
          </a:bodyPr>
          <a:lstStyle/>
          <a:p>
            <a:pPr marL="88900">
              <a:lnSpc>
                <a:spcPct val="100000"/>
              </a:lnSpc>
            </a:pPr>
            <a:r>
              <a:rPr spc="-5" dirty="0"/>
              <a:t>Equality </a:t>
            </a:r>
            <a:r>
              <a:rPr dirty="0"/>
              <a:t>in</a:t>
            </a:r>
            <a:r>
              <a:rPr spc="-65" dirty="0"/>
              <a:t> </a:t>
            </a:r>
            <a:r>
              <a:rPr dirty="0"/>
              <a:t>Access</a:t>
            </a:r>
          </a:p>
        </p:txBody>
      </p:sp>
      <p:sp>
        <p:nvSpPr>
          <p:cNvPr id="3" name="object 3"/>
          <p:cNvSpPr txBox="1"/>
          <p:nvPr/>
        </p:nvSpPr>
        <p:spPr>
          <a:xfrm>
            <a:off x="1528002" y="1500897"/>
            <a:ext cx="4789055" cy="3468221"/>
          </a:xfrm>
          <a:prstGeom prst="rect">
            <a:avLst/>
          </a:prstGeom>
        </p:spPr>
        <p:txBody>
          <a:bodyPr vert="horz" wrap="square" lIns="0" tIns="0" rIns="0" bIns="0" rtlCol="0">
            <a:spAutoFit/>
          </a:bodyPr>
          <a:lstStyle/>
          <a:p>
            <a:pPr marL="12700" marR="208279">
              <a:lnSpc>
                <a:spcPct val="114900"/>
              </a:lnSpc>
            </a:pPr>
            <a:r>
              <a:rPr sz="3200" b="1" spc="-5" dirty="0">
                <a:solidFill>
                  <a:srgbClr val="EAEAEA"/>
                </a:solidFill>
                <a:latin typeface="Arial Narrow"/>
                <a:cs typeface="Arial Narrow"/>
              </a:rPr>
              <a:t>The primary  </a:t>
            </a:r>
            <a:r>
              <a:rPr sz="3200" b="1" spc="-10" dirty="0">
                <a:solidFill>
                  <a:srgbClr val="EAEAEA"/>
                </a:solidFill>
                <a:latin typeface="Arial Narrow"/>
                <a:cs typeface="Arial Narrow"/>
              </a:rPr>
              <a:t>responsibility </a:t>
            </a:r>
            <a:r>
              <a:rPr sz="3200" b="1" spc="-5" dirty="0">
                <a:solidFill>
                  <a:srgbClr val="EAEAEA"/>
                </a:solidFill>
                <a:latin typeface="Arial Narrow"/>
                <a:cs typeface="Arial Narrow"/>
              </a:rPr>
              <a:t>of </a:t>
            </a:r>
            <a:r>
              <a:rPr sz="3200" b="1" spc="-10" dirty="0">
                <a:solidFill>
                  <a:srgbClr val="EAEAEA"/>
                </a:solidFill>
                <a:latin typeface="Arial Narrow"/>
                <a:cs typeface="Arial Narrow"/>
              </a:rPr>
              <a:t>public  </a:t>
            </a:r>
            <a:r>
              <a:rPr sz="3200" b="1" spc="-5" dirty="0">
                <a:solidFill>
                  <a:srgbClr val="EAEAEA"/>
                </a:solidFill>
                <a:latin typeface="Arial Narrow"/>
                <a:cs typeface="Arial Narrow"/>
              </a:rPr>
              <a:t>agencies with regard to  the ADA is to</a:t>
            </a:r>
            <a:r>
              <a:rPr sz="3200" b="1" spc="-20" dirty="0">
                <a:solidFill>
                  <a:srgbClr val="EAEAEA"/>
                </a:solidFill>
                <a:latin typeface="Arial Narrow"/>
                <a:cs typeface="Arial Narrow"/>
              </a:rPr>
              <a:t> </a:t>
            </a:r>
            <a:r>
              <a:rPr sz="3200" b="1" spc="-5" dirty="0">
                <a:solidFill>
                  <a:srgbClr val="EAEAEA"/>
                </a:solidFill>
                <a:latin typeface="Arial Narrow"/>
                <a:cs typeface="Arial Narrow"/>
              </a:rPr>
              <a:t>provide</a:t>
            </a:r>
            <a:endParaRPr sz="3200">
              <a:solidFill>
                <a:prstClr val="black"/>
              </a:solidFill>
              <a:latin typeface="Arial Narrow"/>
              <a:cs typeface="Arial Narrow"/>
            </a:endParaRPr>
          </a:p>
          <a:p>
            <a:pPr marL="12700" marR="5080">
              <a:lnSpc>
                <a:spcPct val="114799"/>
              </a:lnSpc>
              <a:spcBef>
                <a:spcPts val="20"/>
              </a:spcBef>
            </a:pPr>
            <a:r>
              <a:rPr sz="3200" b="1" spc="-5" dirty="0">
                <a:solidFill>
                  <a:srgbClr val="EAEAEA"/>
                </a:solidFill>
                <a:latin typeface="Arial Narrow"/>
                <a:cs typeface="Arial Narrow"/>
              </a:rPr>
              <a:t>equal access to  </a:t>
            </a:r>
            <a:r>
              <a:rPr sz="3200" b="1" i="1" spc="-5" dirty="0">
                <a:solidFill>
                  <a:srgbClr val="F9C227"/>
                </a:solidFill>
                <a:latin typeface="Arial Narrow"/>
                <a:cs typeface="Arial Narrow"/>
              </a:rPr>
              <a:t>PROGRAMS,</a:t>
            </a:r>
            <a:r>
              <a:rPr sz="3200" b="1" i="1" spc="-35" dirty="0">
                <a:solidFill>
                  <a:srgbClr val="F9C227"/>
                </a:solidFill>
                <a:latin typeface="Arial Narrow"/>
                <a:cs typeface="Arial Narrow"/>
              </a:rPr>
              <a:t> </a:t>
            </a:r>
            <a:r>
              <a:rPr sz="3200" b="1" i="1" spc="-5" dirty="0">
                <a:solidFill>
                  <a:srgbClr val="F9C227"/>
                </a:solidFill>
                <a:latin typeface="Arial Narrow"/>
                <a:cs typeface="Arial Narrow"/>
              </a:rPr>
              <a:t>SERVICES,  &amp;</a:t>
            </a:r>
            <a:r>
              <a:rPr sz="3200" b="1" i="1" spc="-55" dirty="0">
                <a:solidFill>
                  <a:srgbClr val="F9C227"/>
                </a:solidFill>
                <a:latin typeface="Arial Narrow"/>
                <a:cs typeface="Arial Narrow"/>
              </a:rPr>
              <a:t> </a:t>
            </a:r>
            <a:r>
              <a:rPr sz="3200" b="1" i="1" spc="-10" dirty="0">
                <a:solidFill>
                  <a:srgbClr val="F9C227"/>
                </a:solidFill>
                <a:latin typeface="Arial Narrow"/>
                <a:cs typeface="Arial Narrow"/>
              </a:rPr>
              <a:t>ACTIVITIES</a:t>
            </a:r>
            <a:endParaRPr sz="3200">
              <a:solidFill>
                <a:prstClr val="black"/>
              </a:solidFill>
              <a:latin typeface="Arial Narrow"/>
              <a:cs typeface="Arial Narrow"/>
            </a:endParaRPr>
          </a:p>
        </p:txBody>
      </p:sp>
      <p:sp>
        <p:nvSpPr>
          <p:cNvPr id="4" name="object 4"/>
          <p:cNvSpPr/>
          <p:nvPr/>
        </p:nvSpPr>
        <p:spPr>
          <a:xfrm>
            <a:off x="6650182" y="2054712"/>
            <a:ext cx="4543367" cy="2651759"/>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5" name="object 5"/>
          <p:cNvSpPr txBox="1">
            <a:spLocks noGrp="1"/>
          </p:cNvSpPr>
          <p:nvPr>
            <p:ph type="dt" sz="half" idx="6"/>
          </p:nvPr>
        </p:nvSpPr>
        <p:spPr>
          <a:prstGeom prst="rect">
            <a:avLst/>
          </a:prstGeom>
        </p:spPr>
        <p:txBody>
          <a:bodyPr vert="horz" wrap="square" lIns="0" tIns="0" rIns="0" bIns="0" rtlCol="0">
            <a:spAutoFit/>
          </a:bodyPr>
          <a:lstStyle/>
          <a:p>
            <a:pPr marL="12700">
              <a:lnSpc>
                <a:spcPts val="2535"/>
              </a:lnSpc>
            </a:pPr>
            <a:r>
              <a:rPr spc="-5" dirty="0">
                <a:solidFill>
                  <a:prstClr val="white"/>
                </a:solidFill>
              </a:rPr>
              <a:t>Yountville </a:t>
            </a:r>
            <a:r>
              <a:rPr dirty="0">
                <a:solidFill>
                  <a:prstClr val="white"/>
                </a:solidFill>
              </a:rPr>
              <a:t>ADA </a:t>
            </a:r>
            <a:r>
              <a:rPr spc="-5" dirty="0">
                <a:solidFill>
                  <a:prstClr val="white"/>
                </a:solidFill>
              </a:rPr>
              <a:t>Self-Evaluation and Transition</a:t>
            </a:r>
            <a:r>
              <a:rPr spc="130" dirty="0">
                <a:solidFill>
                  <a:prstClr val="white"/>
                </a:solidFill>
              </a:rPr>
              <a:t> </a:t>
            </a:r>
            <a:r>
              <a:rPr spc="-5" dirty="0">
                <a:solidFill>
                  <a:prstClr val="white"/>
                </a:solidFill>
              </a:rPr>
              <a:t>Plan</a:t>
            </a:r>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2535"/>
              </a:lnSpc>
            </a:pPr>
            <a:r>
              <a:rPr spc="-5" dirty="0">
                <a:solidFill>
                  <a:prstClr val="white"/>
                </a:solidFill>
              </a:rPr>
              <a:t>Oct 3,</a:t>
            </a:r>
            <a:r>
              <a:rPr spc="-45" dirty="0">
                <a:solidFill>
                  <a:prstClr val="white"/>
                </a:solidFill>
              </a:rPr>
              <a:t> </a:t>
            </a:r>
            <a:r>
              <a:rPr spc="-5" dirty="0">
                <a:solidFill>
                  <a:prstClr val="white"/>
                </a:solidFill>
              </a:rPr>
              <a:t>2013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sability-impacts-all1185px.png"/>
          <p:cNvPicPr>
            <a:picLocks noChangeAspect="1"/>
          </p:cNvPicPr>
          <p:nvPr/>
        </p:nvPicPr>
        <p:blipFill rotWithShape="1">
          <a:blip r:embed="rId2" cstate="print">
            <a:extLst>
              <a:ext uri="{28A0092B-C50C-407E-A947-70E740481C1C}">
                <a14:useLocalDpi xmlns:a14="http://schemas.microsoft.com/office/drawing/2010/main" val="0"/>
              </a:ext>
            </a:extLst>
          </a:blip>
          <a:srcRect b="69938"/>
          <a:stretch/>
        </p:blipFill>
        <p:spPr>
          <a:xfrm>
            <a:off x="37881" y="0"/>
            <a:ext cx="3772119" cy="6272737"/>
          </a:xfrm>
          <a:prstGeom prst="rect">
            <a:avLst/>
          </a:prstGeom>
        </p:spPr>
      </p:pic>
      <p:pic>
        <p:nvPicPr>
          <p:cNvPr id="4" name="Picture 3" descr="disability-impacts-all1185px.png"/>
          <p:cNvPicPr>
            <a:picLocks noChangeAspect="1"/>
          </p:cNvPicPr>
          <p:nvPr/>
        </p:nvPicPr>
        <p:blipFill rotWithShape="1">
          <a:blip r:embed="rId2" cstate="print">
            <a:extLst>
              <a:ext uri="{28A0092B-C50C-407E-A947-70E740481C1C}">
                <a14:useLocalDpi xmlns:a14="http://schemas.microsoft.com/office/drawing/2010/main" val="0"/>
              </a:ext>
            </a:extLst>
          </a:blip>
          <a:srcRect l="1020" t="30187" r="-1020" b="52600"/>
          <a:stretch/>
        </p:blipFill>
        <p:spPr>
          <a:xfrm>
            <a:off x="4076481" y="1526495"/>
            <a:ext cx="3772119" cy="3591751"/>
          </a:xfrm>
          <a:prstGeom prst="rect">
            <a:avLst/>
          </a:prstGeom>
        </p:spPr>
      </p:pic>
      <p:pic>
        <p:nvPicPr>
          <p:cNvPr id="5" name="Picture 4" descr="disability-impacts-all1185px.png"/>
          <p:cNvPicPr>
            <a:picLocks noChangeAspect="1"/>
          </p:cNvPicPr>
          <p:nvPr/>
        </p:nvPicPr>
        <p:blipFill rotWithShape="1">
          <a:blip r:embed="rId2" cstate="print">
            <a:extLst>
              <a:ext uri="{28A0092B-C50C-407E-A947-70E740481C1C}">
                <a14:useLocalDpi xmlns:a14="http://schemas.microsoft.com/office/drawing/2010/main" val="0"/>
              </a:ext>
            </a:extLst>
          </a:blip>
          <a:srcRect l="1360" t="47387" r="-1360" b="20768"/>
          <a:stretch/>
        </p:blipFill>
        <p:spPr>
          <a:xfrm>
            <a:off x="8153400" y="0"/>
            <a:ext cx="3772119" cy="6644740"/>
          </a:xfrm>
          <a:prstGeom prst="rect">
            <a:avLst/>
          </a:prstGeom>
        </p:spPr>
      </p:pic>
    </p:spTree>
    <p:extLst>
      <p:ext uri="{BB962C8B-B14F-4D97-AF65-F5344CB8AC3E}">
        <p14:creationId xmlns:p14="http://schemas.microsoft.com/office/powerpoint/2010/main" val="213502994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89459" y="614343"/>
            <a:ext cx="9413085" cy="608843"/>
          </a:xfrm>
          <a:prstGeom prst="rect">
            <a:avLst/>
          </a:prstGeom>
        </p:spPr>
        <p:txBody>
          <a:bodyPr vert="horz" wrap="square" lIns="0" tIns="54315" rIns="0" bIns="0" rtlCol="0">
            <a:spAutoFit/>
          </a:bodyPr>
          <a:lstStyle/>
          <a:p>
            <a:pPr marL="12700">
              <a:lnSpc>
                <a:spcPct val="100000"/>
              </a:lnSpc>
            </a:pPr>
            <a:r>
              <a:rPr spc="-5" dirty="0"/>
              <a:t>Outreach </a:t>
            </a:r>
            <a:r>
              <a:rPr dirty="0"/>
              <a:t>and Printed </a:t>
            </a:r>
            <a:r>
              <a:rPr spc="-5" dirty="0"/>
              <a:t>Information</a:t>
            </a:r>
          </a:p>
        </p:txBody>
      </p:sp>
      <p:sp>
        <p:nvSpPr>
          <p:cNvPr id="5" name="object 5"/>
          <p:cNvSpPr txBox="1">
            <a:spLocks noGrp="1"/>
          </p:cNvSpPr>
          <p:nvPr>
            <p:ph type="dt" sz="half" idx="6"/>
          </p:nvPr>
        </p:nvSpPr>
        <p:spPr>
          <a:prstGeom prst="rect">
            <a:avLst/>
          </a:prstGeom>
        </p:spPr>
        <p:txBody>
          <a:bodyPr vert="horz" wrap="square" lIns="0" tIns="0" rIns="0" bIns="0" rtlCol="0">
            <a:spAutoFit/>
          </a:bodyPr>
          <a:lstStyle/>
          <a:p>
            <a:pPr marL="12700">
              <a:lnSpc>
                <a:spcPts val="2535"/>
              </a:lnSpc>
            </a:pPr>
            <a:r>
              <a:rPr spc="-5" dirty="0">
                <a:solidFill>
                  <a:prstClr val="white"/>
                </a:solidFill>
              </a:rPr>
              <a:t>Yountville </a:t>
            </a:r>
            <a:r>
              <a:rPr dirty="0">
                <a:solidFill>
                  <a:prstClr val="white"/>
                </a:solidFill>
              </a:rPr>
              <a:t>ADA </a:t>
            </a:r>
            <a:r>
              <a:rPr spc="-5" dirty="0">
                <a:solidFill>
                  <a:prstClr val="white"/>
                </a:solidFill>
              </a:rPr>
              <a:t>Self-Evaluation and Transition</a:t>
            </a:r>
            <a:r>
              <a:rPr spc="130" dirty="0">
                <a:solidFill>
                  <a:prstClr val="white"/>
                </a:solidFill>
              </a:rPr>
              <a:t> </a:t>
            </a:r>
            <a:r>
              <a:rPr spc="-5" dirty="0">
                <a:solidFill>
                  <a:prstClr val="white"/>
                </a:solidFill>
              </a:rPr>
              <a:t>Plan</a:t>
            </a:r>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2535"/>
              </a:lnSpc>
            </a:pPr>
            <a:r>
              <a:rPr spc="-5" dirty="0">
                <a:solidFill>
                  <a:prstClr val="white"/>
                </a:solidFill>
              </a:rPr>
              <a:t>Oct 3,</a:t>
            </a:r>
            <a:r>
              <a:rPr spc="-45" dirty="0">
                <a:solidFill>
                  <a:prstClr val="white"/>
                </a:solidFill>
              </a:rPr>
              <a:t> </a:t>
            </a:r>
            <a:r>
              <a:rPr spc="-5" dirty="0">
                <a:solidFill>
                  <a:prstClr val="white"/>
                </a:solidFill>
              </a:rPr>
              <a:t>2013</a:t>
            </a:r>
          </a:p>
        </p:txBody>
      </p:sp>
      <p:sp>
        <p:nvSpPr>
          <p:cNvPr id="3" name="object 3"/>
          <p:cNvSpPr txBox="1"/>
          <p:nvPr/>
        </p:nvSpPr>
        <p:spPr>
          <a:xfrm>
            <a:off x="1281392" y="1578461"/>
            <a:ext cx="4902200" cy="3187513"/>
          </a:xfrm>
          <a:prstGeom prst="rect">
            <a:avLst/>
          </a:prstGeom>
        </p:spPr>
        <p:txBody>
          <a:bodyPr vert="horz" wrap="square" lIns="0" tIns="0" rIns="0" bIns="0" rtlCol="0">
            <a:spAutoFit/>
          </a:bodyPr>
          <a:lstStyle/>
          <a:p>
            <a:pPr marL="330200" marR="5080" indent="-317500">
              <a:buFont typeface="Arial Narrow"/>
              <a:buChar char="•"/>
              <a:tabLst>
                <a:tab pos="330835" algn="l"/>
              </a:tabLst>
            </a:pPr>
            <a:r>
              <a:rPr sz="3200" b="1" spc="-5" dirty="0">
                <a:solidFill>
                  <a:srgbClr val="EAEAEA"/>
                </a:solidFill>
                <a:latin typeface="Arial Narrow"/>
                <a:cs typeface="Arial Narrow"/>
              </a:rPr>
              <a:t>Provide </a:t>
            </a:r>
            <a:r>
              <a:rPr sz="3200" b="1" spc="-10" dirty="0">
                <a:solidFill>
                  <a:srgbClr val="EAEAEA"/>
                </a:solidFill>
                <a:latin typeface="Arial Narrow"/>
                <a:cs typeface="Arial Narrow"/>
              </a:rPr>
              <a:t>notices </a:t>
            </a:r>
            <a:r>
              <a:rPr sz="3200" b="1" spc="-5" dirty="0">
                <a:solidFill>
                  <a:srgbClr val="EAEAEA"/>
                </a:solidFill>
                <a:latin typeface="Arial Narrow"/>
                <a:cs typeface="Arial Narrow"/>
              </a:rPr>
              <a:t>of </a:t>
            </a:r>
            <a:r>
              <a:rPr sz="3200" b="1" spc="-10" dirty="0">
                <a:solidFill>
                  <a:srgbClr val="EAEAEA"/>
                </a:solidFill>
                <a:latin typeface="Arial Narrow"/>
                <a:cs typeface="Arial Narrow"/>
              </a:rPr>
              <a:t>non-  discrimination on  </a:t>
            </a:r>
            <a:r>
              <a:rPr sz="3200" b="1" spc="-5" dirty="0">
                <a:solidFill>
                  <a:srgbClr val="EAEAEA"/>
                </a:solidFill>
                <a:latin typeface="Arial Narrow"/>
                <a:cs typeface="Arial Narrow"/>
              </a:rPr>
              <a:t>materials</a:t>
            </a:r>
            <a:endParaRPr sz="3200">
              <a:solidFill>
                <a:prstClr val="black"/>
              </a:solidFill>
              <a:latin typeface="Arial Narrow"/>
              <a:cs typeface="Arial Narrow"/>
            </a:endParaRPr>
          </a:p>
          <a:p>
            <a:pPr marL="330200" marR="280670" indent="-317500">
              <a:spcBef>
                <a:spcPts val="760"/>
              </a:spcBef>
              <a:buFont typeface="Arial Narrow"/>
              <a:buChar char="•"/>
              <a:tabLst>
                <a:tab pos="330835" algn="l"/>
              </a:tabLst>
            </a:pPr>
            <a:r>
              <a:rPr sz="3200" b="1" spc="-5" dirty="0">
                <a:solidFill>
                  <a:srgbClr val="EAEAEA"/>
                </a:solidFill>
                <a:latin typeface="Arial Narrow"/>
                <a:cs typeface="Arial Narrow"/>
              </a:rPr>
              <a:t>Provide alternative  formats upon</a:t>
            </a:r>
            <a:r>
              <a:rPr sz="3200" b="1" spc="-25" dirty="0">
                <a:solidFill>
                  <a:srgbClr val="EAEAEA"/>
                </a:solidFill>
                <a:latin typeface="Arial Narrow"/>
                <a:cs typeface="Arial Narrow"/>
              </a:rPr>
              <a:t> </a:t>
            </a:r>
            <a:r>
              <a:rPr sz="3200" b="1" spc="-5" dirty="0">
                <a:solidFill>
                  <a:srgbClr val="EAEAEA"/>
                </a:solidFill>
                <a:latin typeface="Arial Narrow"/>
                <a:cs typeface="Arial Narrow"/>
              </a:rPr>
              <a:t>request</a:t>
            </a:r>
            <a:endParaRPr sz="3200">
              <a:solidFill>
                <a:prstClr val="black"/>
              </a:solidFill>
              <a:latin typeface="Arial Narrow"/>
              <a:cs typeface="Arial Narrow"/>
            </a:endParaRPr>
          </a:p>
          <a:p>
            <a:pPr marL="330200" marR="128905" indent="-317500">
              <a:spcBef>
                <a:spcPts val="760"/>
              </a:spcBef>
              <a:buFont typeface="Arial Narrow"/>
              <a:buChar char="•"/>
              <a:tabLst>
                <a:tab pos="330835" algn="l"/>
              </a:tabLst>
            </a:pPr>
            <a:r>
              <a:rPr sz="3200" b="1" spc="-5" dirty="0">
                <a:solidFill>
                  <a:srgbClr val="EAEAEA"/>
                </a:solidFill>
                <a:latin typeface="Arial Narrow"/>
                <a:cs typeface="Arial Narrow"/>
              </a:rPr>
              <a:t>Inform the public </a:t>
            </a:r>
            <a:r>
              <a:rPr sz="3200" b="1" spc="-10" dirty="0">
                <a:solidFill>
                  <a:srgbClr val="EAEAEA"/>
                </a:solidFill>
                <a:latin typeface="Arial Narrow"/>
                <a:cs typeface="Arial Narrow"/>
              </a:rPr>
              <a:t>that  </a:t>
            </a:r>
            <a:r>
              <a:rPr sz="3200" b="1" spc="-5" dirty="0">
                <a:solidFill>
                  <a:srgbClr val="EAEAEA"/>
                </a:solidFill>
                <a:latin typeface="Arial Narrow"/>
                <a:cs typeface="Arial Narrow"/>
              </a:rPr>
              <a:t>assistance is</a:t>
            </a:r>
            <a:r>
              <a:rPr sz="3200" b="1" spc="-10" dirty="0">
                <a:solidFill>
                  <a:srgbClr val="EAEAEA"/>
                </a:solidFill>
                <a:latin typeface="Arial Narrow"/>
                <a:cs typeface="Arial Narrow"/>
              </a:rPr>
              <a:t> </a:t>
            </a:r>
            <a:r>
              <a:rPr sz="3200" b="1" spc="-5" dirty="0">
                <a:solidFill>
                  <a:srgbClr val="EAEAEA"/>
                </a:solidFill>
                <a:latin typeface="Arial Narrow"/>
                <a:cs typeface="Arial Narrow"/>
              </a:rPr>
              <a:t>available</a:t>
            </a:r>
            <a:endParaRPr sz="3200">
              <a:solidFill>
                <a:prstClr val="black"/>
              </a:solidFill>
              <a:latin typeface="Arial Narrow"/>
              <a:cs typeface="Arial Narrow"/>
            </a:endParaRPr>
          </a:p>
        </p:txBody>
      </p:sp>
      <p:sp>
        <p:nvSpPr>
          <p:cNvPr id="4" name="object 4"/>
          <p:cNvSpPr txBox="1"/>
          <p:nvPr/>
        </p:nvSpPr>
        <p:spPr>
          <a:xfrm>
            <a:off x="6561830" y="1578497"/>
            <a:ext cx="4722861" cy="3187513"/>
          </a:xfrm>
          <a:prstGeom prst="rect">
            <a:avLst/>
          </a:prstGeom>
        </p:spPr>
        <p:txBody>
          <a:bodyPr vert="horz" wrap="square" lIns="0" tIns="0" rIns="0" bIns="0" rtlCol="0">
            <a:spAutoFit/>
          </a:bodyPr>
          <a:lstStyle/>
          <a:p>
            <a:pPr marL="621665" marR="172720" indent="-608965">
              <a:buFont typeface="Arial Narrow"/>
              <a:buChar char="•"/>
              <a:tabLst>
                <a:tab pos="622300" algn="l"/>
              </a:tabLst>
            </a:pPr>
            <a:r>
              <a:rPr sz="3200" b="1" spc="-5" dirty="0">
                <a:solidFill>
                  <a:srgbClr val="EAEAEA"/>
                </a:solidFill>
                <a:latin typeface="Arial Narrow"/>
                <a:cs typeface="Arial Narrow"/>
              </a:rPr>
              <a:t>Handle requests on  an </a:t>
            </a:r>
            <a:r>
              <a:rPr sz="3200" b="1" spc="-10" dirty="0">
                <a:solidFill>
                  <a:srgbClr val="EAEAEA"/>
                </a:solidFill>
                <a:latin typeface="Arial Narrow"/>
                <a:cs typeface="Arial Narrow"/>
              </a:rPr>
              <a:t>individual</a:t>
            </a:r>
            <a:r>
              <a:rPr sz="3200" b="1" spc="-35" dirty="0">
                <a:solidFill>
                  <a:srgbClr val="EAEAEA"/>
                </a:solidFill>
                <a:latin typeface="Arial Narrow"/>
                <a:cs typeface="Arial Narrow"/>
              </a:rPr>
              <a:t> </a:t>
            </a:r>
            <a:r>
              <a:rPr sz="3200" b="1" spc="-10" dirty="0">
                <a:solidFill>
                  <a:srgbClr val="EAEAEA"/>
                </a:solidFill>
                <a:latin typeface="Arial Narrow"/>
                <a:cs typeface="Arial Narrow"/>
              </a:rPr>
              <a:t>basis</a:t>
            </a:r>
            <a:endParaRPr sz="3200">
              <a:solidFill>
                <a:prstClr val="black"/>
              </a:solidFill>
              <a:latin typeface="Arial Narrow"/>
              <a:cs typeface="Arial Narrow"/>
            </a:endParaRPr>
          </a:p>
          <a:p>
            <a:pPr marL="621665" marR="5080" indent="-608965">
              <a:spcBef>
                <a:spcPts val="755"/>
              </a:spcBef>
              <a:buFont typeface="Arial Narrow"/>
              <a:buChar char="•"/>
              <a:tabLst>
                <a:tab pos="622300" algn="l"/>
              </a:tabLst>
            </a:pPr>
            <a:r>
              <a:rPr sz="3200" b="1" spc="-5" dirty="0">
                <a:solidFill>
                  <a:srgbClr val="EAEAEA"/>
                </a:solidFill>
                <a:latin typeface="Arial Narrow"/>
                <a:cs typeface="Arial Narrow"/>
              </a:rPr>
              <a:t>Increase outreach to  persons with  </a:t>
            </a:r>
            <a:r>
              <a:rPr sz="3200" b="1" spc="-10" dirty="0">
                <a:solidFill>
                  <a:srgbClr val="EAEAEA"/>
                </a:solidFill>
                <a:latin typeface="Arial Narrow"/>
                <a:cs typeface="Arial Narrow"/>
              </a:rPr>
              <a:t>disabilities</a:t>
            </a:r>
            <a:endParaRPr sz="3200">
              <a:solidFill>
                <a:prstClr val="black"/>
              </a:solidFill>
              <a:latin typeface="Arial Narrow"/>
              <a:cs typeface="Arial Narrow"/>
            </a:endParaRPr>
          </a:p>
          <a:p>
            <a:pPr marL="621665" marR="264795" indent="-608965">
              <a:spcBef>
                <a:spcPts val="760"/>
              </a:spcBef>
              <a:buFont typeface="Arial Narrow"/>
              <a:buChar char="•"/>
              <a:tabLst>
                <a:tab pos="622300" algn="l"/>
              </a:tabLst>
            </a:pPr>
            <a:r>
              <a:rPr sz="3200" b="1" spc="-5" dirty="0">
                <a:solidFill>
                  <a:srgbClr val="EAEAEA"/>
                </a:solidFill>
                <a:latin typeface="Arial Narrow"/>
                <a:cs typeface="Arial Narrow"/>
              </a:rPr>
              <a:t>Provide</a:t>
            </a:r>
            <a:r>
              <a:rPr sz="3200" b="1" spc="-30" dirty="0">
                <a:solidFill>
                  <a:srgbClr val="EAEAEA"/>
                </a:solidFill>
                <a:latin typeface="Arial Narrow"/>
                <a:cs typeface="Arial Narrow"/>
              </a:rPr>
              <a:t> </a:t>
            </a:r>
            <a:r>
              <a:rPr sz="3200" b="1" spc="-5" dirty="0">
                <a:solidFill>
                  <a:srgbClr val="EAEAEA"/>
                </a:solidFill>
                <a:latin typeface="Arial Narrow"/>
                <a:cs typeface="Arial Narrow"/>
              </a:rPr>
              <a:t>accessible  web</a:t>
            </a:r>
            <a:r>
              <a:rPr sz="3200" b="1" spc="-60" dirty="0">
                <a:solidFill>
                  <a:srgbClr val="EAEAEA"/>
                </a:solidFill>
                <a:latin typeface="Arial Narrow"/>
                <a:cs typeface="Arial Narrow"/>
              </a:rPr>
              <a:t> </a:t>
            </a:r>
            <a:r>
              <a:rPr sz="3200" b="1" spc="-5" dirty="0">
                <a:solidFill>
                  <a:srgbClr val="EAEAEA"/>
                </a:solidFill>
                <a:latin typeface="Arial Narrow"/>
                <a:cs typeface="Arial Narrow"/>
              </a:rPr>
              <a:t>resources</a:t>
            </a:r>
            <a:endParaRPr sz="3200">
              <a:solidFill>
                <a:prstClr val="black"/>
              </a:solidFill>
              <a:latin typeface="Arial Narrow"/>
              <a:cs typeface="Arial Narrow"/>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89459" y="614343"/>
            <a:ext cx="9413085" cy="608843"/>
          </a:xfrm>
          <a:prstGeom prst="rect">
            <a:avLst/>
          </a:prstGeom>
        </p:spPr>
        <p:txBody>
          <a:bodyPr vert="horz" wrap="square" lIns="0" tIns="54315" rIns="0" bIns="0" rtlCol="0">
            <a:spAutoFit/>
          </a:bodyPr>
          <a:lstStyle/>
          <a:p>
            <a:pPr marL="12700">
              <a:lnSpc>
                <a:spcPct val="100000"/>
              </a:lnSpc>
            </a:pPr>
            <a:r>
              <a:rPr spc="-5" dirty="0"/>
              <a:t>Public</a:t>
            </a:r>
            <a:r>
              <a:rPr spc="-35" dirty="0"/>
              <a:t> </a:t>
            </a:r>
            <a:r>
              <a:rPr spc="-5" dirty="0"/>
              <a:t>Meetings</a:t>
            </a:r>
          </a:p>
        </p:txBody>
      </p:sp>
      <p:sp>
        <p:nvSpPr>
          <p:cNvPr id="3" name="object 3"/>
          <p:cNvSpPr txBox="1"/>
          <p:nvPr/>
        </p:nvSpPr>
        <p:spPr>
          <a:xfrm>
            <a:off x="1096665" y="1376755"/>
            <a:ext cx="5845848" cy="3641381"/>
          </a:xfrm>
          <a:prstGeom prst="rect">
            <a:avLst/>
          </a:prstGeom>
        </p:spPr>
        <p:txBody>
          <a:bodyPr vert="horz" wrap="square" lIns="0" tIns="0" rIns="0" bIns="0" rtlCol="0">
            <a:spAutoFit/>
          </a:bodyPr>
          <a:lstStyle/>
          <a:p>
            <a:pPr marL="330200" marR="1059815" indent="-317500">
              <a:buFont typeface="Arial Narrow"/>
              <a:buChar char="•"/>
              <a:tabLst>
                <a:tab pos="330835" algn="l"/>
              </a:tabLst>
            </a:pPr>
            <a:r>
              <a:rPr sz="3200" b="1" spc="-5" dirty="0">
                <a:solidFill>
                  <a:srgbClr val="EAEAEA"/>
                </a:solidFill>
                <a:latin typeface="Arial Narrow"/>
                <a:cs typeface="Arial Narrow"/>
              </a:rPr>
              <a:t>Schedule meetings</a:t>
            </a:r>
            <a:r>
              <a:rPr sz="3200" b="1" spc="-35" dirty="0">
                <a:solidFill>
                  <a:srgbClr val="EAEAEA"/>
                </a:solidFill>
                <a:latin typeface="Arial Narrow"/>
                <a:cs typeface="Arial Narrow"/>
              </a:rPr>
              <a:t> </a:t>
            </a:r>
            <a:r>
              <a:rPr sz="3200" b="1" spc="-5" dirty="0">
                <a:solidFill>
                  <a:srgbClr val="EAEAEA"/>
                </a:solidFill>
                <a:latin typeface="Arial Narrow"/>
                <a:cs typeface="Arial Narrow"/>
              </a:rPr>
              <a:t>in  accessible</a:t>
            </a:r>
            <a:r>
              <a:rPr sz="3200" b="1" spc="-30" dirty="0">
                <a:solidFill>
                  <a:srgbClr val="EAEAEA"/>
                </a:solidFill>
                <a:latin typeface="Arial Narrow"/>
                <a:cs typeface="Arial Narrow"/>
              </a:rPr>
              <a:t> </a:t>
            </a:r>
            <a:r>
              <a:rPr sz="3200" b="1" spc="-5" dirty="0">
                <a:solidFill>
                  <a:srgbClr val="EAEAEA"/>
                </a:solidFill>
                <a:latin typeface="Arial Narrow"/>
                <a:cs typeface="Arial Narrow"/>
              </a:rPr>
              <a:t>locations</a:t>
            </a:r>
            <a:endParaRPr sz="3200">
              <a:solidFill>
                <a:prstClr val="black"/>
              </a:solidFill>
              <a:latin typeface="Arial Narrow"/>
              <a:cs typeface="Arial Narrow"/>
            </a:endParaRPr>
          </a:p>
          <a:p>
            <a:pPr marL="330200" marR="5080" indent="-317500">
              <a:spcBef>
                <a:spcPts val="755"/>
              </a:spcBef>
              <a:buFont typeface="Arial Narrow"/>
              <a:buChar char="•"/>
              <a:tabLst>
                <a:tab pos="330835" algn="l"/>
              </a:tabLst>
            </a:pPr>
            <a:r>
              <a:rPr sz="3200" b="1" spc="-5" dirty="0">
                <a:solidFill>
                  <a:srgbClr val="EAEAEA"/>
                </a:solidFill>
                <a:latin typeface="Arial Narrow"/>
                <a:cs typeface="Arial Narrow"/>
              </a:rPr>
              <a:t>Make reasonable  modifications so people can  participate</a:t>
            </a:r>
            <a:endParaRPr sz="3200">
              <a:solidFill>
                <a:prstClr val="black"/>
              </a:solidFill>
              <a:latin typeface="Arial Narrow"/>
              <a:cs typeface="Arial Narrow"/>
            </a:endParaRPr>
          </a:p>
          <a:p>
            <a:pPr marL="330200" marR="77470" indent="-317500">
              <a:spcBef>
                <a:spcPts val="760"/>
              </a:spcBef>
              <a:buFont typeface="Arial Narrow"/>
              <a:buChar char="•"/>
              <a:tabLst>
                <a:tab pos="330835" algn="l"/>
              </a:tabLst>
            </a:pPr>
            <a:r>
              <a:rPr sz="3200" b="1" spc="-5" dirty="0">
                <a:solidFill>
                  <a:srgbClr val="EAEAEA"/>
                </a:solidFill>
                <a:latin typeface="Arial Narrow"/>
                <a:cs typeface="Arial Narrow"/>
              </a:rPr>
              <a:t>Display a notice on meeting  announcements and  agendas about requesting  assistance</a:t>
            </a:r>
            <a:endParaRPr sz="3200">
              <a:solidFill>
                <a:prstClr val="black"/>
              </a:solidFill>
              <a:latin typeface="Arial Narrow"/>
              <a:cs typeface="Arial Narrow"/>
            </a:endParaRPr>
          </a:p>
        </p:txBody>
      </p:sp>
      <p:sp>
        <p:nvSpPr>
          <p:cNvPr id="4" name="object 4"/>
          <p:cNvSpPr/>
          <p:nvPr/>
        </p:nvSpPr>
        <p:spPr>
          <a:xfrm>
            <a:off x="7204364" y="2151531"/>
            <a:ext cx="4058458" cy="2619486"/>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5" name="object 5"/>
          <p:cNvSpPr txBox="1">
            <a:spLocks noGrp="1"/>
          </p:cNvSpPr>
          <p:nvPr>
            <p:ph type="dt" sz="half" idx="6"/>
          </p:nvPr>
        </p:nvSpPr>
        <p:spPr>
          <a:prstGeom prst="rect">
            <a:avLst/>
          </a:prstGeom>
        </p:spPr>
        <p:txBody>
          <a:bodyPr vert="horz" wrap="square" lIns="0" tIns="0" rIns="0" bIns="0" rtlCol="0">
            <a:spAutoFit/>
          </a:bodyPr>
          <a:lstStyle/>
          <a:p>
            <a:pPr marL="12700">
              <a:lnSpc>
                <a:spcPts val="2535"/>
              </a:lnSpc>
            </a:pPr>
            <a:r>
              <a:rPr spc="-5" dirty="0">
                <a:solidFill>
                  <a:prstClr val="white"/>
                </a:solidFill>
              </a:rPr>
              <a:t>Yountville </a:t>
            </a:r>
            <a:r>
              <a:rPr dirty="0">
                <a:solidFill>
                  <a:prstClr val="white"/>
                </a:solidFill>
              </a:rPr>
              <a:t>ADA </a:t>
            </a:r>
            <a:r>
              <a:rPr spc="-5" dirty="0">
                <a:solidFill>
                  <a:prstClr val="white"/>
                </a:solidFill>
              </a:rPr>
              <a:t>Self-Evaluation and Transition</a:t>
            </a:r>
            <a:r>
              <a:rPr spc="130" dirty="0">
                <a:solidFill>
                  <a:prstClr val="white"/>
                </a:solidFill>
              </a:rPr>
              <a:t> </a:t>
            </a:r>
            <a:r>
              <a:rPr spc="-5" dirty="0">
                <a:solidFill>
                  <a:prstClr val="white"/>
                </a:solidFill>
              </a:rPr>
              <a:t>Plan</a:t>
            </a:r>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2535"/>
              </a:lnSpc>
            </a:pPr>
            <a:r>
              <a:rPr spc="-5" dirty="0">
                <a:solidFill>
                  <a:prstClr val="white"/>
                </a:solidFill>
              </a:rPr>
              <a:t>Oct 3,</a:t>
            </a:r>
            <a:r>
              <a:rPr spc="-45" dirty="0">
                <a:solidFill>
                  <a:prstClr val="white"/>
                </a:solidFill>
              </a:rPr>
              <a:t> </a:t>
            </a:r>
            <a:r>
              <a:rPr spc="-5" dirty="0">
                <a:solidFill>
                  <a:prstClr val="white"/>
                </a:solidFill>
              </a:rPr>
              <a:t>2013</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89459" y="614343"/>
            <a:ext cx="9413085" cy="608843"/>
          </a:xfrm>
          <a:prstGeom prst="rect">
            <a:avLst/>
          </a:prstGeom>
        </p:spPr>
        <p:txBody>
          <a:bodyPr vert="horz" wrap="square" lIns="0" tIns="54315" rIns="0" bIns="0" rtlCol="0">
            <a:spAutoFit/>
          </a:bodyPr>
          <a:lstStyle/>
          <a:p>
            <a:pPr marL="12700">
              <a:lnSpc>
                <a:spcPct val="100000"/>
              </a:lnSpc>
            </a:pPr>
            <a:r>
              <a:rPr spc="-5" dirty="0"/>
              <a:t>Services </a:t>
            </a:r>
            <a:r>
              <a:rPr dirty="0"/>
              <a:t>in Existing</a:t>
            </a:r>
            <a:r>
              <a:rPr spc="-60" dirty="0"/>
              <a:t> </a:t>
            </a:r>
            <a:r>
              <a:rPr dirty="0"/>
              <a:t>Facilities</a:t>
            </a:r>
          </a:p>
        </p:txBody>
      </p:sp>
      <p:sp>
        <p:nvSpPr>
          <p:cNvPr id="3" name="object 3"/>
          <p:cNvSpPr txBox="1"/>
          <p:nvPr/>
        </p:nvSpPr>
        <p:spPr>
          <a:xfrm>
            <a:off x="1112368" y="1511225"/>
            <a:ext cx="5374794" cy="4724370"/>
          </a:xfrm>
          <a:prstGeom prst="rect">
            <a:avLst/>
          </a:prstGeom>
        </p:spPr>
        <p:txBody>
          <a:bodyPr vert="horz" wrap="square" lIns="0" tIns="0" rIns="0" bIns="0" rtlCol="0">
            <a:spAutoFit/>
          </a:bodyPr>
          <a:lstStyle/>
          <a:p>
            <a:pPr marL="12700"/>
            <a:r>
              <a:rPr sz="3200" b="1" spc="-10" dirty="0">
                <a:solidFill>
                  <a:srgbClr val="EAEAEA"/>
                </a:solidFill>
                <a:latin typeface="Arial Narrow"/>
                <a:cs typeface="Arial Narrow"/>
              </a:rPr>
              <a:t>Options:</a:t>
            </a:r>
            <a:endParaRPr sz="3200">
              <a:solidFill>
                <a:prstClr val="black"/>
              </a:solidFill>
              <a:latin typeface="Arial Narrow"/>
              <a:cs typeface="Arial Narrow"/>
            </a:endParaRPr>
          </a:p>
          <a:p>
            <a:pPr marL="621665" marR="193040" indent="-608965">
              <a:spcBef>
                <a:spcPts val="760"/>
              </a:spcBef>
              <a:buFontTx/>
              <a:buAutoNum type="arabicPeriod"/>
              <a:tabLst>
                <a:tab pos="622935" algn="l"/>
              </a:tabLst>
            </a:pPr>
            <a:r>
              <a:rPr sz="3200" b="1" spc="-5" dirty="0">
                <a:solidFill>
                  <a:srgbClr val="EAEAEA"/>
                </a:solidFill>
                <a:latin typeface="Arial Narrow"/>
                <a:cs typeface="Arial Narrow"/>
              </a:rPr>
              <a:t>Make alterations to the  facility</a:t>
            </a:r>
            <a:endParaRPr sz="3200">
              <a:solidFill>
                <a:prstClr val="black"/>
              </a:solidFill>
              <a:latin typeface="Arial Narrow"/>
              <a:cs typeface="Arial Narrow"/>
            </a:endParaRPr>
          </a:p>
          <a:p>
            <a:pPr marL="621665" marR="83185" indent="-608965">
              <a:spcBef>
                <a:spcPts val="760"/>
              </a:spcBef>
              <a:buFontTx/>
              <a:buAutoNum type="arabicPeriod"/>
              <a:tabLst>
                <a:tab pos="622300" algn="l"/>
              </a:tabLst>
            </a:pPr>
            <a:r>
              <a:rPr sz="3200" b="1" spc="-5" dirty="0">
                <a:solidFill>
                  <a:srgbClr val="EAEAEA"/>
                </a:solidFill>
                <a:latin typeface="Arial Narrow"/>
                <a:cs typeface="Arial Narrow"/>
              </a:rPr>
              <a:t>Provide the same </a:t>
            </a:r>
            <a:r>
              <a:rPr sz="3200" b="1" spc="-10" dirty="0">
                <a:solidFill>
                  <a:srgbClr val="EAEAEA"/>
                </a:solidFill>
                <a:latin typeface="Arial Narrow"/>
                <a:cs typeface="Arial Narrow"/>
              </a:rPr>
              <a:t>Town  </a:t>
            </a:r>
            <a:r>
              <a:rPr sz="3200" b="1" spc="-5" dirty="0">
                <a:solidFill>
                  <a:srgbClr val="EAEAEA"/>
                </a:solidFill>
                <a:latin typeface="Arial Narrow"/>
                <a:cs typeface="Arial Narrow"/>
              </a:rPr>
              <a:t>service in another  accessible</a:t>
            </a:r>
            <a:r>
              <a:rPr sz="3200" b="1" spc="-35" dirty="0">
                <a:solidFill>
                  <a:srgbClr val="EAEAEA"/>
                </a:solidFill>
                <a:latin typeface="Arial Narrow"/>
                <a:cs typeface="Arial Narrow"/>
              </a:rPr>
              <a:t> </a:t>
            </a:r>
            <a:r>
              <a:rPr sz="3200" b="1" spc="-5" dirty="0">
                <a:solidFill>
                  <a:srgbClr val="EAEAEA"/>
                </a:solidFill>
                <a:latin typeface="Arial Narrow"/>
                <a:cs typeface="Arial Narrow"/>
              </a:rPr>
              <a:t>location</a:t>
            </a:r>
            <a:endParaRPr sz="3200">
              <a:solidFill>
                <a:prstClr val="black"/>
              </a:solidFill>
              <a:latin typeface="Arial Narrow"/>
              <a:cs typeface="Arial Narrow"/>
            </a:endParaRPr>
          </a:p>
          <a:p>
            <a:pPr marL="621665" marR="5080" indent="-608965">
              <a:spcBef>
                <a:spcPts val="760"/>
              </a:spcBef>
              <a:buFontTx/>
              <a:buAutoNum type="arabicPeriod"/>
              <a:tabLst>
                <a:tab pos="622935" algn="l"/>
              </a:tabLst>
            </a:pPr>
            <a:r>
              <a:rPr sz="3200" b="1" spc="-5" dirty="0">
                <a:solidFill>
                  <a:srgbClr val="EAEAEA"/>
                </a:solidFill>
                <a:latin typeface="Arial Narrow"/>
                <a:cs typeface="Arial Narrow"/>
              </a:rPr>
              <a:t>Provide auxiliary aides  or services to assist the  </a:t>
            </a:r>
            <a:r>
              <a:rPr sz="3200" b="1" spc="-10" dirty="0">
                <a:solidFill>
                  <a:srgbClr val="EAEAEA"/>
                </a:solidFill>
                <a:latin typeface="Arial Narrow"/>
                <a:cs typeface="Arial Narrow"/>
              </a:rPr>
              <a:t>individual</a:t>
            </a:r>
            <a:endParaRPr sz="3200">
              <a:solidFill>
                <a:prstClr val="black"/>
              </a:solidFill>
              <a:latin typeface="Arial Narrow"/>
              <a:cs typeface="Arial Narrow"/>
            </a:endParaRPr>
          </a:p>
        </p:txBody>
      </p:sp>
      <p:sp>
        <p:nvSpPr>
          <p:cNvPr id="4" name="object 4"/>
          <p:cNvSpPr/>
          <p:nvPr/>
        </p:nvSpPr>
        <p:spPr>
          <a:xfrm>
            <a:off x="7758545" y="1815353"/>
            <a:ext cx="3134822" cy="3454549"/>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5" name="object 5"/>
          <p:cNvSpPr txBox="1">
            <a:spLocks noGrp="1"/>
          </p:cNvSpPr>
          <p:nvPr>
            <p:ph type="dt" sz="half" idx="6"/>
          </p:nvPr>
        </p:nvSpPr>
        <p:spPr>
          <a:prstGeom prst="rect">
            <a:avLst/>
          </a:prstGeom>
        </p:spPr>
        <p:txBody>
          <a:bodyPr vert="horz" wrap="square" lIns="0" tIns="0" rIns="0" bIns="0" rtlCol="0">
            <a:spAutoFit/>
          </a:bodyPr>
          <a:lstStyle/>
          <a:p>
            <a:pPr marL="12700">
              <a:lnSpc>
                <a:spcPts val="2535"/>
              </a:lnSpc>
            </a:pPr>
            <a:r>
              <a:rPr spc="-5" dirty="0">
                <a:solidFill>
                  <a:prstClr val="white"/>
                </a:solidFill>
              </a:rPr>
              <a:t>Yountville </a:t>
            </a:r>
            <a:r>
              <a:rPr dirty="0">
                <a:solidFill>
                  <a:prstClr val="white"/>
                </a:solidFill>
              </a:rPr>
              <a:t>ADA </a:t>
            </a:r>
            <a:r>
              <a:rPr spc="-5" dirty="0">
                <a:solidFill>
                  <a:prstClr val="white"/>
                </a:solidFill>
              </a:rPr>
              <a:t>Self-Evaluation and Transition</a:t>
            </a:r>
            <a:r>
              <a:rPr spc="130" dirty="0">
                <a:solidFill>
                  <a:prstClr val="white"/>
                </a:solidFill>
              </a:rPr>
              <a:t> </a:t>
            </a:r>
            <a:r>
              <a:rPr spc="-5" dirty="0">
                <a:solidFill>
                  <a:prstClr val="white"/>
                </a:solidFill>
              </a:rPr>
              <a:t>Plan</a:t>
            </a:r>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2535"/>
              </a:lnSpc>
            </a:pPr>
            <a:r>
              <a:rPr spc="-5" dirty="0">
                <a:solidFill>
                  <a:prstClr val="white"/>
                </a:solidFill>
              </a:rPr>
              <a:t>Oct 3,</a:t>
            </a:r>
            <a:r>
              <a:rPr spc="-45" dirty="0">
                <a:solidFill>
                  <a:prstClr val="white"/>
                </a:solidFill>
              </a:rPr>
              <a:t> </a:t>
            </a:r>
            <a:r>
              <a:rPr spc="-5" dirty="0">
                <a:solidFill>
                  <a:prstClr val="white"/>
                </a:solidFill>
              </a:rPr>
              <a:t>2013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89459" y="614343"/>
            <a:ext cx="9413085" cy="608843"/>
          </a:xfrm>
          <a:prstGeom prst="rect">
            <a:avLst/>
          </a:prstGeom>
        </p:spPr>
        <p:txBody>
          <a:bodyPr vert="horz" wrap="square" lIns="0" tIns="54315" rIns="0" bIns="0" rtlCol="0">
            <a:spAutoFit/>
          </a:bodyPr>
          <a:lstStyle/>
          <a:p>
            <a:pPr marL="12700">
              <a:lnSpc>
                <a:spcPct val="100000"/>
              </a:lnSpc>
            </a:pPr>
            <a:r>
              <a:rPr spc="-5" dirty="0"/>
              <a:t>Building </a:t>
            </a:r>
            <a:r>
              <a:rPr dirty="0"/>
              <a:t>and </a:t>
            </a:r>
            <a:r>
              <a:rPr spc="-5" dirty="0"/>
              <a:t>Construction</a:t>
            </a:r>
            <a:r>
              <a:rPr spc="5" dirty="0"/>
              <a:t> </a:t>
            </a:r>
            <a:r>
              <a:rPr dirty="0"/>
              <a:t>Practices</a:t>
            </a:r>
          </a:p>
        </p:txBody>
      </p:sp>
      <p:sp>
        <p:nvSpPr>
          <p:cNvPr id="3" name="object 3"/>
          <p:cNvSpPr txBox="1"/>
          <p:nvPr/>
        </p:nvSpPr>
        <p:spPr>
          <a:xfrm>
            <a:off x="1574184" y="1578461"/>
            <a:ext cx="4475018" cy="4164730"/>
          </a:xfrm>
          <a:prstGeom prst="rect">
            <a:avLst/>
          </a:prstGeom>
        </p:spPr>
        <p:txBody>
          <a:bodyPr vert="horz" wrap="square" lIns="0" tIns="0" rIns="0" bIns="0" rtlCol="0">
            <a:spAutoFit/>
          </a:bodyPr>
          <a:lstStyle/>
          <a:p>
            <a:pPr marL="621665" marR="5080" indent="-608965">
              <a:buFont typeface="Arial Narrow"/>
              <a:buChar char="•"/>
              <a:tabLst>
                <a:tab pos="622300" algn="l"/>
              </a:tabLst>
            </a:pPr>
            <a:r>
              <a:rPr sz="3200" b="1" spc="-5" dirty="0">
                <a:solidFill>
                  <a:srgbClr val="EAEAEA"/>
                </a:solidFill>
                <a:latin typeface="Arial Narrow"/>
                <a:cs typeface="Arial Narrow"/>
              </a:rPr>
              <a:t>New construction  and alterations  must be</a:t>
            </a:r>
            <a:r>
              <a:rPr sz="3200" b="1" spc="-35" dirty="0">
                <a:solidFill>
                  <a:srgbClr val="EAEAEA"/>
                </a:solidFill>
                <a:latin typeface="Arial Narrow"/>
                <a:cs typeface="Arial Narrow"/>
              </a:rPr>
              <a:t> </a:t>
            </a:r>
            <a:r>
              <a:rPr sz="3200" b="1" spc="-5" dirty="0">
                <a:solidFill>
                  <a:srgbClr val="EAEAEA"/>
                </a:solidFill>
                <a:latin typeface="Arial Narrow"/>
                <a:cs typeface="Arial Narrow"/>
              </a:rPr>
              <a:t>accessible</a:t>
            </a:r>
            <a:endParaRPr sz="3200">
              <a:solidFill>
                <a:prstClr val="black"/>
              </a:solidFill>
              <a:latin typeface="Arial Narrow"/>
              <a:cs typeface="Arial Narrow"/>
            </a:endParaRPr>
          </a:p>
          <a:p>
            <a:pPr>
              <a:spcBef>
                <a:spcPts val="16"/>
              </a:spcBef>
              <a:buClr>
                <a:srgbClr val="EAEAEA"/>
              </a:buClr>
              <a:buFont typeface="Arial Narrow"/>
              <a:buChar char="•"/>
            </a:pPr>
            <a:endParaRPr sz="4650">
              <a:solidFill>
                <a:prstClr val="black"/>
              </a:solidFill>
              <a:latin typeface="Times New Roman"/>
              <a:cs typeface="Times New Roman"/>
            </a:endParaRPr>
          </a:p>
          <a:p>
            <a:pPr marL="621665" marR="44450" indent="-608965">
              <a:buFont typeface="Arial Narrow"/>
              <a:buChar char="•"/>
              <a:tabLst>
                <a:tab pos="622300" algn="l"/>
              </a:tabLst>
            </a:pPr>
            <a:r>
              <a:rPr sz="3200" b="1" spc="-5" dirty="0">
                <a:solidFill>
                  <a:srgbClr val="EAEAEA"/>
                </a:solidFill>
                <a:latin typeface="Arial Narrow"/>
                <a:cs typeface="Arial Narrow"/>
              </a:rPr>
              <a:t>California state  codes and </a:t>
            </a:r>
            <a:r>
              <a:rPr sz="3200" b="1" spc="-10" dirty="0">
                <a:solidFill>
                  <a:srgbClr val="EAEAEA"/>
                </a:solidFill>
                <a:latin typeface="Arial Narrow"/>
                <a:cs typeface="Arial Narrow"/>
              </a:rPr>
              <a:t>the  </a:t>
            </a:r>
            <a:r>
              <a:rPr sz="3200" b="1" spc="-5" dirty="0">
                <a:solidFill>
                  <a:srgbClr val="EAEAEA"/>
                </a:solidFill>
                <a:latin typeface="Arial Narrow"/>
                <a:cs typeface="Arial Narrow"/>
              </a:rPr>
              <a:t>Federal ADA  </a:t>
            </a:r>
            <a:r>
              <a:rPr sz="3200" b="1" spc="-10" dirty="0">
                <a:solidFill>
                  <a:srgbClr val="EAEAEA"/>
                </a:solidFill>
                <a:latin typeface="Arial Narrow"/>
                <a:cs typeface="Arial Narrow"/>
              </a:rPr>
              <a:t>guidelines </a:t>
            </a:r>
            <a:r>
              <a:rPr sz="3200" b="1" spc="-5" dirty="0">
                <a:solidFill>
                  <a:srgbClr val="EAEAEA"/>
                </a:solidFill>
                <a:latin typeface="Arial Narrow"/>
                <a:cs typeface="Arial Narrow"/>
              </a:rPr>
              <a:t>must </a:t>
            </a:r>
            <a:r>
              <a:rPr sz="3200" b="1" spc="-10" dirty="0">
                <a:solidFill>
                  <a:srgbClr val="EAEAEA"/>
                </a:solidFill>
                <a:latin typeface="Arial Narrow"/>
                <a:cs typeface="Arial Narrow"/>
              </a:rPr>
              <a:t>be  followed</a:t>
            </a:r>
            <a:endParaRPr sz="3200">
              <a:solidFill>
                <a:prstClr val="black"/>
              </a:solidFill>
              <a:latin typeface="Arial Narrow"/>
              <a:cs typeface="Arial Narrow"/>
            </a:endParaRPr>
          </a:p>
        </p:txBody>
      </p:sp>
      <p:sp>
        <p:nvSpPr>
          <p:cNvPr id="4" name="object 4"/>
          <p:cNvSpPr/>
          <p:nvPr/>
        </p:nvSpPr>
        <p:spPr>
          <a:xfrm>
            <a:off x="6650182" y="1882589"/>
            <a:ext cx="4064000" cy="2911960"/>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5" name="object 5"/>
          <p:cNvSpPr/>
          <p:nvPr/>
        </p:nvSpPr>
        <p:spPr>
          <a:xfrm>
            <a:off x="6634480" y="1871159"/>
            <a:ext cx="4095558" cy="2934820"/>
          </a:xfrm>
          <a:custGeom>
            <a:avLst/>
            <a:gdLst/>
            <a:ahLst/>
            <a:cxnLst/>
            <a:rect l="l" t="t" r="r" b="b"/>
            <a:pathLst>
              <a:path w="3378834" h="3326129">
                <a:moveTo>
                  <a:pt x="0" y="3326130"/>
                </a:moveTo>
                <a:lnTo>
                  <a:pt x="0" y="0"/>
                </a:lnTo>
                <a:lnTo>
                  <a:pt x="3378707" y="0"/>
                </a:lnTo>
                <a:lnTo>
                  <a:pt x="3378707" y="3326129"/>
                </a:lnTo>
                <a:lnTo>
                  <a:pt x="0" y="3326130"/>
                </a:lnTo>
                <a:close/>
              </a:path>
            </a:pathLst>
          </a:custGeom>
          <a:ln w="25400">
            <a:solidFill>
              <a:srgbClr val="7DA270"/>
            </a:solidFill>
          </a:ln>
        </p:spPr>
        <p:txBody>
          <a:bodyPr wrap="square" lIns="0" tIns="0" rIns="0" bIns="0" rtlCol="0"/>
          <a:lstStyle/>
          <a:p>
            <a:endParaRPr>
              <a:solidFill>
                <a:prstClr val="black"/>
              </a:solidFill>
              <a:latin typeface="Calibri"/>
            </a:endParaRPr>
          </a:p>
        </p:txBody>
      </p:sp>
      <p:sp>
        <p:nvSpPr>
          <p:cNvPr id="6" name="object 6"/>
          <p:cNvSpPr txBox="1">
            <a:spLocks noGrp="1"/>
          </p:cNvSpPr>
          <p:nvPr>
            <p:ph type="dt" sz="half" idx="6"/>
          </p:nvPr>
        </p:nvSpPr>
        <p:spPr>
          <a:prstGeom prst="rect">
            <a:avLst/>
          </a:prstGeom>
        </p:spPr>
        <p:txBody>
          <a:bodyPr vert="horz" wrap="square" lIns="0" tIns="0" rIns="0" bIns="0" rtlCol="0">
            <a:spAutoFit/>
          </a:bodyPr>
          <a:lstStyle/>
          <a:p>
            <a:pPr marL="12700">
              <a:lnSpc>
                <a:spcPts val="2535"/>
              </a:lnSpc>
            </a:pPr>
            <a:r>
              <a:rPr spc="-5" dirty="0">
                <a:solidFill>
                  <a:prstClr val="white"/>
                </a:solidFill>
              </a:rPr>
              <a:t>Yountville </a:t>
            </a:r>
            <a:r>
              <a:rPr dirty="0">
                <a:solidFill>
                  <a:prstClr val="white"/>
                </a:solidFill>
              </a:rPr>
              <a:t>ADA </a:t>
            </a:r>
            <a:r>
              <a:rPr spc="-5" dirty="0">
                <a:solidFill>
                  <a:prstClr val="white"/>
                </a:solidFill>
              </a:rPr>
              <a:t>Self-Evaluation and Transition</a:t>
            </a:r>
            <a:r>
              <a:rPr spc="130" dirty="0">
                <a:solidFill>
                  <a:prstClr val="white"/>
                </a:solidFill>
              </a:rPr>
              <a:t> </a:t>
            </a:r>
            <a:r>
              <a:rPr spc="-5" dirty="0">
                <a:solidFill>
                  <a:prstClr val="white"/>
                </a:solidFill>
              </a:rPr>
              <a:t>Plan</a:t>
            </a:r>
          </a:p>
        </p:txBody>
      </p:sp>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ts val="2535"/>
              </a:lnSpc>
            </a:pPr>
            <a:r>
              <a:rPr spc="-5" dirty="0">
                <a:solidFill>
                  <a:prstClr val="white"/>
                </a:solidFill>
              </a:rPr>
              <a:t>Oct 3,</a:t>
            </a:r>
            <a:r>
              <a:rPr spc="-45" dirty="0">
                <a:solidFill>
                  <a:prstClr val="white"/>
                </a:solidFill>
              </a:rPr>
              <a:t> </a:t>
            </a:r>
            <a:r>
              <a:rPr spc="-5" dirty="0">
                <a:solidFill>
                  <a:prstClr val="white"/>
                </a:solidFill>
              </a:rPr>
              <a:t>2013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89459" y="614343"/>
            <a:ext cx="9413085" cy="608843"/>
          </a:xfrm>
          <a:prstGeom prst="rect">
            <a:avLst/>
          </a:prstGeom>
        </p:spPr>
        <p:txBody>
          <a:bodyPr vert="horz" wrap="square" lIns="0" tIns="54315" rIns="0" bIns="0" rtlCol="0">
            <a:spAutoFit/>
          </a:bodyPr>
          <a:lstStyle/>
          <a:p>
            <a:pPr marL="12700">
              <a:lnSpc>
                <a:spcPct val="100000"/>
              </a:lnSpc>
            </a:pPr>
            <a:r>
              <a:rPr spc="-5" dirty="0"/>
              <a:t>Pedestrian</a:t>
            </a:r>
            <a:r>
              <a:rPr spc="15" dirty="0"/>
              <a:t> </a:t>
            </a:r>
            <a:r>
              <a:rPr spc="-5" dirty="0"/>
              <a:t>Rights-of-Way</a:t>
            </a:r>
          </a:p>
        </p:txBody>
      </p:sp>
      <p:sp>
        <p:nvSpPr>
          <p:cNvPr id="3" name="object 3"/>
          <p:cNvSpPr txBox="1"/>
          <p:nvPr/>
        </p:nvSpPr>
        <p:spPr>
          <a:xfrm>
            <a:off x="1481823" y="1443990"/>
            <a:ext cx="5497945" cy="4164089"/>
          </a:xfrm>
          <a:prstGeom prst="rect">
            <a:avLst/>
          </a:prstGeom>
        </p:spPr>
        <p:txBody>
          <a:bodyPr vert="horz" wrap="square" lIns="0" tIns="0" rIns="0" bIns="0" rtlCol="0">
            <a:spAutoFit/>
          </a:bodyPr>
          <a:lstStyle/>
          <a:p>
            <a:pPr marL="355600" marR="5080" indent="-342900">
              <a:buFont typeface="Arial Narrow"/>
              <a:buChar char="•"/>
              <a:tabLst>
                <a:tab pos="355600" algn="l"/>
              </a:tabLst>
            </a:pPr>
            <a:r>
              <a:rPr sz="3200" b="1" spc="-5" dirty="0">
                <a:solidFill>
                  <a:srgbClr val="EAEAEA"/>
                </a:solidFill>
                <a:latin typeface="Arial Narrow"/>
                <a:cs typeface="Arial Narrow"/>
              </a:rPr>
              <a:t>The Town is </a:t>
            </a:r>
            <a:r>
              <a:rPr sz="3200" b="1" spc="-10" dirty="0">
                <a:solidFill>
                  <a:srgbClr val="EAEAEA"/>
                </a:solidFill>
                <a:latin typeface="Arial Narrow"/>
                <a:cs typeface="Arial Narrow"/>
              </a:rPr>
              <a:t>conducting </a:t>
            </a:r>
            <a:r>
              <a:rPr sz="3200" b="1" spc="-5" dirty="0">
                <a:solidFill>
                  <a:srgbClr val="EAEAEA"/>
                </a:solidFill>
                <a:latin typeface="Arial Narrow"/>
                <a:cs typeface="Arial Narrow"/>
              </a:rPr>
              <a:t>a  survey of pedestrian  </a:t>
            </a:r>
            <a:r>
              <a:rPr sz="3200" b="1" spc="-10" dirty="0">
                <a:solidFill>
                  <a:srgbClr val="EAEAEA"/>
                </a:solidFill>
                <a:latin typeface="Arial Narrow"/>
                <a:cs typeface="Arial Narrow"/>
              </a:rPr>
              <a:t>facilities including  </a:t>
            </a:r>
            <a:r>
              <a:rPr sz="3200" b="1" spc="-5" dirty="0">
                <a:solidFill>
                  <a:srgbClr val="EAEAEA"/>
                </a:solidFill>
                <a:latin typeface="Arial Narrow"/>
                <a:cs typeface="Arial Narrow"/>
              </a:rPr>
              <a:t>sidewalks and curb</a:t>
            </a:r>
            <a:r>
              <a:rPr sz="3200" b="1" spc="-10" dirty="0">
                <a:solidFill>
                  <a:srgbClr val="EAEAEA"/>
                </a:solidFill>
                <a:latin typeface="Arial Narrow"/>
                <a:cs typeface="Arial Narrow"/>
              </a:rPr>
              <a:t> </a:t>
            </a:r>
            <a:r>
              <a:rPr sz="3200" b="1" spc="-5" dirty="0">
                <a:solidFill>
                  <a:srgbClr val="EAEAEA"/>
                </a:solidFill>
                <a:latin typeface="Arial Narrow"/>
                <a:cs typeface="Arial Narrow"/>
              </a:rPr>
              <a:t>ramps</a:t>
            </a:r>
            <a:endParaRPr sz="3200">
              <a:solidFill>
                <a:prstClr val="black"/>
              </a:solidFill>
              <a:latin typeface="Arial Narrow"/>
              <a:cs typeface="Arial Narrow"/>
            </a:endParaRPr>
          </a:p>
          <a:p>
            <a:pPr>
              <a:spcBef>
                <a:spcPts val="11"/>
              </a:spcBef>
              <a:buClr>
                <a:srgbClr val="EAEAEA"/>
              </a:buClr>
              <a:buFont typeface="Arial Narrow"/>
              <a:buChar char="•"/>
            </a:pPr>
            <a:endParaRPr sz="4650">
              <a:solidFill>
                <a:prstClr val="black"/>
              </a:solidFill>
              <a:latin typeface="Times New Roman"/>
              <a:cs typeface="Times New Roman"/>
            </a:endParaRPr>
          </a:p>
          <a:p>
            <a:pPr marL="355600" marR="81915" indent="-342900">
              <a:buFont typeface="Arial Narrow"/>
              <a:buChar char="•"/>
              <a:tabLst>
                <a:tab pos="355600" algn="l"/>
              </a:tabLst>
            </a:pPr>
            <a:r>
              <a:rPr sz="3200" b="1" spc="-5" dirty="0">
                <a:solidFill>
                  <a:srgbClr val="EAEAEA"/>
                </a:solidFill>
                <a:latin typeface="Arial Narrow"/>
                <a:cs typeface="Arial Narrow"/>
              </a:rPr>
              <a:t>The </a:t>
            </a:r>
            <a:r>
              <a:rPr sz="3200" b="1" spc="-10" dirty="0">
                <a:solidFill>
                  <a:srgbClr val="EAEAEA"/>
                </a:solidFill>
                <a:latin typeface="Arial Narrow"/>
                <a:cs typeface="Arial Narrow"/>
              </a:rPr>
              <a:t>project </a:t>
            </a:r>
            <a:r>
              <a:rPr sz="3200" b="1" spc="-5" dirty="0">
                <a:solidFill>
                  <a:srgbClr val="EAEAEA"/>
                </a:solidFill>
                <a:latin typeface="Arial Narrow"/>
                <a:cs typeface="Arial Narrow"/>
              </a:rPr>
              <a:t>will </a:t>
            </a:r>
            <a:r>
              <a:rPr sz="3200" b="1" spc="-10" dirty="0">
                <a:solidFill>
                  <a:srgbClr val="EAEAEA"/>
                </a:solidFill>
                <a:latin typeface="Arial Narrow"/>
                <a:cs typeface="Arial Narrow"/>
              </a:rPr>
              <a:t>identify  </a:t>
            </a:r>
            <a:r>
              <a:rPr sz="3200" b="1" spc="-5" dirty="0">
                <a:solidFill>
                  <a:srgbClr val="EAEAEA"/>
                </a:solidFill>
                <a:latin typeface="Arial Narrow"/>
                <a:cs typeface="Arial Narrow"/>
              </a:rPr>
              <a:t>Town ROW programs</a:t>
            </a:r>
            <a:r>
              <a:rPr sz="3200" b="1" spc="-25" dirty="0">
                <a:solidFill>
                  <a:srgbClr val="EAEAEA"/>
                </a:solidFill>
                <a:latin typeface="Arial Narrow"/>
                <a:cs typeface="Arial Narrow"/>
              </a:rPr>
              <a:t> </a:t>
            </a:r>
            <a:r>
              <a:rPr sz="3200" b="1" spc="-5" dirty="0">
                <a:solidFill>
                  <a:srgbClr val="EAEAEA"/>
                </a:solidFill>
                <a:latin typeface="Arial Narrow"/>
                <a:cs typeface="Arial Narrow"/>
              </a:rPr>
              <a:t>and  design</a:t>
            </a:r>
            <a:r>
              <a:rPr sz="3200" b="1" spc="-40" dirty="0">
                <a:solidFill>
                  <a:srgbClr val="EAEAEA"/>
                </a:solidFill>
                <a:latin typeface="Arial Narrow"/>
                <a:cs typeface="Arial Narrow"/>
              </a:rPr>
              <a:t> </a:t>
            </a:r>
            <a:r>
              <a:rPr sz="3200" b="1" spc="-5" dirty="0">
                <a:solidFill>
                  <a:srgbClr val="EAEAEA"/>
                </a:solidFill>
                <a:latin typeface="Arial Narrow"/>
                <a:cs typeface="Arial Narrow"/>
              </a:rPr>
              <a:t>standards</a:t>
            </a:r>
            <a:endParaRPr sz="3200">
              <a:solidFill>
                <a:prstClr val="black"/>
              </a:solidFill>
              <a:latin typeface="Arial Narrow"/>
              <a:cs typeface="Arial Narrow"/>
            </a:endParaRPr>
          </a:p>
        </p:txBody>
      </p:sp>
      <p:sp>
        <p:nvSpPr>
          <p:cNvPr id="4" name="object 4"/>
          <p:cNvSpPr/>
          <p:nvPr/>
        </p:nvSpPr>
        <p:spPr>
          <a:xfrm>
            <a:off x="7742844" y="3765178"/>
            <a:ext cx="3433156" cy="1741393"/>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5" name="object 5"/>
          <p:cNvSpPr/>
          <p:nvPr/>
        </p:nvSpPr>
        <p:spPr>
          <a:xfrm>
            <a:off x="7742843" y="1411943"/>
            <a:ext cx="3417455" cy="1947133"/>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6" name="object 6"/>
          <p:cNvSpPr txBox="1">
            <a:spLocks noGrp="1"/>
          </p:cNvSpPr>
          <p:nvPr>
            <p:ph type="dt" sz="half" idx="6"/>
          </p:nvPr>
        </p:nvSpPr>
        <p:spPr>
          <a:prstGeom prst="rect">
            <a:avLst/>
          </a:prstGeom>
        </p:spPr>
        <p:txBody>
          <a:bodyPr vert="horz" wrap="square" lIns="0" tIns="0" rIns="0" bIns="0" rtlCol="0">
            <a:spAutoFit/>
          </a:bodyPr>
          <a:lstStyle/>
          <a:p>
            <a:pPr marL="12700">
              <a:lnSpc>
                <a:spcPts val="2535"/>
              </a:lnSpc>
            </a:pPr>
            <a:r>
              <a:rPr spc="-5" dirty="0">
                <a:solidFill>
                  <a:prstClr val="white"/>
                </a:solidFill>
              </a:rPr>
              <a:t>Yountville </a:t>
            </a:r>
            <a:r>
              <a:rPr dirty="0">
                <a:solidFill>
                  <a:prstClr val="white"/>
                </a:solidFill>
              </a:rPr>
              <a:t>ADA </a:t>
            </a:r>
            <a:r>
              <a:rPr spc="-5" dirty="0">
                <a:solidFill>
                  <a:prstClr val="white"/>
                </a:solidFill>
              </a:rPr>
              <a:t>Self-Evaluation and Transition</a:t>
            </a:r>
            <a:r>
              <a:rPr spc="130" dirty="0">
                <a:solidFill>
                  <a:prstClr val="white"/>
                </a:solidFill>
              </a:rPr>
              <a:t> </a:t>
            </a:r>
            <a:r>
              <a:rPr spc="-5" dirty="0">
                <a:solidFill>
                  <a:prstClr val="white"/>
                </a:solidFill>
              </a:rPr>
              <a:t>Plan</a:t>
            </a:r>
          </a:p>
        </p:txBody>
      </p:sp>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ts val="2535"/>
              </a:lnSpc>
            </a:pPr>
            <a:r>
              <a:rPr spc="-5" dirty="0">
                <a:solidFill>
                  <a:prstClr val="white"/>
                </a:solidFill>
              </a:rPr>
              <a:t>Oct 3,</a:t>
            </a:r>
            <a:r>
              <a:rPr spc="-45" dirty="0">
                <a:solidFill>
                  <a:prstClr val="white"/>
                </a:solidFill>
              </a:rPr>
              <a:t> </a:t>
            </a:r>
            <a:r>
              <a:rPr spc="-5" dirty="0">
                <a:solidFill>
                  <a:prstClr val="white"/>
                </a:solidFill>
              </a:rPr>
              <a:t>2013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04731" y="729504"/>
            <a:ext cx="8769927" cy="553998"/>
          </a:xfrm>
          <a:prstGeom prst="rect">
            <a:avLst/>
          </a:prstGeom>
        </p:spPr>
        <p:txBody>
          <a:bodyPr vert="horz" wrap="square" lIns="0" tIns="0" rIns="0" bIns="0" rtlCol="0">
            <a:spAutoFit/>
          </a:bodyPr>
          <a:lstStyle/>
          <a:p>
            <a:pPr marL="12700">
              <a:lnSpc>
                <a:spcPct val="100000"/>
              </a:lnSpc>
            </a:pPr>
            <a:r>
              <a:rPr dirty="0"/>
              <a:t>Prioritizing </a:t>
            </a:r>
            <a:r>
              <a:rPr spc="-5" dirty="0"/>
              <a:t>Sidewalks </a:t>
            </a:r>
            <a:r>
              <a:rPr dirty="0"/>
              <a:t>and </a:t>
            </a:r>
            <a:r>
              <a:rPr spc="-5" dirty="0"/>
              <a:t>Curb</a:t>
            </a:r>
            <a:r>
              <a:rPr spc="-25" dirty="0"/>
              <a:t> </a:t>
            </a:r>
            <a:r>
              <a:rPr dirty="0"/>
              <a:t>Ramps</a:t>
            </a:r>
          </a:p>
        </p:txBody>
      </p:sp>
      <p:sp>
        <p:nvSpPr>
          <p:cNvPr id="4" name="object 4"/>
          <p:cNvSpPr txBox="1">
            <a:spLocks noGrp="1"/>
          </p:cNvSpPr>
          <p:nvPr>
            <p:ph type="dt" sz="half" idx="6"/>
          </p:nvPr>
        </p:nvSpPr>
        <p:spPr>
          <a:prstGeom prst="rect">
            <a:avLst/>
          </a:prstGeom>
        </p:spPr>
        <p:txBody>
          <a:bodyPr vert="horz" wrap="square" lIns="0" tIns="0" rIns="0" bIns="0" rtlCol="0">
            <a:spAutoFit/>
          </a:bodyPr>
          <a:lstStyle/>
          <a:p>
            <a:pPr marL="12700">
              <a:lnSpc>
                <a:spcPts val="2535"/>
              </a:lnSpc>
            </a:pPr>
            <a:r>
              <a:rPr spc="-5" dirty="0">
                <a:solidFill>
                  <a:prstClr val="white"/>
                </a:solidFill>
              </a:rPr>
              <a:t>Yountville </a:t>
            </a:r>
            <a:r>
              <a:rPr dirty="0">
                <a:solidFill>
                  <a:prstClr val="white"/>
                </a:solidFill>
              </a:rPr>
              <a:t>ADA </a:t>
            </a:r>
            <a:r>
              <a:rPr spc="-5" dirty="0">
                <a:solidFill>
                  <a:prstClr val="white"/>
                </a:solidFill>
              </a:rPr>
              <a:t>Self-Evaluation and Transition</a:t>
            </a:r>
            <a:r>
              <a:rPr spc="130" dirty="0">
                <a:solidFill>
                  <a:prstClr val="white"/>
                </a:solidFill>
              </a:rPr>
              <a:t> </a:t>
            </a:r>
            <a:r>
              <a:rPr spc="-5" dirty="0">
                <a:solidFill>
                  <a:prstClr val="white"/>
                </a:solidFill>
              </a:rPr>
              <a:t>Plan</a:t>
            </a: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2535"/>
              </a:lnSpc>
            </a:pPr>
            <a:r>
              <a:rPr spc="-5" dirty="0">
                <a:solidFill>
                  <a:prstClr val="white"/>
                </a:solidFill>
              </a:rPr>
              <a:t>Oct 3,</a:t>
            </a:r>
            <a:r>
              <a:rPr spc="-45" dirty="0">
                <a:solidFill>
                  <a:prstClr val="white"/>
                </a:solidFill>
              </a:rPr>
              <a:t> </a:t>
            </a:r>
            <a:r>
              <a:rPr spc="-5" dirty="0">
                <a:solidFill>
                  <a:prstClr val="white"/>
                </a:solidFill>
              </a:rPr>
              <a:t>2013</a:t>
            </a:r>
          </a:p>
        </p:txBody>
      </p:sp>
      <p:sp>
        <p:nvSpPr>
          <p:cNvPr id="3" name="object 3"/>
          <p:cNvSpPr txBox="1"/>
          <p:nvPr/>
        </p:nvSpPr>
        <p:spPr>
          <a:xfrm>
            <a:off x="1204731" y="1578461"/>
            <a:ext cx="8922327" cy="4052391"/>
          </a:xfrm>
          <a:prstGeom prst="rect">
            <a:avLst/>
          </a:prstGeom>
        </p:spPr>
        <p:txBody>
          <a:bodyPr vert="horz" wrap="square" lIns="0" tIns="0" rIns="0" bIns="0" rtlCol="0">
            <a:spAutoFit/>
          </a:bodyPr>
          <a:lstStyle/>
          <a:p>
            <a:pPr marL="12700" marR="5080"/>
            <a:r>
              <a:rPr sz="3200" b="1" spc="-5" dirty="0">
                <a:solidFill>
                  <a:srgbClr val="FFFFFF"/>
                </a:solidFill>
                <a:latin typeface="Arial Narrow"/>
                <a:cs typeface="Arial Narrow"/>
              </a:rPr>
              <a:t>Criteria established by the ADA for prioritizing  access improvements within the pedestrian  Rights-of-Way:</a:t>
            </a:r>
            <a:endParaRPr sz="3200">
              <a:solidFill>
                <a:prstClr val="black"/>
              </a:solidFill>
              <a:latin typeface="Arial Narrow"/>
              <a:cs typeface="Arial Narrow"/>
            </a:endParaRPr>
          </a:p>
          <a:p>
            <a:pPr marL="685165" indent="-457200">
              <a:spcBef>
                <a:spcPts val="1685"/>
              </a:spcBef>
              <a:buFontTx/>
              <a:buAutoNum type="arabicPeriod"/>
              <a:tabLst>
                <a:tab pos="685800" algn="l"/>
              </a:tabLst>
            </a:pPr>
            <a:r>
              <a:rPr sz="3200" b="1" spc="-5" dirty="0">
                <a:solidFill>
                  <a:srgbClr val="FFFFFF"/>
                </a:solidFill>
                <a:latin typeface="Arial Narrow"/>
                <a:cs typeface="Arial Narrow"/>
              </a:rPr>
              <a:t>State and local government</a:t>
            </a:r>
            <a:r>
              <a:rPr sz="3200" b="1" spc="35" dirty="0">
                <a:solidFill>
                  <a:srgbClr val="FFFFFF"/>
                </a:solidFill>
                <a:latin typeface="Arial Narrow"/>
                <a:cs typeface="Arial Narrow"/>
              </a:rPr>
              <a:t> </a:t>
            </a:r>
            <a:r>
              <a:rPr sz="3200" b="1" spc="-5" dirty="0">
                <a:solidFill>
                  <a:srgbClr val="FFFFFF"/>
                </a:solidFill>
                <a:latin typeface="Arial Narrow"/>
                <a:cs typeface="Arial Narrow"/>
              </a:rPr>
              <a:t>offices</a:t>
            </a:r>
            <a:endParaRPr sz="3200">
              <a:solidFill>
                <a:prstClr val="black"/>
              </a:solidFill>
              <a:latin typeface="Arial Narrow"/>
              <a:cs typeface="Arial Narrow"/>
            </a:endParaRPr>
          </a:p>
          <a:p>
            <a:pPr marL="685165" indent="-457200">
              <a:spcBef>
                <a:spcPts val="760"/>
              </a:spcBef>
              <a:buFontTx/>
              <a:buAutoNum type="arabicPeriod"/>
              <a:tabLst>
                <a:tab pos="685800" algn="l"/>
              </a:tabLst>
            </a:pPr>
            <a:r>
              <a:rPr sz="3200" b="1" spc="-5" dirty="0">
                <a:solidFill>
                  <a:srgbClr val="FFFFFF"/>
                </a:solidFill>
                <a:latin typeface="Arial Narrow"/>
                <a:cs typeface="Arial Narrow"/>
              </a:rPr>
              <a:t>Transportation</a:t>
            </a:r>
            <a:r>
              <a:rPr sz="3200" b="1" dirty="0">
                <a:solidFill>
                  <a:srgbClr val="FFFFFF"/>
                </a:solidFill>
                <a:latin typeface="Arial Narrow"/>
                <a:cs typeface="Arial Narrow"/>
              </a:rPr>
              <a:t> </a:t>
            </a:r>
            <a:r>
              <a:rPr sz="3200" b="1" spc="-5" dirty="0">
                <a:solidFill>
                  <a:srgbClr val="FFFFFF"/>
                </a:solidFill>
                <a:latin typeface="Arial Narrow"/>
                <a:cs typeface="Arial Narrow"/>
              </a:rPr>
              <a:t>facilities</a:t>
            </a:r>
            <a:endParaRPr sz="3200">
              <a:solidFill>
                <a:prstClr val="black"/>
              </a:solidFill>
              <a:latin typeface="Arial Narrow"/>
              <a:cs typeface="Arial Narrow"/>
            </a:endParaRPr>
          </a:p>
          <a:p>
            <a:pPr marL="685800" indent="-457834">
              <a:spcBef>
                <a:spcPts val="755"/>
              </a:spcBef>
              <a:buFontTx/>
              <a:buAutoNum type="arabicPeriod"/>
              <a:tabLst>
                <a:tab pos="685800" algn="l"/>
              </a:tabLst>
            </a:pPr>
            <a:r>
              <a:rPr sz="3200" b="1" spc="-5" dirty="0">
                <a:solidFill>
                  <a:srgbClr val="FFFFFF"/>
                </a:solidFill>
                <a:latin typeface="Arial Narrow"/>
                <a:cs typeface="Arial Narrow"/>
              </a:rPr>
              <a:t>Commercial and business</a:t>
            </a:r>
            <a:r>
              <a:rPr sz="3200" b="1" dirty="0">
                <a:solidFill>
                  <a:srgbClr val="FFFFFF"/>
                </a:solidFill>
                <a:latin typeface="Arial Narrow"/>
                <a:cs typeface="Arial Narrow"/>
              </a:rPr>
              <a:t> </a:t>
            </a:r>
            <a:r>
              <a:rPr sz="3200" b="1" spc="-5" dirty="0">
                <a:solidFill>
                  <a:srgbClr val="FFFFFF"/>
                </a:solidFill>
                <a:latin typeface="Arial Narrow"/>
                <a:cs typeface="Arial Narrow"/>
              </a:rPr>
              <a:t>areas</a:t>
            </a:r>
            <a:endParaRPr sz="3200">
              <a:solidFill>
                <a:prstClr val="black"/>
              </a:solidFill>
              <a:latin typeface="Arial Narrow"/>
              <a:cs typeface="Arial Narrow"/>
            </a:endParaRPr>
          </a:p>
          <a:p>
            <a:pPr marL="685165" indent="-457200">
              <a:spcBef>
                <a:spcPts val="760"/>
              </a:spcBef>
              <a:buFontTx/>
              <a:buAutoNum type="arabicPeriod"/>
              <a:tabLst>
                <a:tab pos="685800" algn="l"/>
              </a:tabLst>
            </a:pPr>
            <a:r>
              <a:rPr sz="3200" b="1" spc="-5" dirty="0">
                <a:solidFill>
                  <a:srgbClr val="FFFFFF"/>
                </a:solidFill>
                <a:latin typeface="Arial Narrow"/>
                <a:cs typeface="Arial Narrow"/>
              </a:rPr>
              <a:t>Places of</a:t>
            </a:r>
            <a:r>
              <a:rPr sz="3200" b="1" spc="-25" dirty="0">
                <a:solidFill>
                  <a:srgbClr val="FFFFFF"/>
                </a:solidFill>
                <a:latin typeface="Arial Narrow"/>
                <a:cs typeface="Arial Narrow"/>
              </a:rPr>
              <a:t> </a:t>
            </a:r>
            <a:r>
              <a:rPr sz="3200" b="1" spc="-5" dirty="0">
                <a:solidFill>
                  <a:srgbClr val="FFFFFF"/>
                </a:solidFill>
                <a:latin typeface="Arial Narrow"/>
                <a:cs typeface="Arial Narrow"/>
              </a:rPr>
              <a:t>employment</a:t>
            </a:r>
            <a:endParaRPr sz="3200">
              <a:solidFill>
                <a:prstClr val="black"/>
              </a:solidFill>
              <a:latin typeface="Arial Narrow"/>
              <a:cs typeface="Arial Narrow"/>
            </a:endParaRPr>
          </a:p>
          <a:p>
            <a:pPr marL="685165" indent="-457200">
              <a:spcBef>
                <a:spcPts val="760"/>
              </a:spcBef>
              <a:buFontTx/>
              <a:buAutoNum type="arabicPeriod"/>
              <a:tabLst>
                <a:tab pos="685800" algn="l"/>
              </a:tabLst>
            </a:pPr>
            <a:r>
              <a:rPr sz="3200" b="1" spc="-5" dirty="0">
                <a:solidFill>
                  <a:srgbClr val="FFFFFF"/>
                </a:solidFill>
                <a:latin typeface="Arial Narrow"/>
                <a:cs typeface="Arial Narrow"/>
              </a:rPr>
              <a:t>Residential</a:t>
            </a:r>
            <a:r>
              <a:rPr sz="3200" b="1" spc="-10" dirty="0">
                <a:solidFill>
                  <a:srgbClr val="FFFFFF"/>
                </a:solidFill>
                <a:latin typeface="Arial Narrow"/>
                <a:cs typeface="Arial Narrow"/>
              </a:rPr>
              <a:t> neighborhoods</a:t>
            </a:r>
            <a:endParaRPr sz="3200">
              <a:solidFill>
                <a:prstClr val="black"/>
              </a:solidFill>
              <a:latin typeface="Arial Narrow"/>
              <a:cs typeface="Arial Narrow"/>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381000"/>
            <a:ext cx="7391400" cy="1200329"/>
          </a:xfrm>
          <a:prstGeom prst="rect">
            <a:avLst/>
          </a:prstGeom>
          <a:noFill/>
        </p:spPr>
        <p:txBody>
          <a:bodyPr wrap="square" rtlCol="0">
            <a:spAutoFit/>
          </a:bodyPr>
          <a:lstStyle/>
          <a:p>
            <a:r>
              <a:rPr lang="en-US" sz="3600">
                <a:solidFill>
                  <a:srgbClr val="984807"/>
                </a:solidFill>
              </a:rPr>
              <a:t>Paratransit (demand response) services</a:t>
            </a:r>
          </a:p>
        </p:txBody>
      </p:sp>
      <p:pic>
        <p:nvPicPr>
          <p:cNvPr id="7" name="Picture 6" descr="ParatransitDispat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51529"/>
            <a:ext cx="12192000" cy="4882671"/>
          </a:xfrm>
          <a:prstGeom prst="rect">
            <a:avLst/>
          </a:prstGeom>
        </p:spPr>
      </p:pic>
      <p:pic>
        <p:nvPicPr>
          <p:cNvPr id="4" name="Picture 3" descr="RIDE-2011.1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200" y="-457200"/>
            <a:ext cx="4495800" cy="2932043"/>
          </a:xfrm>
          <a:prstGeom prst="rect">
            <a:avLst/>
          </a:prstGeom>
        </p:spPr>
      </p:pic>
    </p:spTree>
    <p:extLst>
      <p:ext uri="{BB962C8B-B14F-4D97-AF65-F5344CB8AC3E}">
        <p14:creationId xmlns:p14="http://schemas.microsoft.com/office/powerpoint/2010/main" val="3711438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16813"/>
            <a:ext cx="10154259" cy="738664"/>
          </a:xfrm>
        </p:spPr>
        <p:txBody>
          <a:bodyPr/>
          <a:lstStyle/>
          <a:p>
            <a:r>
              <a:rPr lang="en-US"/>
              <a:t>ADA requires paratransit services</a:t>
            </a:r>
          </a:p>
        </p:txBody>
      </p:sp>
      <p:sp>
        <p:nvSpPr>
          <p:cNvPr id="3" name="Rectangle 2"/>
          <p:cNvSpPr/>
          <p:nvPr/>
        </p:nvSpPr>
        <p:spPr>
          <a:xfrm>
            <a:off x="609600" y="1524000"/>
            <a:ext cx="10515600" cy="1785104"/>
          </a:xfrm>
          <a:prstGeom prst="rect">
            <a:avLst/>
          </a:prstGeom>
        </p:spPr>
        <p:txBody>
          <a:bodyPr wrap="square">
            <a:spAutoFit/>
          </a:bodyPr>
          <a:lstStyle/>
          <a:p>
            <a:r>
              <a:rPr lang="en-US" sz="2200"/>
              <a:t>“The ADA of 1990 required transit systems progressively to make bus and rail systems accessible to persons with disabilities. Moreover, the ADA recognizes some disabled persons lack the functional ability to use conventional transit irrespective of accessibility aids; accordingly, transit agencies must provide an alternative in the form of paratransit comparable to fixed-route service.”</a:t>
            </a:r>
          </a:p>
        </p:txBody>
      </p:sp>
      <p:sp>
        <p:nvSpPr>
          <p:cNvPr id="4" name="Rectangle 3"/>
          <p:cNvSpPr/>
          <p:nvPr/>
        </p:nvSpPr>
        <p:spPr>
          <a:xfrm>
            <a:off x="609600" y="3429000"/>
            <a:ext cx="10972800" cy="2585323"/>
          </a:xfrm>
          <a:prstGeom prst="rect">
            <a:avLst/>
          </a:prstGeom>
        </p:spPr>
        <p:txBody>
          <a:bodyPr wrap="square">
            <a:spAutoFit/>
          </a:bodyPr>
          <a:lstStyle/>
          <a:p>
            <a:r>
              <a:rPr lang="en-US"/>
              <a:t>The Federal Transit Administration (FTA) is responsible for enforcing these requirements and has set six criteria for paratransit services:</a:t>
            </a:r>
          </a:p>
          <a:p>
            <a:r>
              <a:rPr lang="en-US"/>
              <a:t>1. A service area defined as within 3/4 mile of a fixed-route;</a:t>
            </a:r>
          </a:p>
          <a:p>
            <a:r>
              <a:rPr lang="en-US"/>
              <a:t>2. The same hours and days of service as the fixed-route;</a:t>
            </a:r>
          </a:p>
          <a:p>
            <a:r>
              <a:rPr lang="en-US"/>
              <a:t>3. Fares that may not exceed twice the fare a comparable user of the fixed-route would pay at a similar time of day;</a:t>
            </a:r>
          </a:p>
          <a:p>
            <a:r>
              <a:rPr lang="en-US"/>
              <a:t>4. Response time that allows for reservations made before the close of business the day prior to a requested trip;</a:t>
            </a:r>
          </a:p>
          <a:p>
            <a:r>
              <a:rPr lang="en-US"/>
              <a:t>5. No restrictions or priorities based on the type of trip or purpose of trip; and</a:t>
            </a:r>
          </a:p>
          <a:p>
            <a:r>
              <a:rPr lang="en-US"/>
              <a:t>6. No capacity constraints by rationing trips, maintaining waiting lists, delaying trips due to untimely pickups, denying substantial numbers of trips, or forcing customers to take part in trips of excessive length.</a:t>
            </a:r>
          </a:p>
        </p:txBody>
      </p:sp>
      <p:sp>
        <p:nvSpPr>
          <p:cNvPr id="5" name="TextBox 4"/>
          <p:cNvSpPr txBox="1"/>
          <p:nvPr/>
        </p:nvSpPr>
        <p:spPr>
          <a:xfrm>
            <a:off x="8636805" y="6400800"/>
            <a:ext cx="3402795" cy="369332"/>
          </a:xfrm>
          <a:prstGeom prst="rect">
            <a:avLst/>
          </a:prstGeom>
          <a:solidFill>
            <a:schemeClr val="accent3">
              <a:lumMod val="20000"/>
              <a:lumOff val="80000"/>
            </a:schemeClr>
          </a:solidFill>
        </p:spPr>
        <p:txBody>
          <a:bodyPr wrap="none" rtlCol="0">
            <a:spAutoFit/>
          </a:bodyPr>
          <a:lstStyle/>
          <a:p>
            <a:r>
              <a:rPr lang="en-US"/>
              <a:t>Citizens Budget Commission, 2016</a:t>
            </a:r>
          </a:p>
        </p:txBody>
      </p:sp>
    </p:spTree>
    <p:extLst>
      <p:ext uri="{BB962C8B-B14F-4D97-AF65-F5344CB8AC3E}">
        <p14:creationId xmlns:p14="http://schemas.microsoft.com/office/powerpoint/2010/main" val="165062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381000"/>
            <a:ext cx="6019800" cy="1077218"/>
          </a:xfrm>
          <a:prstGeom prst="rect">
            <a:avLst/>
          </a:prstGeom>
          <a:noFill/>
        </p:spPr>
        <p:txBody>
          <a:bodyPr wrap="square" rtlCol="0">
            <a:spAutoFit/>
          </a:bodyPr>
          <a:lstStyle/>
          <a:p>
            <a:r>
              <a:rPr lang="en-US" sz="3200">
                <a:solidFill>
                  <a:srgbClr val="984807"/>
                </a:solidFill>
              </a:rPr>
              <a:t>Paratransit (demand response) services </a:t>
            </a:r>
            <a:r>
              <a:rPr lang="mr-IN" sz="3200">
                <a:solidFill>
                  <a:srgbClr val="984807"/>
                </a:solidFill>
              </a:rPr>
              <a:t>–</a:t>
            </a:r>
            <a:r>
              <a:rPr lang="en-US" sz="3200">
                <a:solidFill>
                  <a:srgbClr val="984807"/>
                </a:solidFill>
              </a:rPr>
              <a:t> most expensive transit</a:t>
            </a:r>
          </a:p>
        </p:txBody>
      </p:sp>
      <p:pic>
        <p:nvPicPr>
          <p:cNvPr id="7" name="Picture 6" descr="1-s2.0-S2210539519303116-gr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16074"/>
            <a:ext cx="7258756" cy="4441926"/>
          </a:xfrm>
          <a:prstGeom prst="rect">
            <a:avLst/>
          </a:prstGeom>
        </p:spPr>
      </p:pic>
      <p:pic>
        <p:nvPicPr>
          <p:cNvPr id="4" name="Picture 3"/>
          <p:cNvPicPr>
            <a:picLocks noChangeAspect="1"/>
          </p:cNvPicPr>
          <p:nvPr/>
        </p:nvPicPr>
        <p:blipFill>
          <a:blip r:embed="rId3"/>
          <a:stretch>
            <a:fillRect/>
          </a:stretch>
        </p:blipFill>
        <p:spPr>
          <a:xfrm>
            <a:off x="6858000" y="1"/>
            <a:ext cx="5334000" cy="4662652"/>
          </a:xfrm>
          <a:prstGeom prst="rect">
            <a:avLst/>
          </a:prstGeom>
        </p:spPr>
      </p:pic>
    </p:spTree>
    <p:extLst>
      <p:ext uri="{BB962C8B-B14F-4D97-AF65-F5344CB8AC3E}">
        <p14:creationId xmlns:p14="http://schemas.microsoft.com/office/powerpoint/2010/main" val="112724278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20-12-05 at 3.48.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3381022"/>
            <a:ext cx="6750756" cy="3476978"/>
          </a:xfrm>
          <a:prstGeom prst="rect">
            <a:avLst/>
          </a:prstGeom>
        </p:spPr>
      </p:pic>
      <p:pic>
        <p:nvPicPr>
          <p:cNvPr id="3" name="Picture 2" descr="Screen Shot 2020-12-05 at 3.47.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36508"/>
            <a:ext cx="6728178" cy="3717908"/>
          </a:xfrm>
          <a:prstGeom prst="rect">
            <a:avLst/>
          </a:prstGeom>
        </p:spPr>
      </p:pic>
      <p:sp>
        <p:nvSpPr>
          <p:cNvPr id="5" name="TextBox 4"/>
          <p:cNvSpPr txBox="1"/>
          <p:nvPr/>
        </p:nvSpPr>
        <p:spPr>
          <a:xfrm>
            <a:off x="609600" y="-22578"/>
            <a:ext cx="4114800" cy="1569660"/>
          </a:xfrm>
          <a:prstGeom prst="rect">
            <a:avLst/>
          </a:prstGeom>
          <a:noFill/>
        </p:spPr>
        <p:txBody>
          <a:bodyPr wrap="square" rtlCol="0">
            <a:spAutoFit/>
          </a:bodyPr>
          <a:lstStyle/>
          <a:p>
            <a:r>
              <a:rPr lang="en-US" sz="3200">
                <a:solidFill>
                  <a:schemeClr val="accent6">
                    <a:lumMod val="50000"/>
                  </a:schemeClr>
                </a:solidFill>
              </a:rPr>
              <a:t>What’s the right mix of spending on services and improvements?</a:t>
            </a:r>
          </a:p>
        </p:txBody>
      </p:sp>
      <p:pic>
        <p:nvPicPr>
          <p:cNvPr id="6" name="Picture 5" descr="TransitElevator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709626"/>
            <a:ext cx="5105400" cy="5148374"/>
          </a:xfrm>
          <a:prstGeom prst="rect">
            <a:avLst/>
          </a:prstGeom>
        </p:spPr>
      </p:pic>
    </p:spTree>
    <p:extLst>
      <p:ext uri="{BB962C8B-B14F-4D97-AF65-F5344CB8AC3E}">
        <p14:creationId xmlns:p14="http://schemas.microsoft.com/office/powerpoint/2010/main" val="58534315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c32b7dbe1e00f7f2d61360e3933d40e.png"/>
          <p:cNvPicPr>
            <a:picLocks noChangeAspect="1"/>
          </p:cNvPicPr>
          <p:nvPr/>
        </p:nvPicPr>
        <p:blipFill rotWithShape="1">
          <a:blip r:embed="rId2">
            <a:extLst>
              <a:ext uri="{28A0092B-C50C-407E-A947-70E740481C1C}">
                <a14:useLocalDpi xmlns:a14="http://schemas.microsoft.com/office/drawing/2010/main" val="0"/>
              </a:ext>
            </a:extLst>
          </a:blip>
          <a:srcRect b="48188"/>
          <a:stretch/>
        </p:blipFill>
        <p:spPr>
          <a:xfrm>
            <a:off x="-1" y="381000"/>
            <a:ext cx="5486400" cy="5639036"/>
          </a:xfrm>
          <a:prstGeom prst="rect">
            <a:avLst/>
          </a:prstGeom>
        </p:spPr>
      </p:pic>
      <p:pic>
        <p:nvPicPr>
          <p:cNvPr id="4" name="Picture 3" descr="ec32b7dbe1e00f7f2d61360e3933d40e.png"/>
          <p:cNvPicPr>
            <a:picLocks noChangeAspect="1"/>
          </p:cNvPicPr>
          <p:nvPr/>
        </p:nvPicPr>
        <p:blipFill rotWithShape="1">
          <a:blip r:embed="rId2">
            <a:extLst>
              <a:ext uri="{28A0092B-C50C-407E-A947-70E740481C1C}">
                <a14:useLocalDpi xmlns:a14="http://schemas.microsoft.com/office/drawing/2010/main" val="0"/>
              </a:ext>
            </a:extLst>
          </a:blip>
          <a:srcRect t="50000" b="-1812"/>
          <a:stretch/>
        </p:blipFill>
        <p:spPr>
          <a:xfrm>
            <a:off x="5593769" y="0"/>
            <a:ext cx="6598231" cy="6781800"/>
          </a:xfrm>
          <a:prstGeom prst="rect">
            <a:avLst/>
          </a:prstGeom>
        </p:spPr>
      </p:pic>
    </p:spTree>
    <p:extLst>
      <p:ext uri="{BB962C8B-B14F-4D97-AF65-F5344CB8AC3E}">
        <p14:creationId xmlns:p14="http://schemas.microsoft.com/office/powerpoint/2010/main" val="397152856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1006915" cy="738664"/>
          </a:xfrm>
        </p:spPr>
        <p:txBody>
          <a:bodyPr/>
          <a:lstStyle/>
          <a:p>
            <a:r>
              <a:rPr lang="en-US"/>
              <a:t>Has it been effective?</a:t>
            </a:r>
          </a:p>
        </p:txBody>
      </p:sp>
      <p:sp>
        <p:nvSpPr>
          <p:cNvPr id="3" name="Text Placeholder 2"/>
          <p:cNvSpPr>
            <a:spLocks noGrp="1"/>
          </p:cNvSpPr>
          <p:nvPr>
            <p:ph type="body" idx="1"/>
          </p:nvPr>
        </p:nvSpPr>
        <p:spPr>
          <a:xfrm>
            <a:off x="638811" y="1107187"/>
            <a:ext cx="10943589" cy="4801314"/>
          </a:xfrm>
        </p:spPr>
        <p:txBody>
          <a:bodyPr/>
          <a:lstStyle/>
          <a:p>
            <a:pPr marL="342900" indent="-342900">
              <a:buFont typeface="Arial"/>
              <a:buChar char="•"/>
            </a:pPr>
            <a:r>
              <a:rPr lang="en-US" sz="2400" u="none">
                <a:solidFill>
                  <a:schemeClr val="accent1">
                    <a:lumMod val="75000"/>
                  </a:schemeClr>
                </a:solidFill>
              </a:rPr>
              <a:t>Difficult to fully untangle effects, because </a:t>
            </a:r>
            <a:r>
              <a:rPr lang="en-US" sz="2400" u="none">
                <a:solidFill>
                  <a:schemeClr val="accent1">
                    <a:lumMod val="75000"/>
                  </a:schemeClr>
                </a:solidFill>
              </a:rPr>
              <a:t>rates of disability are greatest among older people, African Americans, people with low incomes, and blue-collar workers</a:t>
            </a:r>
          </a:p>
          <a:p>
            <a:pPr marL="342900" indent="-342900">
              <a:buFont typeface="Arial"/>
              <a:buChar char="•"/>
            </a:pPr>
            <a:r>
              <a:rPr lang="en-US" sz="2400" u="none">
                <a:solidFill>
                  <a:schemeClr val="accent1">
                    <a:lumMod val="75000"/>
                  </a:schemeClr>
                </a:solidFill>
              </a:rPr>
              <a:t>Disability is positively correlated with low rates of education, age, poverty, unemployment and underemployment, lack of health insurance</a:t>
            </a:r>
          </a:p>
          <a:p>
            <a:pPr marL="342900" indent="-342900">
              <a:buFont typeface="Arial"/>
              <a:buChar char="•"/>
            </a:pPr>
            <a:r>
              <a:rPr lang="en-US" sz="2400" u="none">
                <a:solidFill>
                  <a:srgbClr val="008000"/>
                </a:solidFill>
              </a:rPr>
              <a:t>People with disabilities still experience economic hardship at rates higher than people without disbilities</a:t>
            </a:r>
          </a:p>
          <a:p>
            <a:pPr marL="342900" indent="-342900">
              <a:buFont typeface="Arial"/>
              <a:buChar char="•"/>
            </a:pPr>
            <a:r>
              <a:rPr lang="en-US" sz="2400" u="none">
                <a:solidFill>
                  <a:srgbClr val="008000"/>
                </a:solidFill>
              </a:rPr>
              <a:t>Self reports from people with disabilities about whether or not their lives have improved from the ADA or in the last 10 years are mixed</a:t>
            </a:r>
          </a:p>
          <a:p>
            <a:pPr marL="342900" indent="-342900">
              <a:buFont typeface="Arial"/>
              <a:buChar char="•"/>
            </a:pPr>
            <a:r>
              <a:rPr lang="en-US" sz="2400" u="none">
                <a:solidFill>
                  <a:schemeClr val="accent1">
                    <a:lumMod val="75000"/>
                  </a:schemeClr>
                </a:solidFill>
              </a:rPr>
              <a:t>Criticism and backlash from people and companies that have to make accommodations</a:t>
            </a:r>
          </a:p>
          <a:p>
            <a:pPr marL="342900" indent="-342900">
              <a:buFont typeface="Arial"/>
              <a:buChar char="•"/>
            </a:pPr>
            <a:r>
              <a:rPr lang="en-US" sz="2400" u="none">
                <a:solidFill>
                  <a:schemeClr val="accent1">
                    <a:lumMod val="75000"/>
                  </a:schemeClr>
                </a:solidFill>
              </a:rPr>
              <a:t>Relies on self-requests for accommodation</a:t>
            </a:r>
          </a:p>
          <a:p>
            <a:pPr marL="342900" indent="-342900">
              <a:buFont typeface="Arial"/>
              <a:buChar char="•"/>
            </a:pPr>
            <a:r>
              <a:rPr lang="en-US" sz="2400" u="none">
                <a:solidFill>
                  <a:schemeClr val="accent1">
                    <a:lumMod val="75000"/>
                  </a:schemeClr>
                </a:solidFill>
              </a:rPr>
              <a:t>Some concern that ADA has raised employment barriers from employers concerned about possible lawsuits</a:t>
            </a:r>
          </a:p>
        </p:txBody>
      </p:sp>
    </p:spTree>
    <p:extLst>
      <p:ext uri="{BB962C8B-B14F-4D97-AF65-F5344CB8AC3E}">
        <p14:creationId xmlns:p14="http://schemas.microsoft.com/office/powerpoint/2010/main" val="2407225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8873" y="416815"/>
            <a:ext cx="10154259" cy="1253677"/>
          </a:xfrm>
          <a:prstGeom prst="rect">
            <a:avLst/>
          </a:prstGeom>
        </p:spPr>
        <p:txBody>
          <a:bodyPr vert="horz" wrap="square" lIns="0" tIns="510032" rIns="0" bIns="0" rtlCol="0">
            <a:spAutoFit/>
          </a:bodyPr>
          <a:lstStyle/>
          <a:p>
            <a:pPr marL="169545">
              <a:lnSpc>
                <a:spcPct val="100000"/>
              </a:lnSpc>
              <a:tabLst>
                <a:tab pos="10140950" algn="l"/>
              </a:tabLst>
            </a:pPr>
            <a:r>
              <a:rPr spc="-70" dirty="0"/>
              <a:t>Enforcement</a:t>
            </a:r>
            <a:r>
              <a:rPr spc="-50" dirty="0"/>
              <a:t>	</a:t>
            </a:r>
          </a:p>
        </p:txBody>
      </p:sp>
      <p:sp>
        <p:nvSpPr>
          <p:cNvPr id="3" name="object 3"/>
          <p:cNvSpPr txBox="1">
            <a:spLocks noGrp="1"/>
          </p:cNvSpPr>
          <p:nvPr>
            <p:ph type="body" idx="1"/>
          </p:nvPr>
        </p:nvSpPr>
        <p:spPr>
          <a:xfrm>
            <a:off x="1048084" y="1879726"/>
            <a:ext cx="10095839" cy="3685838"/>
          </a:xfrm>
          <a:prstGeom prst="rect">
            <a:avLst/>
          </a:prstGeom>
        </p:spPr>
        <p:txBody>
          <a:bodyPr vert="horz" wrap="square" lIns="0" tIns="0" rIns="0" bIns="0" rtlCol="0">
            <a:spAutoFit/>
          </a:bodyPr>
          <a:lstStyle/>
          <a:p>
            <a:pPr marL="140335" marR="890905" indent="-92075">
              <a:lnSpc>
                <a:spcPts val="2690"/>
              </a:lnSpc>
            </a:pPr>
            <a:r>
              <a:rPr sz="2800" u="none" spc="-5" dirty="0">
                <a:solidFill>
                  <a:srgbClr val="E38312"/>
                </a:solidFill>
                <a:latin typeface="Wingdings"/>
                <a:cs typeface="Wingdings"/>
              </a:rPr>
              <a:t></a:t>
            </a:r>
            <a:r>
              <a:rPr sz="2800" u="none" spc="-5" dirty="0">
                <a:solidFill>
                  <a:srgbClr val="404040"/>
                </a:solidFill>
              </a:rPr>
              <a:t>The </a:t>
            </a:r>
            <a:r>
              <a:rPr sz="2800" u="none" spc="-10" dirty="0">
                <a:solidFill>
                  <a:srgbClr val="404040"/>
                </a:solidFill>
              </a:rPr>
              <a:t>Department </a:t>
            </a:r>
            <a:r>
              <a:rPr sz="2800" u="none" spc="-5" dirty="0">
                <a:solidFill>
                  <a:srgbClr val="404040"/>
                </a:solidFill>
              </a:rPr>
              <a:t>of Labor is one of the </a:t>
            </a:r>
            <a:r>
              <a:rPr sz="2800" u="none" spc="-20" dirty="0">
                <a:solidFill>
                  <a:srgbClr val="404040"/>
                </a:solidFill>
              </a:rPr>
              <a:t>enforcement </a:t>
            </a:r>
            <a:r>
              <a:rPr sz="2800" u="none" spc="-5" dirty="0">
                <a:solidFill>
                  <a:srgbClr val="404040"/>
                </a:solidFill>
              </a:rPr>
              <a:t>agencies  </a:t>
            </a:r>
            <a:r>
              <a:rPr sz="2800" u="none" spc="-10" dirty="0">
                <a:solidFill>
                  <a:srgbClr val="404040"/>
                </a:solidFill>
              </a:rPr>
              <a:t>responsible </a:t>
            </a:r>
            <a:r>
              <a:rPr sz="2800" u="none" spc="-25" dirty="0">
                <a:solidFill>
                  <a:srgbClr val="404040"/>
                </a:solidFill>
              </a:rPr>
              <a:t>for </a:t>
            </a:r>
            <a:r>
              <a:rPr sz="2800" u="none" spc="-20" dirty="0">
                <a:solidFill>
                  <a:srgbClr val="404040"/>
                </a:solidFill>
              </a:rPr>
              <a:t>enforcing </a:t>
            </a:r>
            <a:r>
              <a:rPr sz="2800" u="none" spc="-5" dirty="0">
                <a:solidFill>
                  <a:srgbClr val="404040"/>
                </a:solidFill>
              </a:rPr>
              <a:t>the </a:t>
            </a:r>
            <a:r>
              <a:rPr sz="2800" u="none" spc="-10" dirty="0">
                <a:solidFill>
                  <a:srgbClr val="404040"/>
                </a:solidFill>
              </a:rPr>
              <a:t>Americans </a:t>
            </a:r>
            <a:r>
              <a:rPr sz="2800" u="none" spc="-5" dirty="0">
                <a:solidFill>
                  <a:srgbClr val="404040"/>
                </a:solidFill>
              </a:rPr>
              <a:t>with </a:t>
            </a:r>
            <a:r>
              <a:rPr sz="2800" u="none" spc="-10" dirty="0">
                <a:solidFill>
                  <a:srgbClr val="404040"/>
                </a:solidFill>
              </a:rPr>
              <a:t>Disabilities</a:t>
            </a:r>
            <a:r>
              <a:rPr sz="2800" u="none" spc="229" dirty="0">
                <a:solidFill>
                  <a:srgbClr val="404040"/>
                </a:solidFill>
              </a:rPr>
              <a:t> </a:t>
            </a:r>
            <a:r>
              <a:rPr sz="2800" u="none" spc="-5" dirty="0">
                <a:solidFill>
                  <a:srgbClr val="404040"/>
                </a:solidFill>
              </a:rPr>
              <a:t>Act.</a:t>
            </a:r>
            <a:endParaRPr sz="2800">
              <a:latin typeface="Wingdings"/>
              <a:cs typeface="Wingdings"/>
            </a:endParaRPr>
          </a:p>
          <a:p>
            <a:pPr marL="48895">
              <a:lnSpc>
                <a:spcPts val="3250"/>
              </a:lnSpc>
              <a:spcBef>
                <a:spcPts val="755"/>
              </a:spcBef>
            </a:pPr>
            <a:r>
              <a:rPr sz="2800" u="none" spc="-5" dirty="0">
                <a:solidFill>
                  <a:srgbClr val="E38312"/>
                </a:solidFill>
                <a:latin typeface="Wingdings"/>
                <a:cs typeface="Wingdings"/>
              </a:rPr>
              <a:t></a:t>
            </a:r>
            <a:r>
              <a:rPr sz="2800" u="none" spc="-5" dirty="0">
                <a:solidFill>
                  <a:srgbClr val="404040"/>
                </a:solidFill>
              </a:rPr>
              <a:t>The other </a:t>
            </a:r>
            <a:r>
              <a:rPr sz="2800" u="none" spc="-25" dirty="0">
                <a:solidFill>
                  <a:srgbClr val="404040"/>
                </a:solidFill>
              </a:rPr>
              <a:t>four </a:t>
            </a:r>
            <a:r>
              <a:rPr sz="2800" u="none" spc="-5" dirty="0">
                <a:solidFill>
                  <a:srgbClr val="404040"/>
                </a:solidFill>
              </a:rPr>
              <a:t>agencies</a:t>
            </a:r>
            <a:r>
              <a:rPr sz="2800" u="none" spc="-10" dirty="0">
                <a:solidFill>
                  <a:srgbClr val="404040"/>
                </a:solidFill>
              </a:rPr>
              <a:t> </a:t>
            </a:r>
            <a:r>
              <a:rPr sz="2800" u="none" spc="-15" dirty="0">
                <a:solidFill>
                  <a:srgbClr val="404040"/>
                </a:solidFill>
              </a:rPr>
              <a:t>are:</a:t>
            </a:r>
            <a:endParaRPr sz="2800">
              <a:latin typeface="Wingdings"/>
              <a:cs typeface="Wingdings"/>
            </a:endParaRPr>
          </a:p>
          <a:p>
            <a:pPr marL="250190">
              <a:lnSpc>
                <a:spcPts val="3000"/>
              </a:lnSpc>
            </a:pPr>
            <a:r>
              <a:rPr sz="2600" u="none" spc="-5" dirty="0">
                <a:solidFill>
                  <a:srgbClr val="E38312"/>
                </a:solidFill>
                <a:latin typeface="Wingdings"/>
                <a:cs typeface="Wingdings"/>
              </a:rPr>
              <a:t></a:t>
            </a:r>
            <a:r>
              <a:rPr sz="2600" u="none" spc="-5" dirty="0">
                <a:solidFill>
                  <a:srgbClr val="404040"/>
                </a:solidFill>
              </a:rPr>
              <a:t>The </a:t>
            </a:r>
            <a:r>
              <a:rPr sz="2600" u="none" spc="-10" dirty="0">
                <a:solidFill>
                  <a:srgbClr val="404040"/>
                </a:solidFill>
              </a:rPr>
              <a:t>Equal Employment </a:t>
            </a:r>
            <a:r>
              <a:rPr sz="2600" u="none" spc="-5" dirty="0">
                <a:solidFill>
                  <a:srgbClr val="404040"/>
                </a:solidFill>
              </a:rPr>
              <a:t>Opportunity</a:t>
            </a:r>
            <a:r>
              <a:rPr sz="2600" u="none" spc="15" dirty="0">
                <a:solidFill>
                  <a:srgbClr val="404040"/>
                </a:solidFill>
              </a:rPr>
              <a:t> </a:t>
            </a:r>
            <a:r>
              <a:rPr sz="2600" u="none" spc="-5" dirty="0">
                <a:solidFill>
                  <a:srgbClr val="404040"/>
                </a:solidFill>
              </a:rPr>
              <a:t>Commission</a:t>
            </a:r>
            <a:endParaRPr sz="2600">
              <a:latin typeface="Wingdings"/>
              <a:cs typeface="Wingdings"/>
            </a:endParaRPr>
          </a:p>
          <a:p>
            <a:pPr marL="250190">
              <a:lnSpc>
                <a:spcPts val="3095"/>
              </a:lnSpc>
            </a:pPr>
            <a:r>
              <a:rPr sz="2600" u="none" spc="-5" dirty="0">
                <a:solidFill>
                  <a:srgbClr val="E38312"/>
                </a:solidFill>
                <a:latin typeface="Wingdings"/>
                <a:cs typeface="Wingdings"/>
              </a:rPr>
              <a:t></a:t>
            </a:r>
            <a:r>
              <a:rPr sz="2600" u="none" spc="-5" dirty="0">
                <a:solidFill>
                  <a:srgbClr val="404040"/>
                </a:solidFill>
              </a:rPr>
              <a:t>The Department of</a:t>
            </a:r>
            <a:r>
              <a:rPr sz="2600" u="none" spc="-55" dirty="0">
                <a:solidFill>
                  <a:srgbClr val="404040"/>
                </a:solidFill>
              </a:rPr>
              <a:t> </a:t>
            </a:r>
            <a:r>
              <a:rPr sz="2600" u="none" spc="-20" dirty="0">
                <a:solidFill>
                  <a:srgbClr val="404040"/>
                </a:solidFill>
              </a:rPr>
              <a:t>Transportation</a:t>
            </a:r>
            <a:endParaRPr sz="2600">
              <a:latin typeface="Wingdings"/>
              <a:cs typeface="Wingdings"/>
            </a:endParaRPr>
          </a:p>
          <a:p>
            <a:pPr marL="250190">
              <a:lnSpc>
                <a:spcPts val="3095"/>
              </a:lnSpc>
            </a:pPr>
            <a:r>
              <a:rPr sz="2600" u="none" spc="-10" dirty="0">
                <a:solidFill>
                  <a:srgbClr val="E38312"/>
                </a:solidFill>
                <a:latin typeface="Wingdings"/>
                <a:cs typeface="Wingdings"/>
              </a:rPr>
              <a:t></a:t>
            </a:r>
            <a:r>
              <a:rPr sz="2600" u="none" spc="-10" dirty="0">
                <a:solidFill>
                  <a:srgbClr val="404040"/>
                </a:solidFill>
              </a:rPr>
              <a:t>Federal </a:t>
            </a:r>
            <a:r>
              <a:rPr sz="2600" u="none" spc="-5" dirty="0">
                <a:solidFill>
                  <a:srgbClr val="404040"/>
                </a:solidFill>
              </a:rPr>
              <a:t>Communication</a:t>
            </a:r>
            <a:r>
              <a:rPr sz="2600" u="none" spc="-75" dirty="0">
                <a:solidFill>
                  <a:srgbClr val="404040"/>
                </a:solidFill>
              </a:rPr>
              <a:t> </a:t>
            </a:r>
            <a:r>
              <a:rPr sz="2600" u="none" spc="-5" dirty="0">
                <a:solidFill>
                  <a:srgbClr val="404040"/>
                </a:solidFill>
              </a:rPr>
              <a:t>Commission</a:t>
            </a:r>
            <a:endParaRPr sz="2600">
              <a:latin typeface="Wingdings"/>
              <a:cs typeface="Wingdings"/>
            </a:endParaRPr>
          </a:p>
          <a:p>
            <a:pPr marL="250190">
              <a:lnSpc>
                <a:spcPts val="3110"/>
              </a:lnSpc>
            </a:pPr>
            <a:r>
              <a:rPr sz="2600" u="none" spc="-5" dirty="0">
                <a:solidFill>
                  <a:srgbClr val="E38312"/>
                </a:solidFill>
                <a:latin typeface="Wingdings"/>
                <a:cs typeface="Wingdings"/>
              </a:rPr>
              <a:t></a:t>
            </a:r>
            <a:r>
              <a:rPr sz="2600" u="none" spc="-5" dirty="0">
                <a:solidFill>
                  <a:srgbClr val="404040"/>
                </a:solidFill>
              </a:rPr>
              <a:t>Department of</a:t>
            </a:r>
            <a:r>
              <a:rPr sz="2600" u="none" spc="-85" dirty="0">
                <a:solidFill>
                  <a:srgbClr val="404040"/>
                </a:solidFill>
              </a:rPr>
              <a:t> </a:t>
            </a:r>
            <a:r>
              <a:rPr sz="2600" u="none" spc="-5" dirty="0">
                <a:solidFill>
                  <a:srgbClr val="404040"/>
                </a:solidFill>
              </a:rPr>
              <a:t>Justice</a:t>
            </a:r>
            <a:endParaRPr sz="2600">
              <a:latin typeface="Wingdings"/>
              <a:cs typeface="Wingdings"/>
            </a:endParaRPr>
          </a:p>
          <a:p>
            <a:pPr marL="140335" marR="5080" indent="-92075">
              <a:lnSpc>
                <a:spcPts val="2690"/>
              </a:lnSpc>
              <a:spcBef>
                <a:spcPts val="1565"/>
              </a:spcBef>
            </a:pPr>
            <a:r>
              <a:rPr sz="2800" u="none" spc="-5" dirty="0">
                <a:solidFill>
                  <a:srgbClr val="E38312"/>
                </a:solidFill>
                <a:latin typeface="Wingdings"/>
                <a:cs typeface="Wingdings"/>
              </a:rPr>
              <a:t></a:t>
            </a:r>
            <a:r>
              <a:rPr sz="2800" u="none" spc="-5" dirty="0">
                <a:solidFill>
                  <a:srgbClr val="404040"/>
                </a:solidFill>
                <a:latin typeface="Calibri"/>
                <a:cs typeface="Calibri"/>
              </a:rPr>
              <a:t>These agencies </a:t>
            </a:r>
            <a:r>
              <a:rPr sz="2800" u="none" spc="-20" dirty="0">
                <a:solidFill>
                  <a:srgbClr val="404040"/>
                </a:solidFill>
                <a:latin typeface="Calibri"/>
                <a:cs typeface="Calibri"/>
              </a:rPr>
              <a:t>may </a:t>
            </a:r>
            <a:r>
              <a:rPr sz="2800" u="none" spc="-5" dirty="0">
                <a:solidFill>
                  <a:srgbClr val="404040"/>
                </a:solidFill>
                <a:latin typeface="Calibri"/>
                <a:cs typeface="Calibri"/>
              </a:rPr>
              <a:t>file suit on an </a:t>
            </a:r>
            <a:r>
              <a:rPr sz="2800" u="none" spc="-15" dirty="0">
                <a:solidFill>
                  <a:srgbClr val="404040"/>
                </a:solidFill>
                <a:latin typeface="Calibri"/>
                <a:cs typeface="Calibri"/>
              </a:rPr>
              <a:t>employee </a:t>
            </a:r>
            <a:r>
              <a:rPr sz="2800" u="none" spc="-5" dirty="0">
                <a:solidFill>
                  <a:srgbClr val="404040"/>
                </a:solidFill>
                <a:latin typeface="Calibri"/>
                <a:cs typeface="Calibri"/>
              </a:rPr>
              <a:t>or </a:t>
            </a:r>
            <a:r>
              <a:rPr sz="2800" u="none" spc="-20" dirty="0">
                <a:solidFill>
                  <a:srgbClr val="404040"/>
                </a:solidFill>
                <a:latin typeface="Calibri"/>
                <a:cs typeface="Calibri"/>
              </a:rPr>
              <a:t>applicant’s </a:t>
            </a:r>
            <a:r>
              <a:rPr sz="2800" u="none" spc="-5" dirty="0">
                <a:solidFill>
                  <a:srgbClr val="404040"/>
                </a:solidFill>
                <a:latin typeface="Calibri"/>
                <a:cs typeface="Calibri"/>
              </a:rPr>
              <a:t>behalf if  </a:t>
            </a:r>
            <a:r>
              <a:rPr sz="2800" u="none" spc="-15" dirty="0">
                <a:solidFill>
                  <a:srgbClr val="404040"/>
                </a:solidFill>
              </a:rPr>
              <a:t>there </a:t>
            </a:r>
            <a:r>
              <a:rPr sz="2800" u="none" spc="-5" dirty="0">
                <a:solidFill>
                  <a:srgbClr val="404040"/>
                </a:solidFill>
              </a:rPr>
              <a:t>is </a:t>
            </a:r>
            <a:r>
              <a:rPr sz="2800" u="none" spc="-10" dirty="0">
                <a:solidFill>
                  <a:srgbClr val="404040"/>
                </a:solidFill>
              </a:rPr>
              <a:t>evidence </a:t>
            </a:r>
            <a:r>
              <a:rPr sz="2800" u="none" spc="-5" dirty="0">
                <a:solidFill>
                  <a:srgbClr val="404040"/>
                </a:solidFill>
              </a:rPr>
              <a:t>of</a:t>
            </a:r>
            <a:r>
              <a:rPr sz="2800" u="none" spc="45" dirty="0">
                <a:solidFill>
                  <a:srgbClr val="404040"/>
                </a:solidFill>
              </a:rPr>
              <a:t> </a:t>
            </a:r>
            <a:r>
              <a:rPr sz="2800" u="none" spc="-10" dirty="0">
                <a:solidFill>
                  <a:srgbClr val="404040"/>
                </a:solidFill>
              </a:rPr>
              <a:t>discrimination.</a:t>
            </a:r>
            <a:endParaRPr sz="2800">
              <a:latin typeface="Calibri"/>
              <a:cs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8873" y="416813"/>
            <a:ext cx="10154259" cy="1477328"/>
          </a:xfrm>
        </p:spPr>
        <p:txBody>
          <a:bodyPr/>
          <a:lstStyle/>
          <a:p>
            <a:r>
              <a:rPr lang="en-US"/>
              <a:t>What does it mean that ADA is a Civil Rights law?</a:t>
            </a:r>
          </a:p>
        </p:txBody>
      </p:sp>
      <p:sp>
        <p:nvSpPr>
          <p:cNvPr id="3" name="Text Placeholder 2"/>
          <p:cNvSpPr>
            <a:spLocks noGrp="1"/>
          </p:cNvSpPr>
          <p:nvPr>
            <p:ph type="body" idx="1"/>
          </p:nvPr>
        </p:nvSpPr>
        <p:spPr>
          <a:xfrm>
            <a:off x="1048084" y="2130623"/>
            <a:ext cx="5124115" cy="3077766"/>
          </a:xfrm>
        </p:spPr>
        <p:txBody>
          <a:bodyPr/>
          <a:lstStyle/>
          <a:p>
            <a:r>
              <a:rPr lang="en-US" u="none">
                <a:solidFill>
                  <a:srgbClr val="008000"/>
                </a:solidFill>
              </a:rPr>
              <a:t>Enforcement requires law suits</a:t>
            </a:r>
          </a:p>
          <a:p>
            <a:endParaRPr lang="en-US" u="none">
              <a:solidFill>
                <a:srgbClr val="008000"/>
              </a:solidFill>
            </a:endParaRPr>
          </a:p>
          <a:p>
            <a:r>
              <a:rPr lang="en-US" u="none">
                <a:solidFill>
                  <a:srgbClr val="008000"/>
                </a:solidFill>
              </a:rPr>
              <a:t>Some claims that law firms are taking advantage of small businesses</a:t>
            </a:r>
          </a:p>
          <a:p>
            <a:endParaRPr lang="en-US" u="none">
              <a:solidFill>
                <a:srgbClr val="008000"/>
              </a:solidFill>
            </a:endParaRPr>
          </a:p>
          <a:p>
            <a:r>
              <a:rPr lang="en-US" u="none">
                <a:solidFill>
                  <a:srgbClr val="008000"/>
                </a:solidFill>
              </a:rPr>
              <a:t>Provisions in law criticized as being too vague</a:t>
            </a:r>
          </a:p>
          <a:p>
            <a:endParaRPr lang="en-US" u="none">
              <a:solidFill>
                <a:srgbClr val="008000"/>
              </a:solidFill>
            </a:endParaRPr>
          </a:p>
          <a:p>
            <a:r>
              <a:rPr lang="en-US" u="none">
                <a:solidFill>
                  <a:srgbClr val="008000"/>
                </a:solidFill>
              </a:rPr>
              <a:t>Lack of clarity/fear of unknown liability makes employers and other potentially responsible parties avoidant</a:t>
            </a:r>
          </a:p>
        </p:txBody>
      </p:sp>
      <p:pic>
        <p:nvPicPr>
          <p:cNvPr id="4" name="Picture 3" descr="LawSui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49758"/>
            <a:ext cx="12192000" cy="3032042"/>
          </a:xfrm>
          <a:prstGeom prst="rect">
            <a:avLst/>
          </a:prstGeom>
        </p:spPr>
      </p:pic>
      <p:sp>
        <p:nvSpPr>
          <p:cNvPr id="5" name="Text Placeholder 2"/>
          <p:cNvSpPr txBox="1">
            <a:spLocks/>
          </p:cNvSpPr>
          <p:nvPr/>
        </p:nvSpPr>
        <p:spPr>
          <a:xfrm>
            <a:off x="6477000" y="2130623"/>
            <a:ext cx="5181600" cy="1538883"/>
          </a:xfrm>
          <a:prstGeom prst="rect">
            <a:avLst/>
          </a:prstGeom>
        </p:spPr>
        <p:txBody>
          <a:bodyPr wrap="square" lIns="0" tIns="0" rIns="0" bIns="0">
            <a:spAutoFit/>
          </a:bodyPr>
          <a:lstStyle>
            <a:lvl1pPr marL="0">
              <a:defRPr sz="2000" b="0" i="0" u="heavy">
                <a:solidFill>
                  <a:srgbClr val="2997E2"/>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u="none">
                <a:solidFill>
                  <a:srgbClr val="008000"/>
                </a:solidFill>
              </a:rPr>
              <a:t>Provisions in law criticized as being too vague</a:t>
            </a:r>
          </a:p>
          <a:p>
            <a:endParaRPr lang="en-US" u="none">
              <a:solidFill>
                <a:srgbClr val="008000"/>
              </a:solidFill>
            </a:endParaRPr>
          </a:p>
          <a:p>
            <a:r>
              <a:rPr lang="en-US" u="none">
                <a:solidFill>
                  <a:srgbClr val="008000"/>
                </a:solidFill>
              </a:rPr>
              <a:t>Lack of clarity/fear of unknown liability makes employers and other potentially responsible parties avoidant</a:t>
            </a:r>
          </a:p>
        </p:txBody>
      </p:sp>
    </p:spTree>
    <p:extLst>
      <p:ext uri="{BB962C8B-B14F-4D97-AF65-F5344CB8AC3E}">
        <p14:creationId xmlns:p14="http://schemas.microsoft.com/office/powerpoint/2010/main" val="1031038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649944"/>
            <a:ext cx="9144000" cy="5328953"/>
          </a:xfrm>
          <a:prstGeom prst="rect">
            <a:avLst/>
          </a:prstGeom>
        </p:spPr>
      </p:pic>
    </p:spTree>
    <p:extLst>
      <p:ext uri="{BB962C8B-B14F-4D97-AF65-F5344CB8AC3E}">
        <p14:creationId xmlns:p14="http://schemas.microsoft.com/office/powerpoint/2010/main" val="3590996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DA-Title-III-increase-over-time-1024x69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8329"/>
            <a:ext cx="9448800" cy="6403776"/>
          </a:xfrm>
          <a:prstGeom prst="rect">
            <a:avLst/>
          </a:prstGeom>
        </p:spPr>
      </p:pic>
      <p:sp>
        <p:nvSpPr>
          <p:cNvPr id="4" name="TextBox 3"/>
          <p:cNvSpPr txBox="1"/>
          <p:nvPr/>
        </p:nvSpPr>
        <p:spPr>
          <a:xfrm>
            <a:off x="9829800" y="1676400"/>
            <a:ext cx="2133600" cy="2585323"/>
          </a:xfrm>
          <a:prstGeom prst="rect">
            <a:avLst/>
          </a:prstGeom>
          <a:noFill/>
        </p:spPr>
        <p:txBody>
          <a:bodyPr wrap="square" rtlCol="0">
            <a:spAutoFit/>
          </a:bodyPr>
          <a:lstStyle/>
          <a:p>
            <a:r>
              <a:rPr lang="en-US">
                <a:solidFill>
                  <a:srgbClr val="008000"/>
                </a:solidFill>
              </a:rPr>
              <a:t>2019 Supreme Court Case confirmed that ADA accessibility requirements apply to websites, apps, and other electronic forms of business and publci accommodation</a:t>
            </a:r>
          </a:p>
        </p:txBody>
      </p:sp>
    </p:spTree>
    <p:extLst>
      <p:ext uri="{BB962C8B-B14F-4D97-AF65-F5344CB8AC3E}">
        <p14:creationId xmlns:p14="http://schemas.microsoft.com/office/powerpoint/2010/main" val="2774534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 xmlns:a16="http://schemas.microsoft.com/office/drawing/2014/main" id="{2FDF0794-1B86-42B2-B8C7-F60123E638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srgbClr val="FFFFFF"/>
              </a:solidFill>
              <a:latin typeface="Franklin Gothic Book" panose="020F0502020204030204"/>
            </a:endParaRPr>
          </a:p>
        </p:txBody>
      </p:sp>
      <p:pic>
        <p:nvPicPr>
          <p:cNvPr id="5" name="Picture 4" descr="A person sitting on top of a mountain looks at a map of the surrounding area.">
            <a:extLst>
              <a:ext uri="{FF2B5EF4-FFF2-40B4-BE49-F238E27FC236}">
                <a16:creationId xmlns="" xmlns:a16="http://schemas.microsoft.com/office/drawing/2014/main" id="{1FD526C9-A8C7-41E6-85BB-39F06C858A2B}"/>
              </a:ext>
              <a:ext uri="{C183D7F6-B498-43B3-948B-1728B52AA6E4}">
                <adec:decorative xmlns="" xmlns:adec="http://schemas.microsoft.com/office/drawing/2017/decorative" val="0"/>
              </a:ext>
            </a:extLst>
          </p:cNvPr>
          <p:cNvPicPr>
            <a:picLocks noChangeAspect="1"/>
          </p:cNvPicPr>
          <p:nvPr/>
        </p:nvPicPr>
        <p:blipFill rotWithShape="1">
          <a:blip r:embed="rId4"/>
          <a:srcRect t="12213" b="3346"/>
          <a:stretch/>
        </p:blipFill>
        <p:spPr>
          <a:xfrm flipH="1">
            <a:off x="-3275" y="-32085"/>
            <a:ext cx="12252327" cy="6890085"/>
          </a:xfrm>
          <a:prstGeom prst="rect">
            <a:avLst/>
          </a:prstGeom>
        </p:spPr>
      </p:pic>
      <p:sp>
        <p:nvSpPr>
          <p:cNvPr id="30" name="Rectangle 29">
            <a:extLst>
              <a:ext uri="{FF2B5EF4-FFF2-40B4-BE49-F238E27FC236}">
                <a16:creationId xmlns="" xmlns:a16="http://schemas.microsoft.com/office/drawing/2014/main" id="{C5373426-E26E-431D-959C-5DB96C0B62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912607" y="1238442"/>
            <a:ext cx="3635926" cy="435575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srgbClr val="FFFFFF"/>
              </a:solidFill>
              <a:latin typeface="Franklin Gothic Book" panose="020F0502020204030204"/>
            </a:endParaRPr>
          </a:p>
        </p:txBody>
      </p:sp>
      <p:sp>
        <p:nvSpPr>
          <p:cNvPr id="2" name="Title 1">
            <a:extLst>
              <a:ext uri="{FF2B5EF4-FFF2-40B4-BE49-F238E27FC236}">
                <a16:creationId xmlns="" xmlns:a16="http://schemas.microsoft.com/office/drawing/2014/main" id="{9AB2EA78-AEB3-469B-9025-3B17201A457B}"/>
              </a:ext>
            </a:extLst>
          </p:cNvPr>
          <p:cNvSpPr>
            <a:spLocks noGrp="1"/>
          </p:cNvSpPr>
          <p:nvPr>
            <p:ph type="ctrTitle"/>
          </p:nvPr>
        </p:nvSpPr>
        <p:spPr>
          <a:xfrm>
            <a:off x="8123416" y="1475234"/>
            <a:ext cx="3214307" cy="2901694"/>
          </a:xfrm>
        </p:spPr>
        <p:txBody>
          <a:bodyPr anchor="b">
            <a:normAutofit/>
          </a:bodyPr>
          <a:lstStyle/>
          <a:p>
            <a:r>
              <a:rPr lang="en-US" sz="4000" dirty="0">
                <a:solidFill>
                  <a:schemeClr val="tx1"/>
                </a:solidFill>
              </a:rPr>
              <a:t>Map Accessibility &amp; GIS</a:t>
            </a:r>
            <a:br>
              <a:rPr lang="en-US" sz="4000" dirty="0">
                <a:solidFill>
                  <a:schemeClr val="tx1"/>
                </a:solidFill>
              </a:rPr>
            </a:br>
            <a:r>
              <a:rPr lang="en-US" sz="2200" dirty="0">
                <a:solidFill>
                  <a:schemeClr val="tx1">
                    <a:lumMod val="85000"/>
                  </a:schemeClr>
                </a:solidFill>
              </a:rPr>
              <a:t>low vision</a:t>
            </a:r>
            <a:br>
              <a:rPr lang="en-US" sz="2200" dirty="0">
                <a:solidFill>
                  <a:schemeClr val="tx1">
                    <a:lumMod val="85000"/>
                  </a:schemeClr>
                </a:solidFill>
              </a:rPr>
            </a:br>
            <a:r>
              <a:rPr lang="en-US" sz="2200" dirty="0">
                <a:solidFill>
                  <a:schemeClr val="tx1">
                    <a:lumMod val="85000"/>
                  </a:schemeClr>
                </a:solidFill>
              </a:rPr>
              <a:t>dementia</a:t>
            </a:r>
            <a:br>
              <a:rPr lang="en-US" sz="2200" dirty="0">
                <a:solidFill>
                  <a:schemeClr val="tx1">
                    <a:lumMod val="85000"/>
                  </a:schemeClr>
                </a:solidFill>
              </a:rPr>
            </a:br>
            <a:r>
              <a:rPr lang="en-US" sz="2200" dirty="0">
                <a:solidFill>
                  <a:schemeClr val="tx1">
                    <a:lumMod val="85000"/>
                  </a:schemeClr>
                </a:solidFill>
              </a:rPr>
              <a:t>autism</a:t>
            </a:r>
            <a:endParaRPr lang="en-US" sz="2200" dirty="0">
              <a:solidFill>
                <a:schemeClr val="tx1">
                  <a:lumMod val="85000"/>
                </a:schemeClr>
              </a:solidFill>
            </a:endParaRPr>
          </a:p>
        </p:txBody>
      </p:sp>
      <p:sp>
        <p:nvSpPr>
          <p:cNvPr id="3" name="Subtitle 2">
            <a:extLst>
              <a:ext uri="{FF2B5EF4-FFF2-40B4-BE49-F238E27FC236}">
                <a16:creationId xmlns="" xmlns:a16="http://schemas.microsoft.com/office/drawing/2014/main" id="{255E1F2F-E259-4EA8-9FFD-3A10AF541859}"/>
              </a:ext>
            </a:extLst>
          </p:cNvPr>
          <p:cNvSpPr>
            <a:spLocks noGrp="1"/>
          </p:cNvSpPr>
          <p:nvPr>
            <p:ph type="subTitle" idx="1"/>
          </p:nvPr>
        </p:nvSpPr>
        <p:spPr>
          <a:xfrm>
            <a:off x="8127750" y="4608576"/>
            <a:ext cx="3205640" cy="774186"/>
          </a:xfrm>
        </p:spPr>
        <p:txBody>
          <a:bodyPr anchor="t">
            <a:normAutofit/>
          </a:bodyPr>
          <a:lstStyle/>
          <a:p>
            <a:pPr>
              <a:lnSpc>
                <a:spcPct val="100000"/>
              </a:lnSpc>
            </a:pPr>
            <a:r>
              <a:rPr lang="en-US" sz="1600" dirty="0"/>
              <a:t>Justine Stiftel</a:t>
            </a:r>
          </a:p>
        </p:txBody>
      </p:sp>
      <p:cxnSp>
        <p:nvCxnSpPr>
          <p:cNvPr id="32" name="Straight Connector 31">
            <a:extLst>
              <a:ext uri="{FF2B5EF4-FFF2-40B4-BE49-F238E27FC236}">
                <a16:creationId xmlns="" xmlns:a16="http://schemas.microsoft.com/office/drawing/2014/main" id="{96D07482-83A3-4451-943C-B4696108295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176090" y="4508519"/>
            <a:ext cx="31089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 xmlns:a16="http://schemas.microsoft.com/office/drawing/2014/main" id="{EDC90921-9082-491B-940E-827D679F34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 xmlns:a16="http://schemas.microsoft.com/office/drawing/2014/main" id="{339750BF-9094-41EC-A9BE-6E6EDBE3DF2F}"/>
              </a:ext>
            </a:extLst>
          </p:cNvPr>
          <p:cNvSpPr txBox="1"/>
          <p:nvPr/>
        </p:nvSpPr>
        <p:spPr>
          <a:xfrm>
            <a:off x="9037977" y="6395863"/>
            <a:ext cx="3157300" cy="430887"/>
          </a:xfrm>
          <a:prstGeom prst="rect">
            <a:avLst/>
          </a:prstGeom>
          <a:noFill/>
        </p:spPr>
        <p:txBody>
          <a:bodyPr wrap="square" rtlCol="0">
            <a:spAutoFit/>
          </a:bodyPr>
          <a:lstStyle/>
          <a:p>
            <a:pPr algn="r" defTabSz="914400"/>
            <a:r>
              <a:rPr lang="en-US" sz="1100" dirty="0">
                <a:solidFill>
                  <a:srgbClr val="FFFFFF"/>
                </a:solidFill>
                <a:latin typeface="Franklin Gothic Book"/>
              </a:rPr>
              <a:t>Citations and further reading provided in PowerPoint notes.</a:t>
            </a:r>
          </a:p>
        </p:txBody>
      </p:sp>
    </p:spTree>
    <p:extLst>
      <p:ext uri="{BB962C8B-B14F-4D97-AF65-F5344CB8AC3E}">
        <p14:creationId xmlns:p14="http://schemas.microsoft.com/office/powerpoint/2010/main" val="355033872"/>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401A24-7F0A-4970-8261-00B6A98A1334}"/>
              </a:ext>
            </a:extLst>
          </p:cNvPr>
          <p:cNvSpPr>
            <a:spLocks noGrp="1"/>
          </p:cNvSpPr>
          <p:nvPr>
            <p:ph type="title"/>
          </p:nvPr>
        </p:nvSpPr>
        <p:spPr/>
        <p:txBody>
          <a:bodyPr/>
          <a:lstStyle/>
          <a:p>
            <a:r>
              <a:rPr lang="en-US" dirty="0"/>
              <a:t>Considerations </a:t>
            </a:r>
            <a:r>
              <a:rPr lang="en-US" sz="2000" dirty="0"/>
              <a:t>for</a:t>
            </a:r>
            <a:r>
              <a:rPr lang="en-US" dirty="0"/>
              <a:t/>
            </a:r>
            <a:br>
              <a:rPr lang="en-US" dirty="0"/>
            </a:br>
            <a:r>
              <a:rPr lang="en-US" dirty="0"/>
              <a:t>Color Blindness</a:t>
            </a:r>
          </a:p>
        </p:txBody>
      </p:sp>
      <p:sp>
        <p:nvSpPr>
          <p:cNvPr id="5" name="Text Placeholder 2">
            <a:extLst>
              <a:ext uri="{FF2B5EF4-FFF2-40B4-BE49-F238E27FC236}">
                <a16:creationId xmlns="" xmlns:a16="http://schemas.microsoft.com/office/drawing/2014/main" id="{8E72A0BB-9264-4177-862E-068CF8764AB2}"/>
              </a:ext>
            </a:extLst>
          </p:cNvPr>
          <p:cNvSpPr>
            <a:spLocks noGrp="1"/>
          </p:cNvSpPr>
          <p:nvPr>
            <p:ph type="body" sz="half" idx="2"/>
          </p:nvPr>
        </p:nvSpPr>
        <p:spPr>
          <a:xfrm>
            <a:off x="642938" y="3043238"/>
            <a:ext cx="3517900" cy="3063875"/>
          </a:xfrm>
        </p:spPr>
        <p:txBody>
          <a:bodyPr/>
          <a:lstStyle/>
          <a:p>
            <a:pPr marL="285750" indent="-285750">
              <a:buFont typeface="Franklin Gothic Book" panose="020B0503020102020204" pitchFamily="34" charset="0"/>
              <a:buChar char="―"/>
            </a:pPr>
            <a:r>
              <a:rPr lang="en-US" dirty="0"/>
              <a:t>Be wary of red/green contrast (also blue/yellow)</a:t>
            </a:r>
          </a:p>
          <a:p>
            <a:pPr marL="285750" indent="-285750">
              <a:buFont typeface="Franklin Gothic Book" panose="020B0503020102020204" pitchFamily="34" charset="0"/>
              <a:buChar char="―"/>
            </a:pPr>
            <a:r>
              <a:rPr lang="en-US" dirty="0"/>
              <a:t>Combine symbols, location, and color when relaying information</a:t>
            </a:r>
          </a:p>
        </p:txBody>
      </p:sp>
      <p:pic>
        <p:nvPicPr>
          <p:cNvPr id="4" name="Picture 3" descr="Notably different from the other two maps. A map of the city depicting monetary gain in green bars that rise above the plane and monetary loss in red bars that stretch bellow the plane. ">
            <a:extLst>
              <a:ext uri="{FF2B5EF4-FFF2-40B4-BE49-F238E27FC236}">
                <a16:creationId xmlns="" xmlns:a16="http://schemas.microsoft.com/office/drawing/2014/main" id="{4E6C57D5-9C98-4B3D-9CC3-E5F3314D12B4}"/>
              </a:ext>
            </a:extLst>
          </p:cNvPr>
          <p:cNvPicPr>
            <a:picLocks noChangeAspect="1"/>
          </p:cNvPicPr>
          <p:nvPr/>
        </p:nvPicPr>
        <p:blipFill>
          <a:blip r:embed="rId3"/>
          <a:stretch>
            <a:fillRect/>
          </a:stretch>
        </p:blipFill>
        <p:spPr>
          <a:xfrm>
            <a:off x="7887352" y="1017857"/>
            <a:ext cx="3998687" cy="2249261"/>
          </a:xfrm>
          <a:prstGeom prst="rect">
            <a:avLst/>
          </a:prstGeom>
        </p:spPr>
      </p:pic>
      <p:pic>
        <p:nvPicPr>
          <p:cNvPr id="6" name="Picture 5" descr="Similar to the map above. A map of the city depicting monetary gain in green and monetary loss in blue. ">
            <a:extLst>
              <a:ext uri="{FF2B5EF4-FFF2-40B4-BE49-F238E27FC236}">
                <a16:creationId xmlns="" xmlns:a16="http://schemas.microsoft.com/office/drawing/2014/main" id="{C600E247-6533-4AF9-9282-610E6B93BA1C}"/>
              </a:ext>
            </a:extLst>
          </p:cNvPr>
          <p:cNvPicPr>
            <a:picLocks noChangeAspect="1"/>
          </p:cNvPicPr>
          <p:nvPr/>
        </p:nvPicPr>
        <p:blipFill rotWithShape="1">
          <a:blip r:embed="rId4"/>
          <a:srcRect r="18968"/>
          <a:stretch/>
        </p:blipFill>
        <p:spPr>
          <a:xfrm>
            <a:off x="5031618" y="2208204"/>
            <a:ext cx="2561479" cy="1778102"/>
          </a:xfrm>
          <a:prstGeom prst="rect">
            <a:avLst/>
          </a:prstGeom>
        </p:spPr>
      </p:pic>
      <p:pic>
        <p:nvPicPr>
          <p:cNvPr id="7" name="Picture 6" descr="A map of the city depicting monetary gain in green and monetary loss in red.">
            <a:extLst>
              <a:ext uri="{FF2B5EF4-FFF2-40B4-BE49-F238E27FC236}">
                <a16:creationId xmlns="" xmlns:a16="http://schemas.microsoft.com/office/drawing/2014/main" id="{57270A28-D836-4866-BF0E-BE12CE92461B}"/>
              </a:ext>
            </a:extLst>
          </p:cNvPr>
          <p:cNvPicPr>
            <a:picLocks noChangeAspect="1"/>
          </p:cNvPicPr>
          <p:nvPr/>
        </p:nvPicPr>
        <p:blipFill rotWithShape="1">
          <a:blip r:embed="rId5"/>
          <a:srcRect r="18045"/>
          <a:stretch/>
        </p:blipFill>
        <p:spPr>
          <a:xfrm>
            <a:off x="5048091" y="222095"/>
            <a:ext cx="2545006" cy="1746772"/>
          </a:xfrm>
          <a:prstGeom prst="rect">
            <a:avLst/>
          </a:prstGeom>
        </p:spPr>
      </p:pic>
      <p:cxnSp>
        <p:nvCxnSpPr>
          <p:cNvPr id="9" name="Straight Connector 8">
            <a:extLst>
              <a:ext uri="{FF2B5EF4-FFF2-40B4-BE49-F238E27FC236}">
                <a16:creationId xmlns="" xmlns:a16="http://schemas.microsoft.com/office/drawing/2014/main" id="{8D537CDC-4B04-4B7A-A036-4263BE261774}"/>
              </a:ext>
            </a:extLst>
          </p:cNvPr>
          <p:cNvCxnSpPr/>
          <p:nvPr/>
        </p:nvCxnSpPr>
        <p:spPr>
          <a:xfrm>
            <a:off x="4897411" y="4284210"/>
            <a:ext cx="6871062"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A comparison of what the color spectrum appears like through different eyes. There are four types of red-green color blindness, two types of blue-yellow, an example for total colorblindness, and an example for &quot;normal vision.&quot;">
            <a:extLst>
              <a:ext uri="{FF2B5EF4-FFF2-40B4-BE49-F238E27FC236}">
                <a16:creationId xmlns="" xmlns:a16="http://schemas.microsoft.com/office/drawing/2014/main" id="{4159E36C-33B3-45AB-98C9-E8B21915996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567"/>
          <a:stretch/>
        </p:blipFill>
        <p:spPr bwMode="auto">
          <a:xfrm>
            <a:off x="7267532" y="4844812"/>
            <a:ext cx="2864745" cy="1696869"/>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Brace 9">
            <a:extLst>
              <a:ext uri="{FF2B5EF4-FFF2-40B4-BE49-F238E27FC236}">
                <a16:creationId xmlns="" xmlns:a16="http://schemas.microsoft.com/office/drawing/2014/main" id="{211380C0-8E93-4214-A68D-48B7CCA6E2AF}"/>
              </a:ext>
            </a:extLst>
          </p:cNvPr>
          <p:cNvSpPr/>
          <p:nvPr/>
        </p:nvSpPr>
        <p:spPr>
          <a:xfrm flipH="1">
            <a:off x="7094865" y="5078242"/>
            <a:ext cx="345331" cy="836020"/>
          </a:xfrm>
          <a:prstGeom prst="rightBrace">
            <a:avLst>
              <a:gd name="adj1" fmla="val 4410"/>
              <a:gd name="adj2" fmla="val 4919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latin typeface="Franklin Gothic Book"/>
            </a:endParaRPr>
          </a:p>
        </p:txBody>
      </p:sp>
      <p:sp>
        <p:nvSpPr>
          <p:cNvPr id="12" name="Right Brace 11">
            <a:extLst>
              <a:ext uri="{FF2B5EF4-FFF2-40B4-BE49-F238E27FC236}">
                <a16:creationId xmlns="" xmlns:a16="http://schemas.microsoft.com/office/drawing/2014/main" id="{ABBCD428-035E-4016-9D24-3F2D70625459}"/>
              </a:ext>
            </a:extLst>
          </p:cNvPr>
          <p:cNvSpPr/>
          <p:nvPr/>
        </p:nvSpPr>
        <p:spPr>
          <a:xfrm flipH="1">
            <a:off x="7094863" y="5914262"/>
            <a:ext cx="345331" cy="39376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latin typeface="Franklin Gothic Book"/>
            </a:endParaRPr>
          </a:p>
        </p:txBody>
      </p:sp>
      <p:sp>
        <p:nvSpPr>
          <p:cNvPr id="11" name="TextBox 10">
            <a:extLst>
              <a:ext uri="{FF2B5EF4-FFF2-40B4-BE49-F238E27FC236}">
                <a16:creationId xmlns="" xmlns:a16="http://schemas.microsoft.com/office/drawing/2014/main" id="{BD601191-28A4-436C-A0E0-E74AD6C19617}"/>
              </a:ext>
            </a:extLst>
          </p:cNvPr>
          <p:cNvSpPr txBox="1"/>
          <p:nvPr/>
        </p:nvSpPr>
        <p:spPr>
          <a:xfrm>
            <a:off x="5936280" y="5262183"/>
            <a:ext cx="1331250" cy="369332"/>
          </a:xfrm>
          <a:prstGeom prst="rect">
            <a:avLst/>
          </a:prstGeom>
          <a:noFill/>
        </p:spPr>
        <p:txBody>
          <a:bodyPr wrap="square" rtlCol="0">
            <a:spAutoFit/>
          </a:bodyPr>
          <a:lstStyle/>
          <a:p>
            <a:pPr defTabSz="914400"/>
            <a:r>
              <a:rPr lang="en-US" dirty="0">
                <a:solidFill>
                  <a:prstClr val="black"/>
                </a:solidFill>
                <a:latin typeface="Franklin Gothic Book"/>
              </a:rPr>
              <a:t>Red/green</a:t>
            </a:r>
          </a:p>
        </p:txBody>
      </p:sp>
      <p:sp>
        <p:nvSpPr>
          <p:cNvPr id="14" name="TextBox 13">
            <a:extLst>
              <a:ext uri="{FF2B5EF4-FFF2-40B4-BE49-F238E27FC236}">
                <a16:creationId xmlns="" xmlns:a16="http://schemas.microsoft.com/office/drawing/2014/main" id="{6017EF66-1739-4486-9839-F4B7EB4CA010}"/>
              </a:ext>
            </a:extLst>
          </p:cNvPr>
          <p:cNvSpPr txBox="1"/>
          <p:nvPr/>
        </p:nvSpPr>
        <p:spPr>
          <a:xfrm>
            <a:off x="5763611" y="5914262"/>
            <a:ext cx="1331250" cy="369332"/>
          </a:xfrm>
          <a:prstGeom prst="rect">
            <a:avLst/>
          </a:prstGeom>
          <a:noFill/>
        </p:spPr>
        <p:txBody>
          <a:bodyPr wrap="square" rtlCol="0">
            <a:spAutoFit/>
          </a:bodyPr>
          <a:lstStyle/>
          <a:p>
            <a:pPr defTabSz="914400"/>
            <a:r>
              <a:rPr lang="en-US" dirty="0">
                <a:solidFill>
                  <a:prstClr val="black"/>
                </a:solidFill>
                <a:latin typeface="Franklin Gothic Book"/>
              </a:rPr>
              <a:t>Blue/yellow</a:t>
            </a:r>
          </a:p>
        </p:txBody>
      </p:sp>
      <p:sp>
        <p:nvSpPr>
          <p:cNvPr id="13" name="TextBox 12">
            <a:extLst>
              <a:ext uri="{FF2B5EF4-FFF2-40B4-BE49-F238E27FC236}">
                <a16:creationId xmlns="" xmlns:a16="http://schemas.microsoft.com/office/drawing/2014/main" id="{F3DF65F3-87E4-45CC-AA4B-6D7B95B2D7A4}"/>
              </a:ext>
            </a:extLst>
          </p:cNvPr>
          <p:cNvSpPr txBox="1"/>
          <p:nvPr/>
        </p:nvSpPr>
        <p:spPr>
          <a:xfrm>
            <a:off x="4805704" y="4331543"/>
            <a:ext cx="3894201" cy="369332"/>
          </a:xfrm>
          <a:prstGeom prst="rect">
            <a:avLst/>
          </a:prstGeom>
          <a:noFill/>
        </p:spPr>
        <p:txBody>
          <a:bodyPr wrap="square" rtlCol="0">
            <a:spAutoFit/>
          </a:bodyPr>
          <a:lstStyle/>
          <a:p>
            <a:pPr defTabSz="914400"/>
            <a:r>
              <a:rPr lang="en-US" dirty="0">
                <a:solidFill>
                  <a:prstClr val="black"/>
                </a:solidFill>
                <a:latin typeface="Franklin Gothic Book"/>
              </a:rPr>
              <a:t>Example of how colors can appear:</a:t>
            </a:r>
          </a:p>
        </p:txBody>
      </p:sp>
    </p:spTree>
    <p:extLst>
      <p:ext uri="{BB962C8B-B14F-4D97-AF65-F5344CB8AC3E}">
        <p14:creationId xmlns:p14="http://schemas.microsoft.com/office/powerpoint/2010/main" val="14330401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401A24-7F0A-4970-8261-00B6A98A1334}"/>
              </a:ext>
            </a:extLst>
          </p:cNvPr>
          <p:cNvSpPr>
            <a:spLocks noGrp="1"/>
          </p:cNvSpPr>
          <p:nvPr>
            <p:ph type="title"/>
          </p:nvPr>
        </p:nvSpPr>
        <p:spPr/>
        <p:txBody>
          <a:bodyPr/>
          <a:lstStyle/>
          <a:p>
            <a:r>
              <a:rPr lang="en-US" dirty="0"/>
              <a:t>Considerations </a:t>
            </a:r>
            <a:br>
              <a:rPr lang="en-US" dirty="0"/>
            </a:br>
            <a:r>
              <a:rPr lang="en-US" sz="2000" dirty="0"/>
              <a:t>for </a:t>
            </a:r>
            <a:r>
              <a:rPr lang="en-US" dirty="0"/>
              <a:t/>
            </a:r>
            <a:br>
              <a:rPr lang="en-US" dirty="0"/>
            </a:br>
            <a:r>
              <a:rPr lang="en-US" dirty="0"/>
              <a:t>Low Vision Maps</a:t>
            </a:r>
          </a:p>
        </p:txBody>
      </p:sp>
      <p:sp>
        <p:nvSpPr>
          <p:cNvPr id="5" name="Text Placeholder 2">
            <a:extLst>
              <a:ext uri="{FF2B5EF4-FFF2-40B4-BE49-F238E27FC236}">
                <a16:creationId xmlns="" xmlns:a16="http://schemas.microsoft.com/office/drawing/2014/main" id="{8E72A0BB-9264-4177-862E-068CF8764AB2}"/>
              </a:ext>
            </a:extLst>
          </p:cNvPr>
          <p:cNvSpPr>
            <a:spLocks noGrp="1"/>
          </p:cNvSpPr>
          <p:nvPr>
            <p:ph type="body" sz="half" idx="2"/>
          </p:nvPr>
        </p:nvSpPr>
        <p:spPr>
          <a:xfrm>
            <a:off x="642938" y="3043238"/>
            <a:ext cx="3517900" cy="3063875"/>
          </a:xfrm>
        </p:spPr>
        <p:txBody>
          <a:bodyPr/>
          <a:lstStyle/>
          <a:p>
            <a:pPr marL="285750" indent="-285750">
              <a:buFont typeface="Franklin Gothic Book" panose="020B0503020102020204" pitchFamily="34" charset="0"/>
              <a:buChar char="―"/>
            </a:pPr>
            <a:r>
              <a:rPr lang="en-US" dirty="0"/>
              <a:t>Size: the bigger, the better</a:t>
            </a:r>
          </a:p>
          <a:p>
            <a:pPr marL="742950" lvl="1" indent="-285750">
              <a:buFont typeface="Franklin Gothic Book" panose="020B0503020102020204" pitchFamily="34" charset="0"/>
              <a:buChar char="―"/>
            </a:pPr>
            <a:r>
              <a:rPr lang="en-US" dirty="0">
                <a:solidFill>
                  <a:schemeClr val="accent1">
                    <a:lumMod val="20000"/>
                    <a:lumOff val="80000"/>
                  </a:schemeClr>
                </a:solidFill>
              </a:rPr>
              <a:t>Publish maps in a format that can be zoomed in</a:t>
            </a:r>
          </a:p>
          <a:p>
            <a:pPr marL="285750" indent="-285750">
              <a:buFont typeface="Franklin Gothic Book" panose="020B0503020102020204" pitchFamily="34" charset="0"/>
              <a:buChar char="―"/>
            </a:pPr>
            <a:r>
              <a:rPr lang="en-US" dirty="0"/>
              <a:t>High color contrast</a:t>
            </a:r>
          </a:p>
          <a:p>
            <a:pPr marL="285750" indent="-285750">
              <a:buFont typeface="Franklin Gothic Book" panose="020B0503020102020204" pitchFamily="34" charset="0"/>
              <a:buChar char="―"/>
            </a:pPr>
            <a:r>
              <a:rPr lang="en-US" dirty="0"/>
              <a:t>When providing online access, don’t bury information in downloads.</a:t>
            </a:r>
          </a:p>
          <a:p>
            <a:pPr marL="285750" indent="-285750">
              <a:buFont typeface="Franklin Gothic Book" panose="020B0503020102020204" pitchFamily="34" charset="0"/>
              <a:buChar char="―"/>
            </a:pPr>
            <a:endParaRPr lang="en-US" dirty="0"/>
          </a:p>
        </p:txBody>
      </p:sp>
      <p:pic>
        <p:nvPicPr>
          <p:cNvPr id="12" name="Content Placeholder 11" descr="A map of the USA depicting visability as green &quot;Good,&quot; yellow &quot;Fair,&quot; and red &quot;Poor.&quot;">
            <a:extLst>
              <a:ext uri="{FF2B5EF4-FFF2-40B4-BE49-F238E27FC236}">
                <a16:creationId xmlns="" xmlns:a16="http://schemas.microsoft.com/office/drawing/2014/main" id="{E11896B9-B405-401D-8E61-66BF56C32C8A}"/>
              </a:ext>
            </a:extLst>
          </p:cNvPr>
          <p:cNvPicPr>
            <a:picLocks noGrp="1" noChangeAspect="1"/>
          </p:cNvPicPr>
          <p:nvPr>
            <p:ph idx="1"/>
          </p:nvPr>
        </p:nvPicPr>
        <p:blipFill rotWithShape="1">
          <a:blip r:embed="rId3"/>
          <a:srcRect l="7335" r="9257"/>
          <a:stretch/>
        </p:blipFill>
        <p:spPr>
          <a:xfrm>
            <a:off x="5894172" y="0"/>
            <a:ext cx="4944235" cy="3337765"/>
          </a:xfrm>
        </p:spPr>
      </p:pic>
      <p:pic>
        <p:nvPicPr>
          <p:cNvPr id="14" name="Picture 13" descr="A map of USA depicting winter forecast. Many sections, stylized with realistic textures and fuzzy borders.">
            <a:extLst>
              <a:ext uri="{FF2B5EF4-FFF2-40B4-BE49-F238E27FC236}">
                <a16:creationId xmlns="" xmlns:a16="http://schemas.microsoft.com/office/drawing/2014/main" id="{C028A092-15DC-4BF6-9428-1ED2E75E881B}"/>
              </a:ext>
            </a:extLst>
          </p:cNvPr>
          <p:cNvPicPr>
            <a:picLocks noChangeAspect="1"/>
          </p:cNvPicPr>
          <p:nvPr/>
        </p:nvPicPr>
        <p:blipFill>
          <a:blip r:embed="rId4"/>
          <a:stretch>
            <a:fillRect/>
          </a:stretch>
        </p:blipFill>
        <p:spPr>
          <a:xfrm>
            <a:off x="5894172" y="3543315"/>
            <a:ext cx="4944235" cy="3337358"/>
          </a:xfrm>
          <a:prstGeom prst="rect">
            <a:avLst/>
          </a:prstGeom>
        </p:spPr>
      </p:pic>
    </p:spTree>
    <p:extLst>
      <p:ext uri="{BB962C8B-B14F-4D97-AF65-F5344CB8AC3E}">
        <p14:creationId xmlns:p14="http://schemas.microsoft.com/office/powerpoint/2010/main" val="6650272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401A24-7F0A-4970-8261-00B6A98A1334}"/>
              </a:ext>
            </a:extLst>
          </p:cNvPr>
          <p:cNvSpPr>
            <a:spLocks noGrp="1"/>
          </p:cNvSpPr>
          <p:nvPr>
            <p:ph type="title"/>
          </p:nvPr>
        </p:nvSpPr>
        <p:spPr/>
        <p:txBody>
          <a:bodyPr/>
          <a:lstStyle/>
          <a:p>
            <a:r>
              <a:rPr lang="en-US" dirty="0"/>
              <a:t>Alternatives </a:t>
            </a:r>
            <a:br>
              <a:rPr lang="en-US" dirty="0"/>
            </a:br>
            <a:r>
              <a:rPr lang="en-US" sz="2000" dirty="0"/>
              <a:t>to </a:t>
            </a:r>
            <a:r>
              <a:rPr lang="en-US" dirty="0"/>
              <a:t/>
            </a:r>
            <a:br>
              <a:rPr lang="en-US" dirty="0"/>
            </a:br>
            <a:r>
              <a:rPr lang="en-US" dirty="0"/>
              <a:t>Sight-based Maps</a:t>
            </a:r>
          </a:p>
        </p:txBody>
      </p:sp>
      <p:sp>
        <p:nvSpPr>
          <p:cNvPr id="5" name="Text Placeholder 2">
            <a:extLst>
              <a:ext uri="{FF2B5EF4-FFF2-40B4-BE49-F238E27FC236}">
                <a16:creationId xmlns="" xmlns:a16="http://schemas.microsoft.com/office/drawing/2014/main" id="{8E72A0BB-9264-4177-862E-068CF8764AB2}"/>
              </a:ext>
            </a:extLst>
          </p:cNvPr>
          <p:cNvSpPr>
            <a:spLocks noGrp="1"/>
          </p:cNvSpPr>
          <p:nvPr>
            <p:ph type="body" sz="half" idx="2"/>
          </p:nvPr>
        </p:nvSpPr>
        <p:spPr>
          <a:xfrm>
            <a:off x="642938" y="3043238"/>
            <a:ext cx="3517900" cy="3063875"/>
          </a:xfrm>
        </p:spPr>
        <p:txBody>
          <a:bodyPr/>
          <a:lstStyle/>
          <a:p>
            <a:pPr marL="285750" indent="-285750">
              <a:buFont typeface="Franklin Gothic Book" panose="020B0503020102020204" pitchFamily="34" charset="0"/>
              <a:buChar char="―"/>
            </a:pPr>
            <a:r>
              <a:rPr lang="en-US" dirty="0">
                <a:solidFill>
                  <a:schemeClr val="bg1"/>
                </a:solidFill>
              </a:rPr>
              <a:t>Digital Text Readers</a:t>
            </a:r>
          </a:p>
          <a:p>
            <a:pPr marL="742950" lvl="1" indent="-285750">
              <a:buFont typeface="Franklin Gothic Book" panose="020B0503020102020204" pitchFamily="34" charset="0"/>
              <a:buChar char="―"/>
            </a:pPr>
            <a:r>
              <a:rPr lang="en-US" dirty="0">
                <a:solidFill>
                  <a:schemeClr val="accent1">
                    <a:lumMod val="20000"/>
                    <a:lumOff val="80000"/>
                  </a:schemeClr>
                </a:solidFill>
              </a:rPr>
              <a:t>Provide image Alt text and transcribe videos</a:t>
            </a:r>
          </a:p>
          <a:p>
            <a:pPr marL="742950" lvl="1" indent="-285750">
              <a:buFont typeface="Franklin Gothic Book" panose="020B0503020102020204" pitchFamily="34" charset="0"/>
              <a:buChar char="―"/>
            </a:pPr>
            <a:r>
              <a:rPr lang="en-US" dirty="0">
                <a:solidFill>
                  <a:schemeClr val="accent1">
                    <a:lumMod val="20000"/>
                    <a:lumOff val="80000"/>
                  </a:schemeClr>
                </a:solidFill>
              </a:rPr>
              <a:t>Logical information flow</a:t>
            </a:r>
          </a:p>
          <a:p>
            <a:pPr marL="742950" lvl="1" indent="-285750">
              <a:buFont typeface="Franklin Gothic Book" panose="020B0503020102020204" pitchFamily="34" charset="0"/>
              <a:buChar char="―"/>
            </a:pPr>
            <a:r>
              <a:rPr lang="en-US" dirty="0">
                <a:solidFill>
                  <a:schemeClr val="accent1">
                    <a:lumMod val="20000"/>
                    <a:lumOff val="80000"/>
                  </a:schemeClr>
                </a:solidFill>
              </a:rPr>
              <a:t>Descriptive headings and links</a:t>
            </a:r>
          </a:p>
          <a:p>
            <a:pPr marL="285750" indent="-285750">
              <a:buFont typeface="Franklin Gothic Book" panose="020B0503020102020204" pitchFamily="34" charset="0"/>
              <a:buChar char="―"/>
            </a:pPr>
            <a:r>
              <a:rPr lang="en-US" dirty="0"/>
              <a:t>Text Reading devices</a:t>
            </a:r>
          </a:p>
          <a:p>
            <a:pPr marL="742950" lvl="1" indent="-285750">
              <a:buFont typeface="Franklin Gothic Book" panose="020B0503020102020204" pitchFamily="34" charset="0"/>
              <a:buChar char="―"/>
            </a:pPr>
            <a:r>
              <a:rPr lang="en-US" dirty="0">
                <a:solidFill>
                  <a:schemeClr val="accent1">
                    <a:lumMod val="20000"/>
                    <a:lumOff val="80000"/>
                  </a:schemeClr>
                </a:solidFill>
              </a:rPr>
              <a:t>Cell phone apps</a:t>
            </a:r>
          </a:p>
          <a:p>
            <a:pPr marL="742950" lvl="1" indent="-285750">
              <a:buFont typeface="Franklin Gothic Book" panose="020B0503020102020204" pitchFamily="34" charset="0"/>
              <a:buChar char="―"/>
            </a:pPr>
            <a:r>
              <a:rPr lang="en-US" dirty="0">
                <a:solidFill>
                  <a:schemeClr val="accent1">
                    <a:lumMod val="20000"/>
                    <a:lumOff val="80000"/>
                  </a:schemeClr>
                </a:solidFill>
              </a:rPr>
              <a:t>“Pens”</a:t>
            </a:r>
          </a:p>
          <a:p>
            <a:pPr marL="285750" indent="-285750">
              <a:buFont typeface="Franklin Gothic Book" panose="020B0503020102020204" pitchFamily="34" charset="0"/>
              <a:buChar char="―"/>
            </a:pPr>
            <a:endParaRPr lang="en-US" dirty="0">
              <a:solidFill>
                <a:schemeClr val="bg1"/>
              </a:solidFill>
            </a:endParaRPr>
          </a:p>
          <a:p>
            <a:pPr marL="285750" indent="-285750">
              <a:buFont typeface="Franklin Gothic Book" panose="020B0503020102020204" pitchFamily="34" charset="0"/>
              <a:buChar char="―"/>
            </a:pPr>
            <a:endParaRPr lang="en-US" dirty="0"/>
          </a:p>
        </p:txBody>
      </p:sp>
      <p:pic>
        <p:nvPicPr>
          <p:cNvPr id="17" name="Picture 16" descr="A hand holds a talking tactile pen to Arkansas on a specialized map. A speech bubble is coming from the pen saying &quot;State capital of Arkansas... Little Rock.&quot;">
            <a:extLst>
              <a:ext uri="{FF2B5EF4-FFF2-40B4-BE49-F238E27FC236}">
                <a16:creationId xmlns="" xmlns:a16="http://schemas.microsoft.com/office/drawing/2014/main" id="{190E6939-3130-48BA-BF0C-FC9DD645AFED}"/>
              </a:ext>
            </a:extLst>
          </p:cNvPr>
          <p:cNvPicPr>
            <a:picLocks noChangeAspect="1"/>
          </p:cNvPicPr>
          <p:nvPr/>
        </p:nvPicPr>
        <p:blipFill>
          <a:blip r:embed="rId3"/>
          <a:stretch>
            <a:fillRect/>
          </a:stretch>
        </p:blipFill>
        <p:spPr>
          <a:xfrm>
            <a:off x="5517491" y="1601112"/>
            <a:ext cx="6196231" cy="3655776"/>
          </a:xfrm>
          <a:prstGeom prst="rect">
            <a:avLst/>
          </a:prstGeom>
        </p:spPr>
      </p:pic>
    </p:spTree>
    <p:extLst>
      <p:ext uri="{BB962C8B-B14F-4D97-AF65-F5344CB8AC3E}">
        <p14:creationId xmlns:p14="http://schemas.microsoft.com/office/powerpoint/2010/main" val="2065774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401A24-7F0A-4970-8261-00B6A98A1334}"/>
              </a:ext>
            </a:extLst>
          </p:cNvPr>
          <p:cNvSpPr>
            <a:spLocks noGrp="1"/>
          </p:cNvSpPr>
          <p:nvPr>
            <p:ph type="title"/>
          </p:nvPr>
        </p:nvSpPr>
        <p:spPr/>
        <p:txBody>
          <a:bodyPr>
            <a:normAutofit fontScale="90000"/>
          </a:bodyPr>
          <a:lstStyle/>
          <a:p>
            <a:r>
              <a:rPr lang="en-US" dirty="0"/>
              <a:t>Alternatives </a:t>
            </a:r>
            <a:br>
              <a:rPr lang="en-US" dirty="0"/>
            </a:br>
            <a:r>
              <a:rPr lang="en-US" sz="2000" dirty="0"/>
              <a:t>to </a:t>
            </a:r>
            <a:r>
              <a:rPr lang="en-US" dirty="0"/>
              <a:t/>
            </a:r>
            <a:br>
              <a:rPr lang="en-US" dirty="0"/>
            </a:br>
            <a:r>
              <a:rPr lang="en-US" dirty="0"/>
              <a:t>Sight-based Maps</a:t>
            </a:r>
          </a:p>
        </p:txBody>
      </p:sp>
      <p:pic>
        <p:nvPicPr>
          <p:cNvPr id="6" name="Content Placeholder 5" descr="A map of Powell Street for the BART in San Francisco with raised bumps to indicate the sidewalks, bus stops, and other information. Features braille.">
            <a:extLst>
              <a:ext uri="{FF2B5EF4-FFF2-40B4-BE49-F238E27FC236}">
                <a16:creationId xmlns="" xmlns:a16="http://schemas.microsoft.com/office/drawing/2014/main" id="{EB62E0D1-2207-4828-A1F4-2AC2716CCBE4}"/>
              </a:ext>
            </a:extLst>
          </p:cNvPr>
          <p:cNvPicPr>
            <a:picLocks noGrp="1" noChangeAspect="1"/>
          </p:cNvPicPr>
          <p:nvPr>
            <p:ph sz="half" idx="1"/>
          </p:nvPr>
        </p:nvPicPr>
        <p:blipFill>
          <a:blip r:embed="rId3"/>
          <a:stretch>
            <a:fillRect/>
          </a:stretch>
        </p:blipFill>
        <p:spPr>
          <a:xfrm>
            <a:off x="6096000" y="2121005"/>
            <a:ext cx="3111792" cy="4002543"/>
          </a:xfrm>
        </p:spPr>
      </p:pic>
      <p:pic>
        <p:nvPicPr>
          <p:cNvPr id="8" name="Picture 7" descr="Second half of the previous photo.">
            <a:extLst>
              <a:ext uri="{FF2B5EF4-FFF2-40B4-BE49-F238E27FC236}">
                <a16:creationId xmlns="" xmlns:a16="http://schemas.microsoft.com/office/drawing/2014/main" id="{55736452-1D26-4B5E-9A98-1471663251F8}"/>
              </a:ext>
            </a:extLst>
          </p:cNvPr>
          <p:cNvPicPr>
            <a:picLocks noChangeAspect="1"/>
          </p:cNvPicPr>
          <p:nvPr/>
        </p:nvPicPr>
        <p:blipFill>
          <a:blip r:embed="rId4"/>
          <a:stretch>
            <a:fillRect/>
          </a:stretch>
        </p:blipFill>
        <p:spPr>
          <a:xfrm>
            <a:off x="9009965" y="2118676"/>
            <a:ext cx="3111792" cy="4010325"/>
          </a:xfrm>
          <a:prstGeom prst="rect">
            <a:avLst/>
          </a:prstGeom>
        </p:spPr>
      </p:pic>
      <p:pic>
        <p:nvPicPr>
          <p:cNvPr id="9" name="Picture 8" descr="A map of the world, where continents have raised edges.">
            <a:extLst>
              <a:ext uri="{FF2B5EF4-FFF2-40B4-BE49-F238E27FC236}">
                <a16:creationId xmlns="" xmlns:a16="http://schemas.microsoft.com/office/drawing/2014/main" id="{1E054169-FF44-4C67-92C1-09D036DE07BB}"/>
              </a:ext>
            </a:extLst>
          </p:cNvPr>
          <p:cNvPicPr>
            <a:picLocks noChangeAspect="1"/>
          </p:cNvPicPr>
          <p:nvPr/>
        </p:nvPicPr>
        <p:blipFill rotWithShape="1">
          <a:blip r:embed="rId5"/>
          <a:srcRect b="16158"/>
          <a:stretch/>
        </p:blipFill>
        <p:spPr>
          <a:xfrm>
            <a:off x="70243" y="2134585"/>
            <a:ext cx="5815785" cy="3918973"/>
          </a:xfrm>
          <a:prstGeom prst="rect">
            <a:avLst/>
          </a:prstGeom>
        </p:spPr>
      </p:pic>
    </p:spTree>
    <p:extLst>
      <p:ext uri="{BB962C8B-B14F-4D97-AF65-F5344CB8AC3E}">
        <p14:creationId xmlns:p14="http://schemas.microsoft.com/office/powerpoint/2010/main" val="823500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sability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2052" y="0"/>
            <a:ext cx="5607896" cy="6858000"/>
          </a:xfrm>
          <a:prstGeom prst="rect">
            <a:avLst/>
          </a:prstGeom>
        </p:spPr>
      </p:pic>
    </p:spTree>
    <p:extLst>
      <p:ext uri="{BB962C8B-B14F-4D97-AF65-F5344CB8AC3E}">
        <p14:creationId xmlns:p14="http://schemas.microsoft.com/office/powerpoint/2010/main" val="36759077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1C9BD0-E48E-4459-9B93-3D5C6C70D256}"/>
              </a:ext>
            </a:extLst>
          </p:cNvPr>
          <p:cNvSpPr>
            <a:spLocks noGrp="1"/>
          </p:cNvSpPr>
          <p:nvPr>
            <p:ph type="title"/>
          </p:nvPr>
        </p:nvSpPr>
        <p:spPr/>
        <p:txBody>
          <a:bodyPr>
            <a:normAutofit fontScale="90000"/>
          </a:bodyPr>
          <a:lstStyle/>
          <a:p>
            <a:r>
              <a:rPr lang="en-US" dirty="0"/>
              <a:t>Alternatives </a:t>
            </a:r>
            <a:br>
              <a:rPr lang="en-US" dirty="0"/>
            </a:br>
            <a:r>
              <a:rPr lang="en-US" sz="2000" dirty="0"/>
              <a:t>to </a:t>
            </a:r>
            <a:r>
              <a:rPr lang="en-US" dirty="0"/>
              <a:t/>
            </a:r>
            <a:br>
              <a:rPr lang="en-US" dirty="0"/>
            </a:br>
            <a:r>
              <a:rPr lang="en-US" dirty="0"/>
              <a:t>Sight-based Maps</a:t>
            </a:r>
          </a:p>
        </p:txBody>
      </p:sp>
      <p:pic>
        <p:nvPicPr>
          <p:cNvPr id="6" name="Content Placeholder 5" descr="A 3D printed section of the grand canyon.">
            <a:extLst>
              <a:ext uri="{FF2B5EF4-FFF2-40B4-BE49-F238E27FC236}">
                <a16:creationId xmlns="" xmlns:a16="http://schemas.microsoft.com/office/drawing/2014/main" id="{4289B558-AA7F-4806-AA5D-AAF23452512A}"/>
              </a:ext>
            </a:extLst>
          </p:cNvPr>
          <p:cNvPicPr>
            <a:picLocks noGrp="1" noChangeAspect="1"/>
          </p:cNvPicPr>
          <p:nvPr>
            <p:ph sz="half" idx="2"/>
          </p:nvPr>
        </p:nvPicPr>
        <p:blipFill>
          <a:blip r:embed="rId3"/>
          <a:stretch>
            <a:fillRect/>
          </a:stretch>
        </p:blipFill>
        <p:spPr>
          <a:xfrm>
            <a:off x="6516688" y="2134216"/>
            <a:ext cx="4638675" cy="3721455"/>
          </a:xfrm>
        </p:spPr>
      </p:pic>
      <p:pic>
        <p:nvPicPr>
          <p:cNvPr id="8" name="Picture 7" descr="A platform with a map of a school campus, featuring 3D printed miniature buildings. ">
            <a:extLst>
              <a:ext uri="{FF2B5EF4-FFF2-40B4-BE49-F238E27FC236}">
                <a16:creationId xmlns="" xmlns:a16="http://schemas.microsoft.com/office/drawing/2014/main" id="{E7F7C573-81FC-4177-9E91-0AAFCCEACAD0}"/>
              </a:ext>
            </a:extLst>
          </p:cNvPr>
          <p:cNvPicPr>
            <a:picLocks noChangeAspect="1"/>
          </p:cNvPicPr>
          <p:nvPr/>
        </p:nvPicPr>
        <p:blipFill>
          <a:blip r:embed="rId4"/>
          <a:stretch>
            <a:fillRect/>
          </a:stretch>
        </p:blipFill>
        <p:spPr>
          <a:xfrm>
            <a:off x="761136" y="2134216"/>
            <a:ext cx="5334864" cy="4140491"/>
          </a:xfrm>
          <a:prstGeom prst="rect">
            <a:avLst/>
          </a:prstGeom>
        </p:spPr>
      </p:pic>
    </p:spTree>
    <p:extLst>
      <p:ext uri="{BB962C8B-B14F-4D97-AF65-F5344CB8AC3E}">
        <p14:creationId xmlns:p14="http://schemas.microsoft.com/office/powerpoint/2010/main" val="263792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401A24-7F0A-4970-8261-00B6A98A1334}"/>
              </a:ext>
            </a:extLst>
          </p:cNvPr>
          <p:cNvSpPr>
            <a:spLocks noGrp="1"/>
          </p:cNvSpPr>
          <p:nvPr>
            <p:ph type="title"/>
          </p:nvPr>
        </p:nvSpPr>
        <p:spPr/>
        <p:txBody>
          <a:bodyPr/>
          <a:lstStyle/>
          <a:p>
            <a:r>
              <a:rPr lang="en-US" dirty="0"/>
              <a:t>Considerations </a:t>
            </a:r>
            <a:r>
              <a:rPr lang="en-US" sz="2000" dirty="0"/>
              <a:t>for</a:t>
            </a:r>
            <a:r>
              <a:rPr lang="en-US" dirty="0"/>
              <a:t/>
            </a:r>
            <a:br>
              <a:rPr lang="en-US" dirty="0"/>
            </a:br>
            <a:r>
              <a:rPr lang="en-US" dirty="0"/>
              <a:t>Dementia</a:t>
            </a:r>
          </a:p>
        </p:txBody>
      </p:sp>
      <p:pic>
        <p:nvPicPr>
          <p:cNvPr id="6" name="Content Placeholder 5" descr="A map of Spain done in calm teal and purple with grey for unknown data.">
            <a:extLst>
              <a:ext uri="{FF2B5EF4-FFF2-40B4-BE49-F238E27FC236}">
                <a16:creationId xmlns="" xmlns:a16="http://schemas.microsoft.com/office/drawing/2014/main" id="{EDCAB5C3-1F0E-4AD4-9BE3-D07619A4FDF9}"/>
              </a:ext>
            </a:extLst>
          </p:cNvPr>
          <p:cNvPicPr>
            <a:picLocks noGrp="1" noChangeAspect="1"/>
          </p:cNvPicPr>
          <p:nvPr>
            <p:ph idx="1"/>
          </p:nvPr>
        </p:nvPicPr>
        <p:blipFill>
          <a:blip r:embed="rId3"/>
          <a:stretch>
            <a:fillRect/>
          </a:stretch>
        </p:blipFill>
        <p:spPr>
          <a:xfrm>
            <a:off x="5459413" y="1065835"/>
            <a:ext cx="5927725" cy="4788243"/>
          </a:xfrm>
        </p:spPr>
      </p:pic>
      <p:sp>
        <p:nvSpPr>
          <p:cNvPr id="5" name="Text Placeholder 2">
            <a:extLst>
              <a:ext uri="{FF2B5EF4-FFF2-40B4-BE49-F238E27FC236}">
                <a16:creationId xmlns="" xmlns:a16="http://schemas.microsoft.com/office/drawing/2014/main" id="{8E72A0BB-9264-4177-862E-068CF8764AB2}"/>
              </a:ext>
            </a:extLst>
          </p:cNvPr>
          <p:cNvSpPr>
            <a:spLocks noGrp="1"/>
          </p:cNvSpPr>
          <p:nvPr>
            <p:ph type="body" sz="half" idx="2"/>
          </p:nvPr>
        </p:nvSpPr>
        <p:spPr>
          <a:xfrm>
            <a:off x="642938" y="3043238"/>
            <a:ext cx="3517900" cy="3063875"/>
          </a:xfrm>
        </p:spPr>
        <p:txBody>
          <a:bodyPr/>
          <a:lstStyle/>
          <a:p>
            <a:pPr marL="742950" lvl="1" indent="-285750">
              <a:buFont typeface="Franklin Gothic Book" panose="020B0503020102020204" pitchFamily="34" charset="0"/>
              <a:buChar char="―"/>
            </a:pPr>
            <a:endParaRPr lang="en-US" dirty="0"/>
          </a:p>
          <a:p>
            <a:pPr marL="285750" indent="-285750">
              <a:buFont typeface="Franklin Gothic Book" panose="020B0503020102020204" pitchFamily="34" charset="0"/>
              <a:buChar char="―"/>
            </a:pPr>
            <a:r>
              <a:rPr lang="en-US" dirty="0"/>
              <a:t>Unique sight impairments</a:t>
            </a:r>
          </a:p>
          <a:p>
            <a:pPr marL="285750" indent="-285750">
              <a:buFont typeface="Franklin Gothic Book" panose="020B0503020102020204" pitchFamily="34" charset="0"/>
              <a:buChar char="―"/>
            </a:pPr>
            <a:r>
              <a:rPr lang="en-US" dirty="0"/>
              <a:t>Beauty and calm</a:t>
            </a:r>
          </a:p>
          <a:p>
            <a:pPr marL="285750" indent="-285750">
              <a:buFont typeface="Franklin Gothic Book" panose="020B0503020102020204" pitchFamily="34" charset="0"/>
              <a:buChar char="―"/>
            </a:pPr>
            <a:endParaRPr lang="en-US" dirty="0"/>
          </a:p>
          <a:p>
            <a:pPr marL="285750" indent="-285750">
              <a:buFont typeface="Franklin Gothic Book" panose="020B0503020102020204" pitchFamily="34" charset="0"/>
              <a:buChar char="―"/>
            </a:pPr>
            <a:endParaRPr lang="en-US" dirty="0"/>
          </a:p>
        </p:txBody>
      </p:sp>
    </p:spTree>
    <p:extLst>
      <p:ext uri="{BB962C8B-B14F-4D97-AF65-F5344CB8AC3E}">
        <p14:creationId xmlns:p14="http://schemas.microsoft.com/office/powerpoint/2010/main" val="26430228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401A24-7F0A-4970-8261-00B6A98A1334}"/>
              </a:ext>
            </a:extLst>
          </p:cNvPr>
          <p:cNvSpPr>
            <a:spLocks noGrp="1"/>
          </p:cNvSpPr>
          <p:nvPr>
            <p:ph type="title"/>
          </p:nvPr>
        </p:nvSpPr>
        <p:spPr/>
        <p:txBody>
          <a:bodyPr/>
          <a:lstStyle/>
          <a:p>
            <a:r>
              <a:rPr lang="en-US" dirty="0"/>
              <a:t>Considerations </a:t>
            </a:r>
            <a:r>
              <a:rPr lang="en-US" sz="2000" dirty="0"/>
              <a:t>for</a:t>
            </a:r>
            <a:r>
              <a:rPr lang="en-US" dirty="0"/>
              <a:t/>
            </a:r>
            <a:br>
              <a:rPr lang="en-US" dirty="0"/>
            </a:br>
            <a:r>
              <a:rPr lang="en-US" dirty="0"/>
              <a:t>Autism</a:t>
            </a:r>
          </a:p>
        </p:txBody>
      </p:sp>
      <p:pic>
        <p:nvPicPr>
          <p:cNvPr id="6" name="Content Placeholder 5" descr="A graphic explaining the Dos and Don'ts of Designing for Users on the Autistic Spectrum. The poster reads:&#10;&#10;Do: use simple colors, write in plain language, use simple sentances and bullets, make buttons descriptive, and build simple and consistent layouts. &#10;Don't: use bright contrasting colors, use figures of speech and idioms, create a wall of text, make buttons vague and unpredictable, and build complex and cluttered layouts.">
            <a:extLst>
              <a:ext uri="{FF2B5EF4-FFF2-40B4-BE49-F238E27FC236}">
                <a16:creationId xmlns="" xmlns:a16="http://schemas.microsoft.com/office/drawing/2014/main" id="{958B0CE6-2322-4267-96FC-85EADE061A16}"/>
              </a:ext>
            </a:extLst>
          </p:cNvPr>
          <p:cNvPicPr>
            <a:picLocks noGrp="1" noChangeAspect="1"/>
          </p:cNvPicPr>
          <p:nvPr>
            <p:ph idx="1"/>
          </p:nvPr>
        </p:nvPicPr>
        <p:blipFill>
          <a:blip r:embed="rId3"/>
          <a:stretch>
            <a:fillRect/>
          </a:stretch>
        </p:blipFill>
        <p:spPr>
          <a:xfrm>
            <a:off x="6203092" y="148751"/>
            <a:ext cx="4460789" cy="6560498"/>
          </a:xfrm>
        </p:spPr>
      </p:pic>
      <p:sp>
        <p:nvSpPr>
          <p:cNvPr id="5" name="Text Placeholder 2">
            <a:extLst>
              <a:ext uri="{FF2B5EF4-FFF2-40B4-BE49-F238E27FC236}">
                <a16:creationId xmlns="" xmlns:a16="http://schemas.microsoft.com/office/drawing/2014/main" id="{8E72A0BB-9264-4177-862E-068CF8764AB2}"/>
              </a:ext>
            </a:extLst>
          </p:cNvPr>
          <p:cNvSpPr>
            <a:spLocks noGrp="1"/>
          </p:cNvSpPr>
          <p:nvPr>
            <p:ph type="body" sz="half" idx="2"/>
          </p:nvPr>
        </p:nvSpPr>
        <p:spPr>
          <a:xfrm>
            <a:off x="642938" y="3043238"/>
            <a:ext cx="3517900" cy="3063875"/>
          </a:xfrm>
        </p:spPr>
        <p:txBody>
          <a:bodyPr/>
          <a:lstStyle/>
          <a:p>
            <a:pPr marL="285750" indent="-285750">
              <a:buFont typeface="Franklin Gothic Book" panose="020B0503020102020204" pitchFamily="34" charset="0"/>
              <a:buChar char="―"/>
            </a:pPr>
            <a:r>
              <a:rPr lang="en-US" dirty="0"/>
              <a:t>Build presentations with structure</a:t>
            </a:r>
          </a:p>
          <a:p>
            <a:pPr marL="285750" indent="-285750">
              <a:buFont typeface="Franklin Gothic Book" panose="020B0503020102020204" pitchFamily="34" charset="0"/>
              <a:buChar char="―"/>
            </a:pPr>
            <a:r>
              <a:rPr lang="en-US" dirty="0"/>
              <a:t>Use calm colors</a:t>
            </a:r>
          </a:p>
        </p:txBody>
      </p:sp>
    </p:spTree>
    <p:extLst>
      <p:ext uri="{BB962C8B-B14F-4D97-AF65-F5344CB8AC3E}">
        <p14:creationId xmlns:p14="http://schemas.microsoft.com/office/powerpoint/2010/main" val="22620452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Resources</a:t>
            </a:r>
          </a:p>
        </p:txBody>
      </p:sp>
      <p:sp>
        <p:nvSpPr>
          <p:cNvPr id="3" name="Text Placeholder 2"/>
          <p:cNvSpPr>
            <a:spLocks noGrp="1"/>
          </p:cNvSpPr>
          <p:nvPr>
            <p:ph type="body" idx="1"/>
          </p:nvPr>
        </p:nvSpPr>
        <p:spPr>
          <a:xfrm>
            <a:off x="990600" y="1371600"/>
            <a:ext cx="10095839" cy="3231654"/>
          </a:xfrm>
        </p:spPr>
        <p:txBody>
          <a:bodyPr/>
          <a:lstStyle/>
          <a:p>
            <a:pPr marL="395288" indent="-395288">
              <a:spcAft>
                <a:spcPts val="1200"/>
              </a:spcAft>
              <a:tabLst>
                <a:tab pos="395288" algn="l"/>
              </a:tabLst>
            </a:pPr>
            <a:r>
              <a:rPr lang="en-US" u="none">
                <a:solidFill>
                  <a:schemeClr val="accent1">
                    <a:lumMod val="75000"/>
                  </a:schemeClr>
                </a:solidFill>
              </a:rPr>
              <a:t> Citizens Budget Commission. 2016, Sept. 20. Access-A-Ride: Ways to Do the Right Thing More Efficiently. Accessed at </a:t>
            </a:r>
            <a:r>
              <a:rPr lang="en-US" u="none">
                <a:solidFill>
                  <a:schemeClr val="accent1">
                    <a:lumMod val="75000"/>
                  </a:schemeClr>
                </a:solidFill>
                <a:hlinkClick r:id="rId2"/>
              </a:rPr>
              <a:t>https://cbcny.org/research/access-ride</a:t>
            </a:r>
            <a:r>
              <a:rPr lang="en-US" u="none">
                <a:solidFill>
                  <a:schemeClr val="accent1">
                    <a:lumMod val="75000"/>
                  </a:schemeClr>
                </a:solidFill>
              </a:rPr>
              <a:t>.</a:t>
            </a:r>
            <a:endParaRPr lang="en-US" u="none">
              <a:solidFill>
                <a:schemeClr val="accent1">
                  <a:lumMod val="75000"/>
                </a:schemeClr>
              </a:solidFill>
            </a:endParaRPr>
          </a:p>
          <a:p>
            <a:pPr marL="395288" indent="-395288">
              <a:spcAft>
                <a:spcPts val="1200"/>
              </a:spcAft>
              <a:tabLst>
                <a:tab pos="395288" algn="l"/>
              </a:tabLst>
            </a:pPr>
            <a:r>
              <a:rPr lang="en-US" u="none">
                <a:solidFill>
                  <a:schemeClr val="accent1">
                    <a:lumMod val="75000"/>
                  </a:schemeClr>
                </a:solidFill>
              </a:rPr>
              <a:t>Howard Karger &amp; Steven R. Rose (2010) Revisiting the Americans with Disabilities Act after Two Decades, Journal of Social Work in Disability &amp; Rehabilitation, 9:2-3, </a:t>
            </a:r>
            <a:r>
              <a:rPr lang="pt-BR" u="none">
                <a:solidFill>
                  <a:schemeClr val="accent1">
                    <a:lumMod val="75000"/>
                  </a:schemeClr>
                </a:solidFill>
              </a:rPr>
              <a:t>73-86, DOI: 10.1080/1536710X.2010.493468</a:t>
            </a:r>
          </a:p>
          <a:p>
            <a:pPr marL="395288" indent="-395288">
              <a:spcAft>
                <a:spcPts val="1200"/>
              </a:spcAft>
              <a:tabLst>
                <a:tab pos="395288" algn="l"/>
              </a:tabLst>
            </a:pPr>
            <a:r>
              <a:rPr lang="en-US" u="none">
                <a:solidFill>
                  <a:schemeClr val="accent1">
                    <a:lumMod val="75000"/>
                  </a:schemeClr>
                </a:solidFill>
              </a:rPr>
              <a:t>Sarah Sherman &amp; Jean Sherman (2012) Design professionals and the built environment: encountering boundaries 20 years after the Americans with Disabilities Act, Disability </a:t>
            </a:r>
            <a:r>
              <a:rPr lang="it-IT" u="none">
                <a:solidFill>
                  <a:schemeClr val="accent1">
                    <a:lumMod val="75000"/>
                  </a:schemeClr>
                </a:solidFill>
              </a:rPr>
              <a:t>&amp; Society, 27:1, 51-64, DOI: 10.1080/09687599.2012.631797</a:t>
            </a:r>
            <a:endParaRPr lang="pt-BR" u="none">
              <a:solidFill>
                <a:schemeClr val="accent1">
                  <a:lumMod val="75000"/>
                </a:schemeClr>
              </a:solidFill>
            </a:endParaRPr>
          </a:p>
          <a:p>
            <a:pPr>
              <a:spcAft>
                <a:spcPts val="1200"/>
              </a:spcAft>
            </a:pPr>
            <a:endParaRPr lang="en-US">
              <a:solidFill>
                <a:schemeClr val="accent1">
                  <a:lumMod val="75000"/>
                </a:schemeClr>
              </a:solidFill>
            </a:endParaRPr>
          </a:p>
        </p:txBody>
      </p:sp>
    </p:spTree>
    <p:extLst>
      <p:ext uri="{BB962C8B-B14F-4D97-AF65-F5344CB8AC3E}">
        <p14:creationId xmlns:p14="http://schemas.microsoft.com/office/powerpoint/2010/main" val="33967215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Rectangle 1">
            <a:extLst>
              <a:ext uri="{FF2B5EF4-FFF2-40B4-BE49-F238E27FC236}">
                <a16:creationId xmlns="" xmlns:a16="http://schemas.microsoft.com/office/drawing/2014/main" id="{7A22A40B-0CF5-4806-8A27-BCB717A18148}"/>
              </a:ext>
            </a:extLst>
          </p:cNvPr>
          <p:cNvSpPr>
            <a:spLocks noChangeArrowheads="1"/>
          </p:cNvSpPr>
          <p:nvPr/>
        </p:nvSpPr>
        <p:spPr bwMode="auto">
          <a:xfrm>
            <a:off x="7219" y="640080"/>
            <a:ext cx="12031579" cy="5947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71450" indent="-171450" defTabSz="914400">
              <a:buFont typeface="Arial" panose="020B0604020202020204" pitchFamily="34" charset="0"/>
              <a:buChar char="•"/>
            </a:pP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Abe,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Akihiro</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Nobuyuki Maita,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Yasunori</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Ooshida</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y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Toru</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Kano. 2007. </a:t>
            </a:r>
            <a:r>
              <a:rPr lang="en-US"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«Proposal for a System Based on the Universal Design Approach for Providing Tourism Information by Linking RFID and GIS.» </a:t>
            </a:r>
            <a:r>
              <a:rPr lang="en-US"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Advances in Information Systems Development</a:t>
            </a:r>
            <a:r>
              <a:rPr lang="en-US"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247-258.</a:t>
            </a:r>
            <a:endParaRPr lang="en-US" altLang="en-US" sz="700" dirty="0">
              <a:solidFill>
                <a:prstClr val="black"/>
              </a:solidFill>
            </a:endParaRPr>
          </a:p>
          <a:p>
            <a:pPr marL="171450" indent="-171450" defTabSz="914400">
              <a:buFont typeface="Arial" panose="020B0604020202020204" pitchFamily="34" charset="0"/>
              <a:buChar char="•"/>
            </a:pPr>
            <a:r>
              <a:rPr lang="en-US"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Ahmetovic</a:t>
            </a:r>
            <a:r>
              <a:rPr lang="en-US"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Dragan, Roberto </a:t>
            </a:r>
            <a:r>
              <a:rPr lang="en-US"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Manduchi</a:t>
            </a:r>
            <a:r>
              <a:rPr lang="en-US"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James M. Coughlan, y Sergio </a:t>
            </a:r>
            <a:r>
              <a:rPr lang="en-US"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Mascetti</a:t>
            </a:r>
            <a:r>
              <a:rPr lang="en-US"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2015. «Zebra Crossing Spotter: Automatic Population of Spatial Databases for Increased Safety of Blind Travelers.» </a:t>
            </a:r>
            <a:r>
              <a:rPr lang="en-US"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17th International ACM SIGACCESS Conference.</a:t>
            </a:r>
            <a:r>
              <a:rPr lang="en-US"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ASSETS. 251–258.</a:t>
            </a:r>
            <a:endParaRPr lang="en-US" altLang="en-US" sz="700" dirty="0">
              <a:solidFill>
                <a:prstClr val="black"/>
              </a:solidFill>
            </a:endParaRPr>
          </a:p>
          <a:p>
            <a:pPr marL="171450" indent="-171450" defTabSz="914400">
              <a:buFont typeface="Arial" panose="020B0604020202020204" pitchFamily="34" charset="0"/>
              <a:buChar char="•"/>
            </a:pPr>
            <a:r>
              <a:rPr lang="en-US"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Alzheimer's Research UK. 2020. 1 de 5. https://www.dementiastatistics.org/.</a:t>
            </a:r>
            <a:endParaRPr lang="en-US" altLang="en-US" sz="700" dirty="0">
              <a:solidFill>
                <a:prstClr val="black"/>
              </a:solidFill>
            </a:endParaRPr>
          </a:p>
          <a:p>
            <a:pPr marL="171450" indent="-171450" defTabSz="914400">
              <a:buFont typeface="Arial" panose="020B0604020202020204" pitchFamily="34" charset="0"/>
              <a:buChar char="•"/>
            </a:pPr>
            <a:r>
              <a:rPr lang="en-US"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Biggs, Brandon, James M. Coughlan, y Peter Coppin. </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2019. «DESIGN AND EVALUATION OF AN AUDIO GAME-INSPIRED AUDITORY MAP INTERFACT.»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The</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25th International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Conference</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on</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Auditory</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Display (ICAD 2019).</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Northumbria</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University</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23-27.</a:t>
            </a:r>
            <a:endParaRPr lang="en-US" altLang="en-US" sz="700" dirty="0">
              <a:solidFill>
                <a:prstClr val="black"/>
              </a:solidFill>
            </a:endParaRPr>
          </a:p>
          <a:p>
            <a:pPr marL="171450" indent="-171450" defTabSz="914400">
              <a:buFont typeface="Arial" panose="020B0604020202020204" pitchFamily="34" charset="0"/>
              <a:buChar char="•"/>
            </a:pP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Center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for</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Disease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Control. 2020. </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Data &amp;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Statistics</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on</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Autism</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Spectrum</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Disorder</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1 de 5. https://www.cdc.gov/ncbddd/autism/data.html.</a:t>
            </a:r>
            <a:endParaRPr lang="en-US" altLang="en-US" sz="700" dirty="0">
              <a:solidFill>
                <a:prstClr val="black"/>
              </a:solidFill>
            </a:endParaRPr>
          </a:p>
          <a:p>
            <a:pPr marL="171450" indent="-171450" defTabSz="914400">
              <a:buFont typeface="Arial" panose="020B0604020202020204" pitchFamily="34" charset="0"/>
              <a:buChar char="•"/>
            </a:pP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Dautenhahn</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Kerstin. s.f.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Design</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Issues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on</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Interactive</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Environments</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for</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Children</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with</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Autism</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Hatfield: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University</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of</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Hertfordshire.</a:t>
            </a:r>
            <a:endParaRPr lang="en-US" altLang="en-US" sz="700" dirty="0">
              <a:solidFill>
                <a:prstClr val="black"/>
              </a:solidFill>
            </a:endParaRPr>
          </a:p>
          <a:p>
            <a:pPr marL="171450" indent="-171450" defTabSz="914400">
              <a:buFont typeface="Arial" panose="020B0604020202020204" pitchFamily="34" charset="0"/>
              <a:buChar char="•"/>
            </a:pP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Gual, Jaume, Marina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Puyuelo</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y Joaquim Lloveras. 2015.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effect</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of</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volumetric</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(3D)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tactile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symbols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within</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inclusive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tactile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maps</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Applied</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Ergonomics</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1-10.</a:t>
            </a:r>
            <a:endParaRPr lang="en-US" altLang="en-US" sz="700" dirty="0">
              <a:solidFill>
                <a:prstClr val="black"/>
              </a:solidFill>
            </a:endParaRPr>
          </a:p>
          <a:p>
            <a:pPr marL="171450" indent="-171450" defTabSz="914400">
              <a:buFont typeface="Arial" panose="020B0604020202020204" pitchFamily="34" charset="0"/>
              <a:buChar char="•"/>
            </a:pP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2011. «Universal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Design</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and visual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impairment</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tactile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products</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for</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heritage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access</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INTERNATIONAL CONFERENCE ON ENGINEERING DESIGN (ICED11).</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Technical</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UNIVERSITY OF DENMARK.</a:t>
            </a:r>
            <a:endParaRPr lang="en-US" altLang="en-US" sz="700" dirty="0">
              <a:solidFill>
                <a:prstClr val="black"/>
              </a:solidFill>
            </a:endParaRPr>
          </a:p>
          <a:p>
            <a:pPr marL="171450" indent="-171450" defTabSz="914400">
              <a:buFont typeface="Arial" panose="020B0604020202020204" pitchFamily="34" charset="0"/>
              <a:buChar char="•"/>
            </a:pP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Hammel,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Joy</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Robin Jones, Janet Smith, Jon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Sanford</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Cathy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Bodine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y Mark Johnson. 2008.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Environmental</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barriers</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and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supports</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to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health</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function</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and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participation</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of</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people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with</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developmental</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and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intellectual</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disabilities</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Report</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from</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State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of</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Science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in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Aging</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with</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Developmental</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Disabilities</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Conference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Disability</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and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Health</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Journal</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143-149.</a:t>
            </a:r>
            <a:endParaRPr lang="en-US" altLang="en-US" sz="700" dirty="0">
              <a:solidFill>
                <a:prstClr val="black"/>
              </a:solidFill>
            </a:endParaRPr>
          </a:p>
          <a:p>
            <a:pPr marL="171450" indent="-171450" defTabSz="914400">
              <a:buFont typeface="Arial" panose="020B0604020202020204" pitchFamily="34" charset="0"/>
              <a:buChar char="•"/>
            </a:pP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Hammel,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Joy</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Susan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Magasi</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David B. Gray, Allen W. Heinemann, Susan Stark, Pamela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Kisala</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Noelle E.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Carlozzi</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David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Tulsky</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Sofia F. Garcia, y Elizabeth A. Hahn. 2015.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Environmental</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Barriers</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and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Supports</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to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Everyday</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Participation</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Qualitative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Insider</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Perspective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From</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People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with</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Disabilities</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Archives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of</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Physical</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Medicine and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Rehabilitation</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96:578-88.</a:t>
            </a:r>
            <a:endParaRPr lang="en-US" altLang="en-US" sz="700" dirty="0">
              <a:solidFill>
                <a:prstClr val="black"/>
              </a:solidFill>
            </a:endParaRPr>
          </a:p>
          <a:p>
            <a:pPr marL="171450" indent="-171450" defTabSz="914400">
              <a:buFont typeface="Arial" panose="020B0604020202020204" pitchFamily="34" charset="0"/>
              <a:buChar char="•"/>
            </a:pP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Hamraie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Aimi</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2018.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Mapping</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Access: Digital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Humanities</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Disability</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Justice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and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Sociospacial</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Practice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American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Quarterly</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455-482.</a:t>
            </a:r>
            <a:endParaRPr lang="en-US" altLang="en-US" sz="700" dirty="0">
              <a:solidFill>
                <a:prstClr val="black"/>
              </a:solidFill>
            </a:endParaRPr>
          </a:p>
          <a:p>
            <a:pPr marL="171450" indent="-171450" defTabSz="914400">
              <a:buFont typeface="Arial" panose="020B0604020202020204" pitchFamily="34" charset="0"/>
              <a:buChar char="•"/>
            </a:pP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Kulyukin</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Vladimir, James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Marston</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Joshua Miele, y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Aliasgar</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Kutiyanawala</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2010.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Automated</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SVG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Map</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Labeling</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for</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Customizable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Large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Print</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Maps</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for</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Low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Vision</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Individuals</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RESNA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Annual</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Conference</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Las Vegas: RESNA.</a:t>
            </a:r>
            <a:endParaRPr lang="en-US" altLang="en-US" sz="700" dirty="0">
              <a:solidFill>
                <a:prstClr val="black"/>
              </a:solidFill>
            </a:endParaRPr>
          </a:p>
          <a:p>
            <a:pPr marL="171450" indent="-171450" defTabSz="914400">
              <a:buFont typeface="Arial" panose="020B0604020202020204" pitchFamily="34" charset="0"/>
              <a:buChar char="•"/>
            </a:pP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Logan, Thomas. 2020. </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Inclusive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Design</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Presentation</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Let’s</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Make</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Maps</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Widely</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Accessible</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1 de 5. https://equalentry.com/inclusive-design-presentation-lets-make-maps-widely-accessible/.</a:t>
            </a:r>
            <a:endParaRPr lang="en-US" altLang="en-US" sz="700" dirty="0">
              <a:solidFill>
                <a:prstClr val="black"/>
              </a:solidFill>
            </a:endParaRPr>
          </a:p>
          <a:p>
            <a:pPr marL="171450" indent="-171450" defTabSz="914400">
              <a:buFont typeface="Arial" panose="020B0604020202020204" pitchFamily="34" charset="0"/>
              <a:buChar char="•"/>
            </a:pP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Lupton</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Ellen, y Andrea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Lipps</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2018.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The</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Senses</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Design</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Beyond</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Vision</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Hudson: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Copper</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Hewitt;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Smithsonian</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Design</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Museum</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Princeton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Architectural</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Press</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lang="en-US" altLang="en-US" sz="700" dirty="0">
              <a:solidFill>
                <a:prstClr val="black"/>
              </a:solidFill>
            </a:endParaRPr>
          </a:p>
          <a:p>
            <a:pPr marL="171450" indent="-171450" defTabSz="914400">
              <a:buFont typeface="Arial" panose="020B0604020202020204" pitchFamily="34" charset="0"/>
              <a:buChar char="•"/>
            </a:pP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Magasi</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Susan, Alex Wong, David B. Gray,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Joy</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Hammel, Carolyn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Baum</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Chia</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-Chiang Wang, y Allen W. Heinemann. 2015.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Theoretical</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Foundations</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for</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Measurement</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of</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Environmental</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Factors</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and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Their</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Impact</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on</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Participation</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Among</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People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With</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Disabilities</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Archives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of</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Physical</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Medicine and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Rehabilitation</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96:569-77.</a:t>
            </a:r>
            <a:endParaRPr lang="en-US" altLang="en-US" sz="700" dirty="0">
              <a:solidFill>
                <a:prstClr val="black"/>
              </a:solidFill>
            </a:endParaRPr>
          </a:p>
          <a:p>
            <a:pPr marL="171450" indent="-171450" defTabSz="914400">
              <a:buFont typeface="Arial" panose="020B0604020202020204" pitchFamily="34" charset="0"/>
              <a:buChar char="•"/>
            </a:pP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Miele, Joshua A., Steven Landau, y Deborah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Gilden</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2006.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Talking</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TMAP: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Automated</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generation</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of</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audio-</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tactile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maps</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using</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Smith-</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Kettlewell’s</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TMAP software.»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The</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British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Journal</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of</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Visual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Impairment</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93-100.</a:t>
            </a:r>
            <a:endParaRPr lang="en-US" altLang="en-US" sz="700" dirty="0">
              <a:solidFill>
                <a:prstClr val="black"/>
              </a:solidFill>
            </a:endParaRPr>
          </a:p>
          <a:p>
            <a:pPr marL="171450" indent="-171450" defTabSz="914400">
              <a:buFont typeface="Arial" panose="020B0604020202020204" pitchFamily="34" charset="0"/>
              <a:buChar char="•"/>
            </a:pP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Mostafa</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Magda. 2008.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An</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Architecture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for</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Autism</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Concepts</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of</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Design</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Intervention</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for</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Autistic</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User</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Archnet</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-IJAR, International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Journal</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of</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Architectural</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Research</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189-211.</a:t>
            </a:r>
            <a:endParaRPr lang="en-US" altLang="en-US" sz="700" dirty="0">
              <a:solidFill>
                <a:prstClr val="black"/>
              </a:solidFill>
            </a:endParaRPr>
          </a:p>
          <a:p>
            <a:pPr marL="171450" indent="-171450" defTabSz="914400">
              <a:buFont typeface="Arial" panose="020B0604020202020204" pitchFamily="34" charset="0"/>
              <a:buChar char="•"/>
            </a:pP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National</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Federation</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for</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Blind</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2020.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Blindness</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Statistics</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1 de 5. https://www.nfb.org/resources/blindness-statistics.</a:t>
            </a:r>
            <a:endParaRPr lang="en-US" altLang="en-US" sz="700" dirty="0">
              <a:solidFill>
                <a:prstClr val="black"/>
              </a:solidFill>
            </a:endParaRPr>
          </a:p>
          <a:p>
            <a:pPr marL="171450" indent="-171450" defTabSz="914400">
              <a:buFont typeface="Arial" panose="020B0604020202020204" pitchFamily="34" charset="0"/>
              <a:buChar char="•"/>
            </a:pP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National</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Institute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of</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Health</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2020. </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Color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Blindness</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1 de 5. https://www.nei.nih.gov/learn-about-eye-health/eye-conditions-and-diseases/color-blindness.</a:t>
            </a:r>
            <a:endParaRPr lang="en-US" altLang="en-US" sz="700" dirty="0">
              <a:solidFill>
                <a:prstClr val="black"/>
              </a:solidFill>
            </a:endParaRPr>
          </a:p>
          <a:p>
            <a:pPr marL="171450" indent="-171450" defTabSz="914400">
              <a:buFont typeface="Arial" panose="020B0604020202020204" pitchFamily="34" charset="0"/>
              <a:buChar char="•"/>
            </a:pP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Pullin</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Graham. 2009.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Design</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Meets</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Disability</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Cambridge: MIT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Press</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lang="en-US" altLang="en-US" sz="700" dirty="0">
              <a:solidFill>
                <a:prstClr val="black"/>
              </a:solidFill>
            </a:endParaRPr>
          </a:p>
          <a:p>
            <a:pPr marL="171450" indent="-171450" defTabSz="914400">
              <a:buFont typeface="Arial" panose="020B0604020202020204" pitchFamily="34" charset="0"/>
              <a:buChar char="•"/>
            </a:pP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Serrano-Mira, J., J. Gual-</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Orti</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G. Bruscas-Bellido, y J.V.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Abellan</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-Nebot. 2017. «Use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of</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additive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manufacturing</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to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obtain</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moulds</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to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thermoform</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tactile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graphics</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for</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people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with</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visual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impairment</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Manufacturing</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Engineering</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Society</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International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Conference</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2017 (MESIC 2017).</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Procedia</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Manufacturing</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810-817.</a:t>
            </a:r>
            <a:endParaRPr lang="en-US" altLang="en-US" sz="700" dirty="0">
              <a:solidFill>
                <a:prstClr val="black"/>
              </a:solidFill>
            </a:endParaRPr>
          </a:p>
          <a:p>
            <a:pPr marL="171450" indent="-171450" defTabSz="914400">
              <a:buFont typeface="Arial" panose="020B0604020202020204" pitchFamily="34" charset="0"/>
              <a:buChar char="•"/>
            </a:pP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Stupar</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Aleksandra</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Vladimir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Mihajlov</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Ksenija</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Lalovic</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Ratka</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Colic</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y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Filip</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Petrovic</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2019.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Participative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Placemaking</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in Serbia: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Use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of</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Limitless</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GIS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Application</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in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Increasing</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Sustainability</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of</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Universal Urban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Design</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Sustainability</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US" altLang="en-US" sz="700" dirty="0">
              <a:solidFill>
                <a:prstClr val="black"/>
              </a:solidFill>
            </a:endParaRPr>
          </a:p>
          <a:p>
            <a:pPr marL="171450" indent="-171450" defTabSz="914400">
              <a:buFont typeface="Arial" panose="020B0604020202020204" pitchFamily="34" charset="0"/>
              <a:buChar char="•"/>
            </a:pP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United</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Kingdom</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Home Office. s.f.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Designing</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for</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Accessibility</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Github.</a:t>
            </a:r>
            <a:endParaRPr lang="en-US" altLang="en-US" sz="700" dirty="0">
              <a:solidFill>
                <a:prstClr val="black"/>
              </a:solidFill>
            </a:endParaRPr>
          </a:p>
          <a:p>
            <a:pPr marL="171450" indent="-171450" defTabSz="914400">
              <a:buFont typeface="Arial" panose="020B0604020202020204" pitchFamily="34" charset="0"/>
              <a:buChar char="•"/>
            </a:pP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White, Timothy L., y Andrea S.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Krausman</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2015.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Effects</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of</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inter-stimulus</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interval</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and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intensity</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on</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perceived</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urgency</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of</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tactile</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patterns</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Applied</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Ergonomics</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121-129.</a:t>
            </a:r>
            <a:endParaRPr lang="en-US" altLang="en-US" sz="700" dirty="0">
              <a:solidFill>
                <a:prstClr val="black"/>
              </a:solidFill>
            </a:endParaRPr>
          </a:p>
          <a:p>
            <a:pPr marL="171450" indent="-171450" defTabSz="914400">
              <a:buFont typeface="Arial" panose="020B0604020202020204" pitchFamily="34" charset="0"/>
              <a:buChar char="•"/>
            </a:pP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World</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Health</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Organization</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2020.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Health</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topics</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C" altLang="en-US" sz="105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Disabilities</a:t>
            </a:r>
            <a:r>
              <a:rPr lang="es-EC" altLang="en-US" sz="10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r>
              <a:rPr lang="es-EC" alt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01 de 05. https://www.who.int/topics/disabilities/en/.</a:t>
            </a:r>
            <a:endParaRPr lang="en-US" altLang="en-US" sz="700" dirty="0">
              <a:solidFill>
                <a:prstClr val="black"/>
              </a:solidFill>
            </a:endParaRPr>
          </a:p>
          <a:p>
            <a:pPr marL="285750" indent="-285750" defTabSz="914400">
              <a:buFont typeface="Arial" panose="020B0604020202020204" pitchFamily="34" charset="0"/>
              <a:buChar char="•"/>
            </a:pPr>
            <a:endParaRPr lang="en-US" altLang="en-US" sz="1600" dirty="0">
              <a:solidFill>
                <a:prstClr val="black"/>
              </a:solidFill>
            </a:endParaRPr>
          </a:p>
        </p:txBody>
      </p:sp>
      <p:sp>
        <p:nvSpPr>
          <p:cNvPr id="4" name="Title 1">
            <a:extLst>
              <a:ext uri="{FF2B5EF4-FFF2-40B4-BE49-F238E27FC236}">
                <a16:creationId xmlns="" xmlns:a16="http://schemas.microsoft.com/office/drawing/2014/main" id="{4F69D660-AF2A-44BC-97D4-83D467441082}"/>
              </a:ext>
            </a:extLst>
          </p:cNvPr>
          <p:cNvSpPr txBox="1">
            <a:spLocks/>
          </p:cNvSpPr>
          <p:nvPr/>
        </p:nvSpPr>
        <p:spPr>
          <a:xfrm>
            <a:off x="153202" y="209178"/>
            <a:ext cx="10058400" cy="563880"/>
          </a:xfrm>
          <a:prstGeom prst="rect">
            <a:avLst/>
          </a:prstGeom>
        </p:spPr>
        <p:txBody>
          <a:bodyPr>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2800" dirty="0">
                <a:solidFill>
                  <a:prstClr val="black">
                    <a:lumMod val="75000"/>
                    <a:lumOff val="25000"/>
                  </a:prstClr>
                </a:solidFill>
                <a:latin typeface="Bookman Old Style"/>
              </a:rPr>
              <a:t>References and Further Reading RE Accessibility &amp; GIS</a:t>
            </a:r>
          </a:p>
        </p:txBody>
      </p:sp>
    </p:spTree>
    <p:extLst>
      <p:ext uri="{BB962C8B-B14F-4D97-AF65-F5344CB8AC3E}">
        <p14:creationId xmlns:p14="http://schemas.microsoft.com/office/powerpoint/2010/main" val="1355249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Definitions of Disability</a:t>
            </a:r>
          </a:p>
        </p:txBody>
      </p:sp>
      <p:pic>
        <p:nvPicPr>
          <p:cNvPr id="3" name="Picture 2" descr="mode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56" y="1447800"/>
            <a:ext cx="12554456" cy="4191000"/>
          </a:xfrm>
          <a:prstGeom prst="rect">
            <a:avLst/>
          </a:prstGeom>
        </p:spPr>
      </p:pic>
    </p:spTree>
    <p:extLst>
      <p:ext uri="{BB962C8B-B14F-4D97-AF65-F5344CB8AC3E}">
        <p14:creationId xmlns:p14="http://schemas.microsoft.com/office/powerpoint/2010/main" val="382208396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1143000"/>
            <a:ext cx="9144000" cy="3539431"/>
          </a:xfrm>
          <a:prstGeom prst="rect">
            <a:avLst/>
          </a:prstGeom>
        </p:spPr>
        <p:txBody>
          <a:bodyPr wrap="square">
            <a:spAutoFit/>
          </a:bodyPr>
          <a:lstStyle/>
          <a:p>
            <a:r>
              <a:rPr lang="en-US" sz="2800"/>
              <a:t>“Commonly held beliefs that those with disabilities are less capable than others (Cantos 2007, 1) and represent a drain on society contributed to the long-time segregation and isolation of people with disabilities. Seen as burdens to society, in years past individuals with severe disabilities were often institutionalized. This isolation contributed to persistent stereotyping, misunderstandings, misconceptions and fear while also instilling a sense of inferiority.”</a:t>
            </a:r>
          </a:p>
        </p:txBody>
      </p:sp>
      <p:sp>
        <p:nvSpPr>
          <p:cNvPr id="4" name="TextBox 3"/>
          <p:cNvSpPr txBox="1"/>
          <p:nvPr/>
        </p:nvSpPr>
        <p:spPr>
          <a:xfrm>
            <a:off x="8991600" y="5715000"/>
            <a:ext cx="2702069" cy="369332"/>
          </a:xfrm>
          <a:prstGeom prst="rect">
            <a:avLst/>
          </a:prstGeom>
          <a:solidFill>
            <a:schemeClr val="accent3">
              <a:lumMod val="20000"/>
              <a:lumOff val="80000"/>
            </a:schemeClr>
          </a:solidFill>
        </p:spPr>
        <p:txBody>
          <a:bodyPr wrap="none" rtlCol="0">
            <a:spAutoFit/>
          </a:bodyPr>
          <a:lstStyle/>
          <a:p>
            <a:r>
              <a:rPr lang="en-US"/>
              <a:t>Sherman &amp; Sherman, 2012</a:t>
            </a:r>
          </a:p>
        </p:txBody>
      </p:sp>
    </p:spTree>
    <p:extLst>
      <p:ext uri="{BB962C8B-B14F-4D97-AF65-F5344CB8AC3E}">
        <p14:creationId xmlns:p14="http://schemas.microsoft.com/office/powerpoint/2010/main" val="3858376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8873" y="416813"/>
            <a:ext cx="10563527" cy="1477328"/>
          </a:xfrm>
        </p:spPr>
        <p:txBody>
          <a:bodyPr/>
          <a:lstStyle/>
          <a:p>
            <a:r>
              <a:rPr lang="en-US"/>
              <a:t>Impact of disability: Higher unemployment</a:t>
            </a:r>
          </a:p>
        </p:txBody>
      </p:sp>
      <p:pic>
        <p:nvPicPr>
          <p:cNvPr id="6" name="Picture 5" descr="figure-tad-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966" y="1657057"/>
            <a:ext cx="11323834" cy="4438943"/>
          </a:xfrm>
          <a:prstGeom prst="rect">
            <a:avLst/>
          </a:prstGeom>
        </p:spPr>
      </p:pic>
    </p:spTree>
    <p:extLst>
      <p:ext uri="{BB962C8B-B14F-4D97-AF65-F5344CB8AC3E}">
        <p14:creationId xmlns:p14="http://schemas.microsoft.com/office/powerpoint/2010/main" val="413542589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d_201406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0"/>
            <a:ext cx="9601200" cy="6373210"/>
          </a:xfrm>
          <a:prstGeom prst="rect">
            <a:avLst/>
          </a:prstGeom>
        </p:spPr>
      </p:pic>
    </p:spTree>
    <p:extLst>
      <p:ext uri="{BB962C8B-B14F-4D97-AF65-F5344CB8AC3E}">
        <p14:creationId xmlns:p14="http://schemas.microsoft.com/office/powerpoint/2010/main" val="118543231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tad-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374" y="457200"/>
            <a:ext cx="11273252" cy="5696750"/>
          </a:xfrm>
          <a:prstGeom prst="rect">
            <a:avLst/>
          </a:prstGeom>
        </p:spPr>
      </p:pic>
    </p:spTree>
    <p:extLst>
      <p:ext uri="{BB962C8B-B14F-4D97-AF65-F5344CB8AC3E}">
        <p14:creationId xmlns:p14="http://schemas.microsoft.com/office/powerpoint/2010/main" val="19963482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RetrospectVTI">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VTI" id="{ABE3C30C-0FC0-4450-828E-52DE70F1BCCB}" vid="{A6E2497D-935A-4CFD-B9FD-6DCB15FA68B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docProps/app.xml><?xml version="1.0" encoding="utf-8"?>
<Properties xmlns="http://schemas.openxmlformats.org/officeDocument/2006/extended-properties" xmlns:vt="http://schemas.openxmlformats.org/officeDocument/2006/docPropsVTypes">
  <Template/>
  <TotalTime>1489</TotalTime>
  <Words>3420</Words>
  <Application>Microsoft Macintosh PowerPoint</Application>
  <PresentationFormat>Custom</PresentationFormat>
  <Paragraphs>269</Paragraphs>
  <Slides>44</Slides>
  <Notes>9</Notes>
  <HiddenSlides>0</HiddenSlides>
  <MMClips>0</MMClips>
  <ScaleCrop>false</ScaleCrop>
  <HeadingPairs>
    <vt:vector size="4" baseType="variant">
      <vt:variant>
        <vt:lpstr>Theme</vt:lpstr>
      </vt:variant>
      <vt:variant>
        <vt:i4>3</vt:i4>
      </vt:variant>
      <vt:variant>
        <vt:lpstr>Slide Titles</vt:lpstr>
      </vt:variant>
      <vt:variant>
        <vt:i4>44</vt:i4>
      </vt:variant>
    </vt:vector>
  </HeadingPairs>
  <TitlesOfParts>
    <vt:vector size="47" baseType="lpstr">
      <vt:lpstr>Office Theme</vt:lpstr>
      <vt:lpstr>1_Office Theme</vt:lpstr>
      <vt:lpstr>1_RetrospectVTI</vt:lpstr>
      <vt:lpstr>PowerPoint Presentation</vt:lpstr>
      <vt:lpstr>PowerPoint Presentation</vt:lpstr>
      <vt:lpstr>PowerPoint Presentation</vt:lpstr>
      <vt:lpstr>PowerPoint Presentation</vt:lpstr>
      <vt:lpstr>Definitions of Disability</vt:lpstr>
      <vt:lpstr>PowerPoint Presentation</vt:lpstr>
      <vt:lpstr>Impact of disability: Higher unemployment</vt:lpstr>
      <vt:lpstr>PowerPoint Presentation</vt:lpstr>
      <vt:lpstr>PowerPoint Presentation</vt:lpstr>
      <vt:lpstr>PowerPoint Presentation</vt:lpstr>
      <vt:lpstr>PowerPoint Presentation</vt:lpstr>
      <vt:lpstr>Accessibility, universal design, visitability</vt:lpstr>
      <vt:lpstr>History of US Legislation</vt:lpstr>
      <vt:lpstr>The Americans with Disabilities Act</vt:lpstr>
      <vt:lpstr>PowerPoint Presentation</vt:lpstr>
      <vt:lpstr>Disability under the ADA </vt:lpstr>
      <vt:lpstr>The ADA</vt:lpstr>
      <vt:lpstr>Examples of Reasonable Accommodation?</vt:lpstr>
      <vt:lpstr>Equality in Access</vt:lpstr>
      <vt:lpstr>Outreach and Printed Information</vt:lpstr>
      <vt:lpstr>Public Meetings</vt:lpstr>
      <vt:lpstr>Services in Existing Facilities</vt:lpstr>
      <vt:lpstr>Building and Construction Practices</vt:lpstr>
      <vt:lpstr>Pedestrian Rights-of-Way</vt:lpstr>
      <vt:lpstr>Prioritizing Sidewalks and Curb Ramps</vt:lpstr>
      <vt:lpstr>PowerPoint Presentation</vt:lpstr>
      <vt:lpstr>ADA requires paratransit services</vt:lpstr>
      <vt:lpstr>PowerPoint Presentation</vt:lpstr>
      <vt:lpstr>PowerPoint Presentation</vt:lpstr>
      <vt:lpstr>Has it been effective?</vt:lpstr>
      <vt:lpstr>Enforcement </vt:lpstr>
      <vt:lpstr>What does it mean that ADA is a Civil Rights law?</vt:lpstr>
      <vt:lpstr>PowerPoint Presentation</vt:lpstr>
      <vt:lpstr>PowerPoint Presentation</vt:lpstr>
      <vt:lpstr>Map Accessibility &amp; GIS low vision dementia autism</vt:lpstr>
      <vt:lpstr>Considerations for Color Blindness</vt:lpstr>
      <vt:lpstr>Considerations  for  Low Vision Maps</vt:lpstr>
      <vt:lpstr>Alternatives  to  Sight-based Maps</vt:lpstr>
      <vt:lpstr>Alternatives  to  Sight-based Maps</vt:lpstr>
      <vt:lpstr>Alternatives  to  Sight-based Maps</vt:lpstr>
      <vt:lpstr>Considerations for Dementia</vt:lpstr>
      <vt:lpstr>Considerations for Autism</vt:lpstr>
      <vt:lpstr>Resources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Jennifer Hurley</cp:lastModifiedBy>
  <cp:revision>32</cp:revision>
  <dcterms:created xsi:type="dcterms:W3CDTF">2020-12-05T14:31:22Z</dcterms:created>
  <dcterms:modified xsi:type="dcterms:W3CDTF">2020-12-06T20:21:18Z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2016-04-22T00:00:00Z</vt:filetime>
  </property>
  <property fmtid="{D5CDD505-2E9C-101B-9397-08002B2CF9AE}" pid="3" name="Creator">
    <vt:lpwstr>Microsoft® PowerPoint® 2013</vt:lpwstr>
  </property>
  <property fmtid="{D5CDD505-2E9C-101B-9397-08002B2CF9AE}" pid="4" name="LastSaved">
    <vt:filetime>2020-12-05T00:00:00Z</vt:filetime>
  </property>
</Properties>
</file>