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2" r:id="rId4"/>
    <p:sldId id="263" r:id="rId5"/>
    <p:sldId id="264" r:id="rId6"/>
    <p:sldId id="267" r:id="rId7"/>
    <p:sldId id="266" r:id="rId8"/>
    <p:sldId id="268" r:id="rId9"/>
    <p:sldId id="271" r:id="rId10"/>
    <p:sldId id="265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84"/>
  </p:normalViewPr>
  <p:slideViewPr>
    <p:cSldViewPr snapToGrid="0" snapToObjects="1">
      <p:cViewPr>
        <p:scale>
          <a:sx n="86" d="100"/>
          <a:sy n="86" d="100"/>
        </p:scale>
        <p:origin x="392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9E871-3485-4845-8D01-D8AE51282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08F18D-0AA1-1047-B004-945C25683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0AD39-E9D7-6C4A-B935-B5020A21E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A613-35A3-044A-8DCA-D3C2E8BC2427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55DEA-74F2-B64F-8D69-5F32431F6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2D4FA-1517-394D-AC6D-CB68742E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596-09A0-DA46-92B3-99FF5973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39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0D8C3-D565-A24B-ABD5-E92E64C0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7C4AE-AC7F-A542-8E11-36E5E315C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90D7E-63BF-D94D-ACE8-7B9C36CE4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A613-35A3-044A-8DCA-D3C2E8BC2427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3C90E-D83D-5447-807D-0B4BA6C8B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96B0E-0DB3-DF41-B81C-A83E19038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596-09A0-DA46-92B3-99FF5973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0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904D91-6E57-C542-8E3E-F12BE0EFDE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3268E-BE73-7647-98F9-70E6F16F7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8FCD7-E7A8-414C-9A1B-EE017FB71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A613-35A3-044A-8DCA-D3C2E8BC2427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CBE05-C7BF-8948-BC60-76A5E700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7B8EA-DDB2-2F46-B9EB-27F067FDD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596-09A0-DA46-92B3-99FF5973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8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71EF5-FD25-5543-8ED7-CA66DCF08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9B54B-7FDD-2847-84CE-01ECD76AC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14112-EEC9-BB4E-9FF6-7D7C79422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A613-35A3-044A-8DCA-D3C2E8BC2427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67374-9B7D-5F49-B4D1-B5EA236F5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70767-35BC-4A4A-A9C9-8FDDF4519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596-09A0-DA46-92B3-99FF5973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70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4E648-66F2-C841-8A70-0B9312A0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9F592-1BEF-2248-8D38-E72BD5907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421F1-C0EF-394F-899C-380D6C6C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A613-35A3-044A-8DCA-D3C2E8BC2427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1E427-40DB-E84F-B3AB-315B8872B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446C4-7423-8643-8662-854D091E3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596-09A0-DA46-92B3-99FF5973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68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65FBD-97AC-4F4C-B128-4613E626A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A8D32-2437-6B45-AAAA-5279695E8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17E79-6E64-DE4C-BF8A-2D1388774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FA07-88FA-A148-8E58-2610549A8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A613-35A3-044A-8DCA-D3C2E8BC2427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2D7A3-DC33-F446-817A-22C97B14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AB853-8B0D-8C41-A1C7-F04FA92F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596-09A0-DA46-92B3-99FF5973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9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C3D8-08F0-9244-8502-EDD212AEA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CA40E-57EF-EA4E-9B32-96CCB7274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71E70-C8C2-5A42-B54C-847B96367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A21A8F-C30D-2D45-87C2-C6C20A71E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CAD3B-0401-B347-ABCE-F68459B4D4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BFDE9C-F0A3-2D43-9A1C-60173B36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A613-35A3-044A-8DCA-D3C2E8BC2427}" type="datetimeFigureOut">
              <a:rPr lang="en-US" smtClean="0"/>
              <a:t>12/8/20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DEC20A-AC88-3043-9765-36029ECBF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0F15FD-798C-354B-BCD7-AF9AAF01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596-09A0-DA46-92B3-99FF5973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C66C-96C9-E14E-A3B8-6792D531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EB2235-D77F-1B43-94FA-6EAEE2A9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A613-35A3-044A-8DCA-D3C2E8BC2427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E65591-F609-7042-931F-AFD24EA94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59BE3-30F9-F546-8268-EBEC05410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596-09A0-DA46-92B3-99FF5973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27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CF129-4875-4B4E-BFC7-8A423AF0C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A613-35A3-044A-8DCA-D3C2E8BC2427}" type="datetimeFigureOut">
              <a:rPr lang="en-US" smtClean="0"/>
              <a:t>12/8/20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EED974-2F3D-F844-8387-60CB77B3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9C65C-9D3C-8845-9412-DC2F7C70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596-09A0-DA46-92B3-99FF5973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54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B3847-5A04-9343-A286-F9F28C628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00CE0-0BEB-0742-99EE-8D5FBDAA8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3A4683-94BF-B04B-8A36-AB44C2D04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740BB-98C0-5D47-BC15-72E856B3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A613-35A3-044A-8DCA-D3C2E8BC2427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9B4D4-B5DE-8C4A-B1C9-7C72E6A26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23A15-BA8D-3F4D-B4CA-0A356DD1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596-09A0-DA46-92B3-99FF5973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1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08451-E558-8F48-8ABA-8257BF2EE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BB2276-5C4B-6B4D-B2F4-B2D6B08AD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D8936-20D0-D34C-BB35-40A75490F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DC802-0CA3-5849-8BE1-1089CC12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A613-35A3-044A-8DCA-D3C2E8BC2427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37922-0F37-9747-9944-529E25F1A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E3B48-8CC4-3D40-BA87-A73427915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596-09A0-DA46-92B3-99FF5973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69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F5F941-9C60-174E-9E62-2A7293AE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7D7FD-2C8C-744F-918B-255E6A401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50B7B-B6BE-FB48-B6DF-119AFFD8B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1A613-35A3-044A-8DCA-D3C2E8BC2427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03D3A-F5AF-C842-B9E8-CCD6D4288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59850-8CE8-9A42-A4BB-3E2B56806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19596-09A0-DA46-92B3-99FF5973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4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6.tiff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tif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4.tiff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A3CD48-9162-DD49-BFDB-554BF4017E6B}"/>
              </a:ext>
            </a:extLst>
          </p:cNvPr>
          <p:cNvSpPr txBox="1"/>
          <p:nvPr/>
        </p:nvSpPr>
        <p:spPr>
          <a:xfrm>
            <a:off x="617220" y="685800"/>
            <a:ext cx="108699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8. </a:t>
            </a:r>
            <a:r>
              <a:rPr lang="en-US" sz="2400" dirty="0" err="1"/>
              <a:t>Dezemeber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-Kas: DAT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Im</a:t>
            </a:r>
            <a:r>
              <a:rPr lang="en-US" sz="2400" dirty="0"/>
              <a:t>/Am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Pronomen</a:t>
            </a:r>
            <a:endParaRPr lang="en-US" sz="2400" dirty="0"/>
          </a:p>
          <a:p>
            <a:r>
              <a:rPr lang="en-US" sz="2400" dirty="0"/>
              <a:t>-DAT </a:t>
            </a:r>
            <a:r>
              <a:rPr lang="en-US" sz="2400" dirty="0" err="1"/>
              <a:t>Verben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HA: </a:t>
            </a:r>
          </a:p>
          <a:p>
            <a:r>
              <a:rPr lang="en-US" sz="2400" dirty="0"/>
              <a:t>MindTap: 17, 18, 19, 20, 25</a:t>
            </a:r>
          </a:p>
          <a:p>
            <a:r>
              <a:rPr lang="en-US" sz="2400" dirty="0" err="1"/>
              <a:t>Projekt</a:t>
            </a:r>
            <a:r>
              <a:rPr lang="en-US" sz="2400" dirty="0"/>
              <a:t> Preparation (if not done) </a:t>
            </a:r>
          </a:p>
          <a:p>
            <a:r>
              <a:rPr lang="en-US" sz="2400" dirty="0" err="1"/>
              <a:t>Schreibaufgaben</a:t>
            </a:r>
            <a:r>
              <a:rPr lang="en-US" sz="2400" dirty="0"/>
              <a:t> (catching up, writing, </a:t>
            </a:r>
            <a:r>
              <a:rPr lang="en-US" sz="2400" dirty="0" err="1"/>
              <a:t>etc</a:t>
            </a:r>
            <a:r>
              <a:rPr lang="en-US" sz="2400" dirty="0"/>
              <a:t>) </a:t>
            </a:r>
          </a:p>
          <a:p>
            <a:r>
              <a:rPr lang="en-US" sz="2400" dirty="0" err="1"/>
              <a:t>Schreibaufgabe</a:t>
            </a:r>
            <a:r>
              <a:rPr lang="en-US" sz="2400" dirty="0"/>
              <a:t> 9 am </a:t>
            </a:r>
            <a:r>
              <a:rPr lang="en-US" sz="2400" dirty="0" err="1"/>
              <a:t>Donnerstag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FE638E-FA03-9948-8E16-08350DFE8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60"/>
    </mc:Choice>
    <mc:Fallback>
      <p:transition spd="slow" advTm="57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C0C877-F566-5049-A6F9-F87ADAC5F0FB}"/>
              </a:ext>
            </a:extLst>
          </p:cNvPr>
          <p:cNvSpPr txBox="1"/>
          <p:nvPr/>
        </p:nvSpPr>
        <p:spPr>
          <a:xfrm>
            <a:off x="639164" y="422873"/>
            <a:ext cx="20425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NOM </a:t>
            </a:r>
          </a:p>
          <a:p>
            <a:r>
              <a:rPr lang="en-US" sz="2800" dirty="0"/>
              <a:t>Der </a:t>
            </a:r>
          </a:p>
          <a:p>
            <a:r>
              <a:rPr lang="en-US" sz="2800" dirty="0"/>
              <a:t>Die </a:t>
            </a:r>
          </a:p>
          <a:p>
            <a:r>
              <a:rPr lang="en-US" sz="2800" dirty="0"/>
              <a:t>Das </a:t>
            </a:r>
          </a:p>
          <a:p>
            <a:r>
              <a:rPr lang="en-US" sz="2800" dirty="0"/>
              <a:t>Die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F3C70-4CE7-9E43-B234-6159A52E8176}"/>
              </a:ext>
            </a:extLst>
          </p:cNvPr>
          <p:cNvSpPr txBox="1"/>
          <p:nvPr/>
        </p:nvSpPr>
        <p:spPr>
          <a:xfrm>
            <a:off x="1660442" y="422873"/>
            <a:ext cx="182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AKK</a:t>
            </a:r>
          </a:p>
          <a:p>
            <a:r>
              <a:rPr lang="en-US" sz="2800" dirty="0"/>
              <a:t>Den</a:t>
            </a:r>
          </a:p>
          <a:p>
            <a:r>
              <a:rPr lang="en-US" sz="2800" dirty="0"/>
              <a:t>Die</a:t>
            </a:r>
          </a:p>
          <a:p>
            <a:r>
              <a:rPr lang="en-US" sz="2800" dirty="0"/>
              <a:t>Das </a:t>
            </a:r>
          </a:p>
          <a:p>
            <a:r>
              <a:rPr lang="en-US" sz="2800" dirty="0"/>
              <a:t>Die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5E99A6-D0DC-154D-A52F-5EF25B09D044}"/>
              </a:ext>
            </a:extLst>
          </p:cNvPr>
          <p:cNvSpPr txBox="1"/>
          <p:nvPr/>
        </p:nvSpPr>
        <p:spPr>
          <a:xfrm>
            <a:off x="2681720" y="422873"/>
            <a:ext cx="14923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DAT</a:t>
            </a:r>
          </a:p>
          <a:p>
            <a:r>
              <a:rPr lang="en-US" sz="2800" dirty="0"/>
              <a:t>Dem</a:t>
            </a:r>
          </a:p>
          <a:p>
            <a:r>
              <a:rPr lang="en-US" sz="2800" dirty="0"/>
              <a:t>Der. </a:t>
            </a:r>
          </a:p>
          <a:p>
            <a:r>
              <a:rPr lang="en-US" sz="2800" dirty="0"/>
              <a:t>Dem</a:t>
            </a:r>
          </a:p>
          <a:p>
            <a:r>
              <a:rPr lang="en-US" sz="2800" dirty="0"/>
              <a:t>Den +n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2B39E6-3741-6349-A0E8-5931C9629ECB}"/>
              </a:ext>
            </a:extLst>
          </p:cNvPr>
          <p:cNvSpPr txBox="1"/>
          <p:nvPr/>
        </p:nvSpPr>
        <p:spPr>
          <a:xfrm>
            <a:off x="400050" y="2991839"/>
            <a:ext cx="8543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Heimatobjekte</a:t>
            </a:r>
            <a:r>
              <a:rPr lang="en-US" sz="2400" dirty="0"/>
              <a:t> </a:t>
            </a:r>
            <a:r>
              <a:rPr lang="en-US" sz="2400" dirty="0" err="1"/>
              <a:t>sind</a:t>
            </a:r>
            <a:r>
              <a:rPr lang="en-US" sz="2400" dirty="0"/>
              <a:t> </a:t>
            </a:r>
            <a:r>
              <a:rPr lang="en-US" sz="2400" dirty="0">
                <a:highlight>
                  <a:srgbClr val="FFFF00"/>
                </a:highlight>
              </a:rPr>
              <a:t>in dem </a:t>
            </a:r>
            <a:r>
              <a:rPr lang="en-US" sz="2400" dirty="0"/>
              <a:t>Museum. </a:t>
            </a:r>
          </a:p>
          <a:p>
            <a:endParaRPr lang="en-US" sz="2400" dirty="0"/>
          </a:p>
          <a:p>
            <a:r>
              <a:rPr lang="en-US" sz="2400" dirty="0"/>
              <a:t>Die </a:t>
            </a:r>
            <a:r>
              <a:rPr lang="en-US" sz="2400" dirty="0" err="1"/>
              <a:t>Hematobjekte</a:t>
            </a:r>
            <a:r>
              <a:rPr lang="en-US" sz="2400" dirty="0"/>
              <a:t> </a:t>
            </a:r>
            <a:r>
              <a:rPr lang="en-US" sz="2400" dirty="0" err="1"/>
              <a:t>sind</a:t>
            </a:r>
            <a:r>
              <a:rPr lang="en-US" sz="2400" dirty="0"/>
              <a:t> </a:t>
            </a:r>
            <a:r>
              <a:rPr lang="en-US" sz="2400" dirty="0" err="1">
                <a:highlight>
                  <a:srgbClr val="FFFF00"/>
                </a:highlight>
              </a:rPr>
              <a:t>im</a:t>
            </a:r>
            <a:r>
              <a:rPr lang="en-US" sz="2400" dirty="0"/>
              <a:t> Museum.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40CB6D-05FB-F24D-9E5C-CF6BA89B8556}"/>
              </a:ext>
            </a:extLst>
          </p:cNvPr>
          <p:cNvSpPr txBox="1"/>
          <p:nvPr/>
        </p:nvSpPr>
        <p:spPr>
          <a:xfrm>
            <a:off x="400050" y="4349796"/>
            <a:ext cx="103516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Wir</a:t>
            </a:r>
            <a:r>
              <a:rPr lang="en-US" sz="2400" dirty="0"/>
              <a:t> </a:t>
            </a:r>
            <a:r>
              <a:rPr lang="en-US" sz="2400" dirty="0" err="1"/>
              <a:t>haben</a:t>
            </a:r>
            <a:r>
              <a:rPr lang="en-US" sz="2400" dirty="0"/>
              <a:t> in dem </a:t>
            </a:r>
            <a:r>
              <a:rPr lang="en-US" sz="2400" dirty="0" err="1"/>
              <a:t>Esszimmer</a:t>
            </a:r>
            <a:r>
              <a:rPr lang="en-US" sz="2400" dirty="0"/>
              <a:t> </a:t>
            </a:r>
            <a:r>
              <a:rPr lang="en-US" sz="2400" dirty="0" err="1"/>
              <a:t>gegessen</a:t>
            </a:r>
            <a:r>
              <a:rPr lang="en-US" sz="2400" dirty="0"/>
              <a:t> 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>
                <a:sym typeface="Wingdings" pitchFamily="2" charset="2"/>
              </a:rPr>
              <a:t>Wir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haben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im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Esszimmer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gegessen</a:t>
            </a:r>
            <a:r>
              <a:rPr lang="en-US" sz="2400" dirty="0">
                <a:sym typeface="Wingdings" pitchFamily="2" charset="2"/>
              </a:rPr>
              <a:t>. 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Er hat in dem </a:t>
            </a:r>
            <a:r>
              <a:rPr lang="en-US" sz="2400" dirty="0" err="1"/>
              <a:t>Wohnzimmer</a:t>
            </a:r>
            <a:r>
              <a:rPr lang="en-US" sz="2400" dirty="0"/>
              <a:t> </a:t>
            </a:r>
            <a:r>
              <a:rPr lang="en-US" sz="2400" dirty="0" err="1"/>
              <a:t>gearbeitet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Wir</a:t>
            </a:r>
            <a:r>
              <a:rPr lang="en-US" sz="2400" dirty="0"/>
              <a:t> </a:t>
            </a:r>
            <a:r>
              <a:rPr lang="en-US" sz="2400" dirty="0" err="1"/>
              <a:t>haben</a:t>
            </a:r>
            <a:r>
              <a:rPr lang="en-US" sz="2400" dirty="0"/>
              <a:t> das Radio in dem Keller </a:t>
            </a:r>
            <a:r>
              <a:rPr lang="en-US" sz="2400" dirty="0" err="1"/>
              <a:t>repariert</a:t>
            </a:r>
            <a:r>
              <a:rPr lang="en-US" sz="2400" dirty="0"/>
              <a:t>. 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C7ACA4-5E61-4A45-85AC-EFB0061893A4}"/>
              </a:ext>
            </a:extLst>
          </p:cNvPr>
          <p:cNvSpPr txBox="1"/>
          <p:nvPr/>
        </p:nvSpPr>
        <p:spPr>
          <a:xfrm>
            <a:off x="7556360" y="5275385"/>
            <a:ext cx="239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8 auf dem </a:t>
            </a:r>
            <a:r>
              <a:rPr lang="en-US" dirty="0" err="1"/>
              <a:t>Arbeitsblatt</a:t>
            </a:r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F1A1E17-8E3D-D54D-B4E0-8AC88C9D4D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7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94"/>
    </mc:Choice>
    <mc:Fallback>
      <p:transition spd="slow" advTm="76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D52E5F-6039-F04D-89C7-F550F5682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48" y="971411"/>
            <a:ext cx="6210300" cy="539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C5037E-4608-914E-A5AC-37CCDD83479E}"/>
              </a:ext>
            </a:extLst>
          </p:cNvPr>
          <p:cNvSpPr txBox="1"/>
          <p:nvPr/>
        </p:nvSpPr>
        <p:spPr>
          <a:xfrm>
            <a:off x="7415684" y="1668026"/>
            <a:ext cx="330590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ist</a:t>
            </a:r>
            <a:r>
              <a:rPr lang="en-US" dirty="0"/>
              <a:t> die </a:t>
            </a:r>
            <a:r>
              <a:rPr lang="en-US" dirty="0" err="1"/>
              <a:t>Küche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b="1" dirty="0"/>
              <a:t>Wo </a:t>
            </a:r>
            <a:r>
              <a:rPr lang="en-US" dirty="0" err="1"/>
              <a:t>koche</a:t>
            </a:r>
            <a:r>
              <a:rPr lang="en-US" dirty="0"/>
              <a:t> ich? </a:t>
            </a:r>
          </a:p>
          <a:p>
            <a:r>
              <a:rPr lang="en-US" dirty="0"/>
              <a:t>Ich </a:t>
            </a:r>
            <a:r>
              <a:rPr lang="en-US" dirty="0" err="1"/>
              <a:t>koche</a:t>
            </a:r>
            <a:r>
              <a:rPr lang="en-US" dirty="0"/>
              <a:t> </a:t>
            </a:r>
            <a:r>
              <a:rPr lang="en-US" u="sng" dirty="0"/>
              <a:t>in der </a:t>
            </a:r>
            <a:r>
              <a:rPr lang="en-US" dirty="0" err="1"/>
              <a:t>Küche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Wo</a:t>
            </a:r>
            <a:r>
              <a:rPr lang="en-US" dirty="0"/>
              <a:t> </a:t>
            </a:r>
            <a:r>
              <a:rPr lang="en-US" dirty="0" err="1"/>
              <a:t>wasche</a:t>
            </a:r>
            <a:r>
              <a:rPr lang="en-US" dirty="0"/>
              <a:t> ich die </a:t>
            </a:r>
            <a:r>
              <a:rPr lang="en-US" dirty="0" err="1"/>
              <a:t>Wäsche</a:t>
            </a:r>
            <a:r>
              <a:rPr lang="en-US" dirty="0"/>
              <a:t>? </a:t>
            </a:r>
          </a:p>
          <a:p>
            <a:endParaRPr lang="en-US" dirty="0"/>
          </a:p>
          <a:p>
            <a:r>
              <a:rPr lang="en-US" dirty="0"/>
              <a:t>Ich </a:t>
            </a:r>
            <a:r>
              <a:rPr lang="en-US" dirty="0" err="1"/>
              <a:t>wasche</a:t>
            </a:r>
            <a:r>
              <a:rPr lang="en-US" dirty="0"/>
              <a:t> die </a:t>
            </a:r>
            <a:r>
              <a:rPr lang="en-US" dirty="0" err="1"/>
              <a:t>Wäsche</a:t>
            </a:r>
            <a:r>
              <a:rPr lang="en-US" dirty="0"/>
              <a:t> in der </a:t>
            </a:r>
            <a:r>
              <a:rPr lang="en-US" dirty="0" err="1"/>
              <a:t>Waschküche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Wo </a:t>
            </a:r>
            <a:r>
              <a:rPr lang="en-US" dirty="0" err="1"/>
              <a:t>sind</a:t>
            </a:r>
            <a:r>
              <a:rPr lang="en-US" dirty="0"/>
              <a:t> die </a:t>
            </a:r>
            <a:r>
              <a:rPr lang="en-US" dirty="0" err="1"/>
              <a:t>alten</a:t>
            </a:r>
            <a:r>
              <a:rPr lang="en-US" dirty="0"/>
              <a:t> </a:t>
            </a:r>
            <a:r>
              <a:rPr lang="en-US" dirty="0" err="1"/>
              <a:t>Möbelstücke</a:t>
            </a:r>
            <a:r>
              <a:rPr lang="en-US" dirty="0"/>
              <a:t> und </a:t>
            </a:r>
            <a:r>
              <a:rPr lang="en-US" dirty="0" err="1"/>
              <a:t>Spielzeuge</a:t>
            </a:r>
            <a:r>
              <a:rPr lang="en-US" dirty="0"/>
              <a:t> (toys)? </a:t>
            </a:r>
          </a:p>
          <a:p>
            <a:endParaRPr lang="en-US" dirty="0"/>
          </a:p>
          <a:p>
            <a:r>
              <a:rPr lang="en-US" dirty="0"/>
              <a:t>Sie </a:t>
            </a:r>
            <a:r>
              <a:rPr lang="en-US" dirty="0" err="1"/>
              <a:t>sind</a:t>
            </a:r>
            <a:r>
              <a:rPr lang="en-US" dirty="0"/>
              <a:t> auf dem </a:t>
            </a:r>
            <a:r>
              <a:rPr lang="en-US" dirty="0" err="1"/>
              <a:t>Dachboden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F3CEE-EDD1-9F4D-9B58-72FCA08692BA}"/>
              </a:ext>
            </a:extLst>
          </p:cNvPr>
          <p:cNvSpPr txBox="1"/>
          <p:nvPr/>
        </p:nvSpPr>
        <p:spPr>
          <a:xfrm>
            <a:off x="7415684" y="5988818"/>
            <a:ext cx="2441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9 auf dem </a:t>
            </a:r>
            <a:r>
              <a:rPr lang="en-US" dirty="0" err="1"/>
              <a:t>Arbeitsblatt</a:t>
            </a: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17E01E-F183-A14E-86B3-1FDB03FB39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557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482"/>
    </mc:Choice>
    <mc:Fallback>
      <p:transition spd="slow" advTm="117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4A392B-9A7E-954E-96D2-15CEFEEE6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59" y="1203080"/>
            <a:ext cx="5402803" cy="3943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D9143D-ED85-7940-A887-32EF691700E7}"/>
              </a:ext>
            </a:extLst>
          </p:cNvPr>
          <p:cNvSpPr txBox="1"/>
          <p:nvPr/>
        </p:nvSpPr>
        <p:spPr>
          <a:xfrm>
            <a:off x="2833635" y="4592097"/>
            <a:ext cx="5617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 </a:t>
            </a:r>
            <a:r>
              <a:rPr lang="en-US" dirty="0" err="1"/>
              <a:t>ist</a:t>
            </a:r>
            <a:r>
              <a:rPr lang="en-US" dirty="0"/>
              <a:t> die </a:t>
            </a:r>
            <a:r>
              <a:rPr lang="en-US" dirty="0" err="1"/>
              <a:t>Kaffeemaschine</a:t>
            </a:r>
            <a:r>
              <a:rPr lang="en-US" dirty="0"/>
              <a:t>? </a:t>
            </a:r>
          </a:p>
          <a:p>
            <a:r>
              <a:rPr lang="en-US" dirty="0"/>
              <a:t>Wo </a:t>
            </a:r>
            <a:r>
              <a:rPr lang="en-US" dirty="0" err="1"/>
              <a:t>ist</a:t>
            </a:r>
            <a:r>
              <a:rPr lang="en-US" dirty="0"/>
              <a:t> die Couch? </a:t>
            </a:r>
          </a:p>
          <a:p>
            <a:r>
              <a:rPr lang="en-US" dirty="0"/>
              <a:t>Wo </a:t>
            </a:r>
            <a:r>
              <a:rPr lang="en-US" dirty="0" err="1"/>
              <a:t>sind</a:t>
            </a:r>
            <a:r>
              <a:rPr lang="en-US" dirty="0"/>
              <a:t> die Rosen, </a:t>
            </a:r>
            <a:r>
              <a:rPr lang="en-US" dirty="0" err="1"/>
              <a:t>Tulpen</a:t>
            </a:r>
            <a:r>
              <a:rPr lang="en-US" dirty="0"/>
              <a:t> und </a:t>
            </a:r>
            <a:r>
              <a:rPr lang="en-US" dirty="0" err="1"/>
              <a:t>Tomaten</a:t>
            </a:r>
            <a:r>
              <a:rPr lang="en-US" dirty="0"/>
              <a:t>?</a:t>
            </a:r>
          </a:p>
          <a:p>
            <a:r>
              <a:rPr lang="en-US" dirty="0"/>
              <a:t>Wo </a:t>
            </a:r>
            <a:r>
              <a:rPr lang="en-US" dirty="0" err="1"/>
              <a:t>sind</a:t>
            </a:r>
            <a:r>
              <a:rPr lang="en-US" dirty="0"/>
              <a:t> die </a:t>
            </a:r>
            <a:r>
              <a:rPr lang="en-US" dirty="0" err="1"/>
              <a:t>alten</a:t>
            </a:r>
            <a:r>
              <a:rPr lang="en-US" dirty="0"/>
              <a:t> </a:t>
            </a:r>
            <a:r>
              <a:rPr lang="en-US" dirty="0" err="1"/>
              <a:t>Klamotten</a:t>
            </a:r>
            <a:r>
              <a:rPr lang="en-US" dirty="0"/>
              <a:t>?  </a:t>
            </a:r>
          </a:p>
          <a:p>
            <a:r>
              <a:rPr lang="en-US" dirty="0"/>
              <a:t>Wo </a:t>
            </a:r>
            <a:r>
              <a:rPr lang="en-US" dirty="0" err="1"/>
              <a:t>ist</a:t>
            </a:r>
            <a:r>
              <a:rPr lang="en-US" dirty="0"/>
              <a:t> das Handy? </a:t>
            </a:r>
          </a:p>
          <a:p>
            <a:r>
              <a:rPr lang="en-US" dirty="0"/>
              <a:t>Wo </a:t>
            </a:r>
            <a:r>
              <a:rPr lang="en-US" dirty="0" err="1"/>
              <a:t>ist</a:t>
            </a:r>
            <a:r>
              <a:rPr lang="en-US" dirty="0"/>
              <a:t> das </a:t>
            </a:r>
            <a:r>
              <a:rPr lang="en-US" dirty="0" err="1"/>
              <a:t>Bücherregal</a:t>
            </a:r>
            <a:r>
              <a:rPr lang="en-US" dirty="0"/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65FC7-B926-F846-84AA-BA8DCCC75AA9}"/>
              </a:ext>
            </a:extLst>
          </p:cNvPr>
          <p:cNvSpPr txBox="1"/>
          <p:nvPr/>
        </p:nvSpPr>
        <p:spPr>
          <a:xfrm>
            <a:off x="7827666" y="3084844"/>
            <a:ext cx="1879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10 auf dem </a:t>
            </a:r>
            <a:r>
              <a:rPr lang="en-US" dirty="0" err="1"/>
              <a:t>Arbeitsblatt</a:t>
            </a:r>
            <a:r>
              <a:rPr lang="en-US" dirty="0"/>
              <a:t>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AED43F-D3E9-3A4C-863E-EF158089B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1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48"/>
    </mc:Choice>
    <mc:Fallback>
      <p:transition spd="slow" advTm="23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743306-3ED2-E943-875D-760D7C40E98B}"/>
              </a:ext>
            </a:extLst>
          </p:cNvPr>
          <p:cNvSpPr txBox="1"/>
          <p:nvPr/>
        </p:nvSpPr>
        <p:spPr>
          <a:xfrm>
            <a:off x="506680" y="391885"/>
            <a:ext cx="1128155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Die </a:t>
            </a:r>
            <a:r>
              <a:rPr lang="en-US" sz="3200" dirty="0" err="1"/>
              <a:t>Ausstellung</a:t>
            </a:r>
            <a:r>
              <a:rPr lang="en-US" sz="3200" dirty="0"/>
              <a:t> </a:t>
            </a:r>
          </a:p>
          <a:p>
            <a:r>
              <a:rPr lang="en-US" sz="3200" dirty="0"/>
              <a:t>Der </a:t>
            </a:r>
            <a:r>
              <a:rPr lang="en-US" sz="3200" dirty="0" err="1"/>
              <a:t>Schüler</a:t>
            </a:r>
            <a:endParaRPr lang="en-US" sz="3200" dirty="0"/>
          </a:p>
          <a:p>
            <a:r>
              <a:rPr lang="en-US" sz="3200" dirty="0"/>
              <a:t>Der Flammkuchen</a:t>
            </a:r>
          </a:p>
          <a:p>
            <a:endParaRPr lang="en-US" sz="3200" dirty="0"/>
          </a:p>
          <a:p>
            <a:r>
              <a:rPr lang="en-US" sz="3200" dirty="0"/>
              <a:t>Was </a:t>
            </a:r>
            <a:r>
              <a:rPr lang="en-US" sz="3200" dirty="0" err="1"/>
              <a:t>bringt</a:t>
            </a:r>
            <a:r>
              <a:rPr lang="en-US" sz="3200" dirty="0"/>
              <a:t> der </a:t>
            </a:r>
            <a:r>
              <a:rPr lang="en-US" sz="3200" dirty="0" err="1"/>
              <a:t>Schüler</a:t>
            </a:r>
            <a:r>
              <a:rPr lang="en-US" sz="3200" dirty="0"/>
              <a:t>? </a:t>
            </a:r>
          </a:p>
          <a:p>
            <a:endParaRPr lang="en-US" sz="3200" dirty="0"/>
          </a:p>
          <a:p>
            <a:r>
              <a:rPr lang="en-US" sz="3200" dirty="0"/>
              <a:t>1. Der </a:t>
            </a:r>
            <a:r>
              <a:rPr lang="en-US" sz="3200" dirty="0" err="1"/>
              <a:t>Schühler</a:t>
            </a:r>
            <a:r>
              <a:rPr lang="en-US" sz="3200" dirty="0"/>
              <a:t> </a:t>
            </a:r>
            <a:r>
              <a:rPr lang="en-US" sz="3200" dirty="0" err="1"/>
              <a:t>bringt</a:t>
            </a:r>
            <a:r>
              <a:rPr lang="en-US" sz="3200" dirty="0"/>
              <a:t> </a:t>
            </a:r>
            <a:r>
              <a:rPr lang="en-US" sz="3200" u="sng" dirty="0"/>
              <a:t>den Flammkuchen</a:t>
            </a:r>
            <a:r>
              <a:rPr lang="en-US" sz="3200" dirty="0"/>
              <a:t>. </a:t>
            </a:r>
          </a:p>
          <a:p>
            <a:r>
              <a:rPr lang="en-US" sz="3200" dirty="0"/>
              <a:t>S  [NOM]           V               DO [AKK]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2. Der </a:t>
            </a:r>
            <a:r>
              <a:rPr lang="en-US" sz="3200" dirty="0" err="1"/>
              <a:t>Schüler</a:t>
            </a:r>
            <a:r>
              <a:rPr lang="en-US" sz="3200" dirty="0"/>
              <a:t> </a:t>
            </a:r>
            <a:r>
              <a:rPr lang="en-US" sz="3200" dirty="0" err="1"/>
              <a:t>bringt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FF00"/>
                </a:highlight>
              </a:rPr>
              <a:t>der </a:t>
            </a:r>
            <a:r>
              <a:rPr lang="en-US" sz="3200" dirty="0" err="1">
                <a:highlight>
                  <a:srgbClr val="FFFF00"/>
                </a:highlight>
              </a:rPr>
              <a:t>Ausstellung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u="sng" dirty="0"/>
              <a:t>den Flammkuchen</a:t>
            </a:r>
            <a:r>
              <a:rPr lang="en-US" sz="3200" dirty="0"/>
              <a:t>. </a:t>
            </a:r>
          </a:p>
          <a:p>
            <a:r>
              <a:rPr lang="en-US" sz="3200" dirty="0"/>
              <a:t>S [NOM]           V                                         DO [AKK]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663E6-5215-4846-8DEB-AE7BF233D438}"/>
              </a:ext>
            </a:extLst>
          </p:cNvPr>
          <p:cNvSpPr txBox="1"/>
          <p:nvPr/>
        </p:nvSpPr>
        <p:spPr>
          <a:xfrm>
            <a:off x="4496789" y="380010"/>
            <a:ext cx="20425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NOM </a:t>
            </a:r>
          </a:p>
          <a:p>
            <a:r>
              <a:rPr lang="en-US" sz="2800" dirty="0"/>
              <a:t>Der </a:t>
            </a:r>
          </a:p>
          <a:p>
            <a:r>
              <a:rPr lang="en-US" sz="2800" dirty="0"/>
              <a:t>Die </a:t>
            </a:r>
          </a:p>
          <a:p>
            <a:r>
              <a:rPr lang="en-US" sz="2800" dirty="0"/>
              <a:t>Das </a:t>
            </a:r>
          </a:p>
          <a:p>
            <a:r>
              <a:rPr lang="en-US" sz="2800" dirty="0"/>
              <a:t>Die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AE8C39-609D-284F-849C-23B7CC7BFF40}"/>
              </a:ext>
            </a:extLst>
          </p:cNvPr>
          <p:cNvSpPr txBox="1"/>
          <p:nvPr/>
        </p:nvSpPr>
        <p:spPr>
          <a:xfrm>
            <a:off x="5518067" y="403760"/>
            <a:ext cx="182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AKK</a:t>
            </a:r>
          </a:p>
          <a:p>
            <a:r>
              <a:rPr lang="en-US" sz="2800" dirty="0"/>
              <a:t>Den</a:t>
            </a:r>
          </a:p>
          <a:p>
            <a:r>
              <a:rPr lang="en-US" sz="2800" dirty="0"/>
              <a:t>Die</a:t>
            </a:r>
          </a:p>
          <a:p>
            <a:r>
              <a:rPr lang="en-US" sz="2800" dirty="0"/>
              <a:t>Das </a:t>
            </a:r>
          </a:p>
          <a:p>
            <a:r>
              <a:rPr lang="en-US" sz="2800" dirty="0"/>
              <a:t>Die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D153B0-5404-424B-A9A8-F40EB6F37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914" y="403760"/>
            <a:ext cx="5199578" cy="1683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2A0E63-F2DF-2746-A62A-80D88C54C246}"/>
              </a:ext>
            </a:extLst>
          </p:cNvPr>
          <p:cNvSpPr txBox="1"/>
          <p:nvPr/>
        </p:nvSpPr>
        <p:spPr>
          <a:xfrm>
            <a:off x="9818370" y="3771900"/>
            <a:ext cx="1531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1 auf dem </a:t>
            </a:r>
            <a:r>
              <a:rPr lang="en-US" dirty="0" err="1"/>
              <a:t>Arbeitsblatt</a:t>
            </a:r>
            <a:r>
              <a:rPr lang="en-US"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EFF301-AFB1-2243-8FE0-2E03DA36FC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1028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33"/>
    </mc:Choice>
    <mc:Fallback>
      <p:transition spd="slow" advTm="119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DB9269-2A47-8F43-A6BE-7BB601D172A7}"/>
              </a:ext>
            </a:extLst>
          </p:cNvPr>
          <p:cNvSpPr/>
          <p:nvPr/>
        </p:nvSpPr>
        <p:spPr>
          <a:xfrm>
            <a:off x="649183" y="528890"/>
            <a:ext cx="100504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Der </a:t>
            </a:r>
            <a:r>
              <a:rPr lang="en-US" sz="2800" dirty="0" err="1"/>
              <a:t>Schüler</a:t>
            </a:r>
            <a:r>
              <a:rPr lang="en-US" sz="2800" dirty="0"/>
              <a:t> </a:t>
            </a:r>
            <a:r>
              <a:rPr lang="en-US" sz="2800" dirty="0" err="1"/>
              <a:t>bringt</a:t>
            </a:r>
            <a:r>
              <a:rPr lang="en-US" sz="2800" dirty="0"/>
              <a:t> </a:t>
            </a:r>
            <a:r>
              <a:rPr lang="en-US" sz="2800" dirty="0">
                <a:highlight>
                  <a:srgbClr val="FFFF00"/>
                </a:highlight>
              </a:rPr>
              <a:t>der</a:t>
            </a:r>
            <a:r>
              <a:rPr lang="en-US" sz="2800" dirty="0"/>
              <a:t> </a:t>
            </a:r>
            <a:r>
              <a:rPr lang="en-US" sz="2800" dirty="0" err="1"/>
              <a:t>Ausstellung</a:t>
            </a:r>
            <a:r>
              <a:rPr lang="en-US" sz="2800" dirty="0"/>
              <a:t> den Flammkuchen. </a:t>
            </a:r>
          </a:p>
          <a:p>
            <a:r>
              <a:rPr lang="en-US" sz="2800" dirty="0"/>
              <a:t>S [NOM]           V            IO [DAT]                             DO [AKK]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BC3473-F9C4-9F44-BBD3-9551DDB05300}"/>
              </a:ext>
            </a:extLst>
          </p:cNvPr>
          <p:cNvSpPr txBox="1"/>
          <p:nvPr/>
        </p:nvSpPr>
        <p:spPr>
          <a:xfrm>
            <a:off x="506679" y="1757547"/>
            <a:ext cx="94883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das Museum </a:t>
            </a:r>
          </a:p>
          <a:p>
            <a:r>
              <a:rPr lang="en-US" sz="2800" dirty="0"/>
              <a:t>Der </a:t>
            </a:r>
            <a:r>
              <a:rPr lang="en-US" sz="2800" dirty="0" err="1"/>
              <a:t>Schüler</a:t>
            </a:r>
            <a:r>
              <a:rPr lang="en-US" sz="2800" dirty="0"/>
              <a:t> </a:t>
            </a:r>
            <a:r>
              <a:rPr lang="en-US" sz="2800" dirty="0" err="1"/>
              <a:t>bringt</a:t>
            </a:r>
            <a:r>
              <a:rPr lang="en-US" sz="2800" dirty="0"/>
              <a:t> </a:t>
            </a:r>
            <a:r>
              <a:rPr lang="en-US" sz="2800" dirty="0">
                <a:highlight>
                  <a:srgbClr val="FFFF00"/>
                </a:highlight>
              </a:rPr>
              <a:t>dem</a:t>
            </a:r>
            <a:r>
              <a:rPr lang="en-US" sz="2800" dirty="0"/>
              <a:t> Museum den Flammkuchen. </a:t>
            </a:r>
          </a:p>
          <a:p>
            <a:endParaRPr lang="en-US" sz="2800" dirty="0"/>
          </a:p>
          <a:p>
            <a:r>
              <a:rPr lang="en-US" sz="2800" dirty="0"/>
              <a:t>der Freund</a:t>
            </a:r>
          </a:p>
          <a:p>
            <a:r>
              <a:rPr lang="en-US" sz="2800" dirty="0"/>
              <a:t>Der </a:t>
            </a:r>
            <a:r>
              <a:rPr lang="en-US" sz="2800" dirty="0" err="1"/>
              <a:t>Schüler</a:t>
            </a:r>
            <a:r>
              <a:rPr lang="en-US" sz="2800" dirty="0"/>
              <a:t> </a:t>
            </a:r>
            <a:r>
              <a:rPr lang="en-US" sz="2800" dirty="0" err="1"/>
              <a:t>bringt</a:t>
            </a:r>
            <a:r>
              <a:rPr lang="en-US" sz="2800" dirty="0"/>
              <a:t> </a:t>
            </a:r>
            <a:r>
              <a:rPr lang="en-US" sz="2800" dirty="0">
                <a:highlight>
                  <a:srgbClr val="FFFF00"/>
                </a:highlight>
              </a:rPr>
              <a:t>dem</a:t>
            </a:r>
            <a:r>
              <a:rPr lang="en-US" sz="2800" dirty="0"/>
              <a:t> Freund den Flammkuchen. </a:t>
            </a:r>
          </a:p>
          <a:p>
            <a:endParaRPr lang="en-US" sz="2800" dirty="0"/>
          </a:p>
          <a:p>
            <a:r>
              <a:rPr lang="en-US" sz="2800" dirty="0"/>
              <a:t>die  Freunde (PL) </a:t>
            </a:r>
          </a:p>
          <a:p>
            <a:r>
              <a:rPr lang="en-US" sz="2800" dirty="0"/>
              <a:t>Der </a:t>
            </a:r>
            <a:r>
              <a:rPr lang="en-US" sz="2800" dirty="0" err="1"/>
              <a:t>Schüler</a:t>
            </a:r>
            <a:r>
              <a:rPr lang="en-US" sz="2800" dirty="0"/>
              <a:t> </a:t>
            </a:r>
            <a:r>
              <a:rPr lang="en-US" sz="2800" dirty="0" err="1"/>
              <a:t>bringt</a:t>
            </a:r>
            <a:r>
              <a:rPr lang="en-US" sz="2800" dirty="0"/>
              <a:t> </a:t>
            </a:r>
            <a:r>
              <a:rPr lang="en-US" sz="2800" dirty="0">
                <a:highlight>
                  <a:srgbClr val="FFFF00"/>
                </a:highlight>
              </a:rPr>
              <a:t>den</a:t>
            </a:r>
            <a:r>
              <a:rPr lang="en-US" sz="2800" dirty="0"/>
              <a:t> </a:t>
            </a:r>
            <a:r>
              <a:rPr lang="en-US" sz="2800" dirty="0" err="1"/>
              <a:t>Freunde</a:t>
            </a:r>
            <a:r>
              <a:rPr lang="en-US" sz="2800" dirty="0" err="1">
                <a:highlight>
                  <a:srgbClr val="FFFF00"/>
                </a:highlight>
              </a:rPr>
              <a:t>n</a:t>
            </a:r>
            <a:r>
              <a:rPr lang="en-US" sz="2800" dirty="0"/>
              <a:t> den Flammkuchen. 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39574-A24E-8549-8339-207260AF32B4}"/>
              </a:ext>
            </a:extLst>
          </p:cNvPr>
          <p:cNvSpPr txBox="1"/>
          <p:nvPr/>
        </p:nvSpPr>
        <p:spPr>
          <a:xfrm>
            <a:off x="8840189" y="2151660"/>
            <a:ext cx="20425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NOM </a:t>
            </a:r>
          </a:p>
          <a:p>
            <a:r>
              <a:rPr lang="en-US" sz="2800" dirty="0"/>
              <a:t>Der </a:t>
            </a:r>
          </a:p>
          <a:p>
            <a:r>
              <a:rPr lang="en-US" sz="2800" dirty="0"/>
              <a:t>Die </a:t>
            </a:r>
          </a:p>
          <a:p>
            <a:r>
              <a:rPr lang="en-US" sz="2800" dirty="0"/>
              <a:t>Das </a:t>
            </a:r>
          </a:p>
          <a:p>
            <a:r>
              <a:rPr lang="en-US" sz="2800" dirty="0"/>
              <a:t>Die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8F8AD1-EBC8-DF4A-9D0F-708921FD1954}"/>
              </a:ext>
            </a:extLst>
          </p:cNvPr>
          <p:cNvSpPr txBox="1"/>
          <p:nvPr/>
        </p:nvSpPr>
        <p:spPr>
          <a:xfrm>
            <a:off x="9785266" y="2151659"/>
            <a:ext cx="182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AKK</a:t>
            </a:r>
          </a:p>
          <a:p>
            <a:r>
              <a:rPr lang="en-US" sz="2800" dirty="0"/>
              <a:t>Den</a:t>
            </a:r>
          </a:p>
          <a:p>
            <a:r>
              <a:rPr lang="en-US" sz="2800" dirty="0"/>
              <a:t>Die</a:t>
            </a:r>
          </a:p>
          <a:p>
            <a:r>
              <a:rPr lang="en-US" sz="2800" dirty="0"/>
              <a:t>Das </a:t>
            </a:r>
          </a:p>
          <a:p>
            <a:r>
              <a:rPr lang="en-US" sz="2800" dirty="0"/>
              <a:t>Die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C44E9A-1727-C842-98FD-CCE2400B6167}"/>
              </a:ext>
            </a:extLst>
          </p:cNvPr>
          <p:cNvSpPr txBox="1"/>
          <p:nvPr/>
        </p:nvSpPr>
        <p:spPr>
          <a:xfrm>
            <a:off x="10699666" y="2151659"/>
            <a:ext cx="14923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DAT</a:t>
            </a:r>
          </a:p>
          <a:p>
            <a:r>
              <a:rPr lang="en-US" sz="2800" dirty="0"/>
              <a:t>Dem</a:t>
            </a:r>
          </a:p>
          <a:p>
            <a:r>
              <a:rPr lang="en-US" sz="2800" dirty="0"/>
              <a:t>Der. </a:t>
            </a:r>
          </a:p>
          <a:p>
            <a:r>
              <a:rPr lang="en-US" sz="2800" dirty="0"/>
              <a:t>Dem</a:t>
            </a:r>
          </a:p>
          <a:p>
            <a:r>
              <a:rPr lang="en-US" sz="2800" dirty="0"/>
              <a:t>Den +n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428BAE-9D5D-8549-9ACF-D3CD0B501B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096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980"/>
    </mc:Choice>
    <mc:Fallback>
      <p:transition spd="slow" advTm="161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7 Best Automatic Ball Throwers for Dogs - Reviews &amp; Buyer's Guide">
            <a:extLst>
              <a:ext uri="{FF2B5EF4-FFF2-40B4-BE49-F238E27FC236}">
                <a16:creationId xmlns:a16="http://schemas.microsoft.com/office/drawing/2014/main" id="{B55B803D-FE5A-D848-8B98-F77C82F65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" y="880467"/>
            <a:ext cx="6777990" cy="400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718C6E-6CE4-864F-90C5-556A5BE7F79B}"/>
              </a:ext>
            </a:extLst>
          </p:cNvPr>
          <p:cNvSpPr txBox="1"/>
          <p:nvPr/>
        </p:nvSpPr>
        <p:spPr>
          <a:xfrm>
            <a:off x="7200900" y="880467"/>
            <a:ext cx="458343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Der Mann</a:t>
            </a:r>
          </a:p>
          <a:p>
            <a:r>
              <a:rPr lang="en-US" sz="2800" dirty="0"/>
              <a:t>Der Hund</a:t>
            </a:r>
          </a:p>
          <a:p>
            <a:r>
              <a:rPr lang="en-US" sz="2800" dirty="0"/>
              <a:t>Der Ball </a:t>
            </a:r>
          </a:p>
          <a:p>
            <a:endParaRPr lang="en-US" dirty="0"/>
          </a:p>
          <a:p>
            <a:endParaRPr lang="en-US" dirty="0"/>
          </a:p>
          <a:p>
            <a:endParaRPr lang="en-US" sz="2800" dirty="0"/>
          </a:p>
          <a:p>
            <a:r>
              <a:rPr lang="en-US" sz="2400" dirty="0"/>
              <a:t>Der Mann </a:t>
            </a:r>
            <a:r>
              <a:rPr lang="en-US" sz="2400" dirty="0" err="1"/>
              <a:t>wirft</a:t>
            </a:r>
            <a:r>
              <a:rPr lang="en-US" sz="2400" dirty="0"/>
              <a:t> den Ball. </a:t>
            </a:r>
          </a:p>
          <a:p>
            <a:r>
              <a:rPr lang="en-US" sz="2400" dirty="0"/>
              <a:t>S.                  V.         DO.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Der Mann </a:t>
            </a:r>
            <a:r>
              <a:rPr lang="en-US" sz="2400" dirty="0" err="1"/>
              <a:t>wirft</a:t>
            </a:r>
            <a:r>
              <a:rPr lang="en-US" sz="2400" dirty="0"/>
              <a:t> dem Hund den Ball. </a:t>
            </a:r>
          </a:p>
          <a:p>
            <a:r>
              <a:rPr lang="en-US" sz="2400" dirty="0"/>
              <a:t>S.                    V.                           DO.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2F155-CB63-1145-AB0F-C2E96094D4CD}"/>
              </a:ext>
            </a:extLst>
          </p:cNvPr>
          <p:cNvSpPr txBox="1"/>
          <p:nvPr/>
        </p:nvSpPr>
        <p:spPr>
          <a:xfrm>
            <a:off x="9664065" y="4996633"/>
            <a:ext cx="651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IO.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3E5B3-B8AC-E640-8B6B-147C87482EAE}"/>
              </a:ext>
            </a:extLst>
          </p:cNvPr>
          <p:cNvSpPr txBox="1"/>
          <p:nvPr/>
        </p:nvSpPr>
        <p:spPr>
          <a:xfrm>
            <a:off x="346710" y="5000588"/>
            <a:ext cx="6743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highlight>
                  <a:srgbClr val="FFFF00"/>
                </a:highlight>
              </a:rPr>
              <a:t>Wem</a:t>
            </a:r>
            <a:r>
              <a:rPr lang="en-US" sz="2800" dirty="0"/>
              <a:t> </a:t>
            </a:r>
            <a:r>
              <a:rPr lang="en-US" sz="2800" dirty="0" err="1"/>
              <a:t>wirft</a:t>
            </a:r>
            <a:r>
              <a:rPr lang="en-US" sz="2800" dirty="0"/>
              <a:t> der Mann den Ball? </a:t>
            </a:r>
          </a:p>
          <a:p>
            <a:r>
              <a:rPr lang="en-US" sz="2800" dirty="0"/>
              <a:t>Der Mann </a:t>
            </a:r>
            <a:r>
              <a:rPr lang="en-US" sz="2800" dirty="0" err="1"/>
              <a:t>wirft</a:t>
            </a:r>
            <a:r>
              <a:rPr lang="en-US" sz="2800" dirty="0"/>
              <a:t> dem Hund den Ball.</a:t>
            </a:r>
          </a:p>
          <a:p>
            <a:r>
              <a:rPr lang="en-US" sz="2800" dirty="0"/>
              <a:t>Der Mann </a:t>
            </a:r>
            <a:r>
              <a:rPr lang="en-US" sz="2800" dirty="0" err="1"/>
              <a:t>wirft</a:t>
            </a:r>
            <a:r>
              <a:rPr lang="en-US" sz="2800" dirty="0"/>
              <a:t> der </a:t>
            </a:r>
            <a:r>
              <a:rPr lang="en-US" sz="2800" dirty="0" err="1"/>
              <a:t>Katze</a:t>
            </a:r>
            <a:r>
              <a:rPr lang="en-US" sz="2800" dirty="0"/>
              <a:t> den Ball. </a:t>
            </a:r>
          </a:p>
          <a:p>
            <a:r>
              <a:rPr lang="en-US" sz="2800" dirty="0"/>
              <a:t>Der Mann </a:t>
            </a:r>
            <a:r>
              <a:rPr lang="en-US" sz="2800" dirty="0" err="1"/>
              <a:t>wirft</a:t>
            </a:r>
            <a:r>
              <a:rPr lang="en-US" sz="2800" dirty="0"/>
              <a:t> dem Kind den Ball.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3C862-7543-D246-95C0-6279DA094F2D}"/>
              </a:ext>
            </a:extLst>
          </p:cNvPr>
          <p:cNvSpPr txBox="1"/>
          <p:nvPr/>
        </p:nvSpPr>
        <p:spPr>
          <a:xfrm>
            <a:off x="7200900" y="5703570"/>
            <a:ext cx="2148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2 auf dem </a:t>
            </a:r>
            <a:r>
              <a:rPr lang="en-US" dirty="0" err="1"/>
              <a:t>Arbeitsblatt</a:t>
            </a:r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FF42F63-CD69-8147-8B54-2720C5C657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541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77"/>
    </mc:Choice>
    <mc:Fallback>
      <p:transition spd="slow" advTm="138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A65645-6605-EC42-9614-E0D9438098E2}"/>
              </a:ext>
            </a:extLst>
          </p:cNvPr>
          <p:cNvSpPr txBox="1"/>
          <p:nvPr/>
        </p:nvSpPr>
        <p:spPr>
          <a:xfrm>
            <a:off x="765810" y="811530"/>
            <a:ext cx="952119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geben/hat gegeben</a:t>
            </a:r>
          </a:p>
          <a:p>
            <a:r>
              <a:rPr lang="de-DE" sz="2400" dirty="0"/>
              <a:t>Zurückgeben/hat zurückgegeben</a:t>
            </a:r>
          </a:p>
          <a:p>
            <a:r>
              <a:rPr lang="de-DE" sz="2400" dirty="0"/>
              <a:t>leihen/hat geliehen</a:t>
            </a:r>
          </a:p>
          <a:p>
            <a:r>
              <a:rPr lang="de-DE" sz="2400" dirty="0"/>
              <a:t>kaufen/hat gekauft </a:t>
            </a:r>
          </a:p>
          <a:p>
            <a:r>
              <a:rPr lang="de-DE" sz="2400" dirty="0"/>
              <a:t>verkaufen/hat verkauft </a:t>
            </a:r>
          </a:p>
          <a:p>
            <a:r>
              <a:rPr lang="de-DE" sz="2400" dirty="0"/>
              <a:t>schenken/hat geschenkt</a:t>
            </a:r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schreiben/hat geschrieben</a:t>
            </a:r>
          </a:p>
          <a:p>
            <a:r>
              <a:rPr lang="de-DE" sz="2400" dirty="0"/>
              <a:t>erklären/hat erklärt</a:t>
            </a:r>
          </a:p>
          <a:p>
            <a:r>
              <a:rPr lang="de-DE" sz="2400" dirty="0"/>
              <a:t>sagen/hat gesagt </a:t>
            </a:r>
          </a:p>
          <a:p>
            <a:r>
              <a:rPr lang="de-DE" sz="2400" dirty="0"/>
              <a:t>erzählen/hat erzählt</a:t>
            </a:r>
          </a:p>
          <a:p>
            <a:r>
              <a:rPr lang="de-DE" sz="2400" dirty="0"/>
              <a:t>präsentieren/hat präsentiert</a:t>
            </a:r>
          </a:p>
          <a:p>
            <a:r>
              <a:rPr lang="de-DE" sz="2400" dirty="0"/>
              <a:t>zeigen/hat gezeigt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0361152-1EEA-E94A-AA37-8A963E3E6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3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289"/>
    </mc:Choice>
    <mc:Fallback>
      <p:transition spd="slow" advTm="90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62E2-05B6-E24E-8B6F-BC55645ED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Wem</a:t>
            </a:r>
            <a:r>
              <a:rPr lang="en-US" dirty="0"/>
              <a:t> </a:t>
            </a:r>
            <a:r>
              <a:rPr lang="en-US" dirty="0" err="1"/>
              <a:t>gibt</a:t>
            </a:r>
            <a:r>
              <a:rPr lang="en-US" dirty="0"/>
              <a:t> Stefan das </a:t>
            </a:r>
            <a:r>
              <a:rPr lang="en-US" dirty="0" err="1"/>
              <a:t>Schlüssel</a:t>
            </a:r>
            <a:r>
              <a:rPr lang="en-US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91AED-35DC-194F-9E0E-1CF28CD1C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96012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/>
              <a:t>Bauen</a:t>
            </a:r>
            <a:r>
              <a:rPr lang="en-US" dirty="0"/>
              <a:t> Sie </a:t>
            </a:r>
            <a:r>
              <a:rPr lang="en-US" dirty="0" err="1"/>
              <a:t>Sätze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Dativ</a:t>
            </a:r>
            <a:r>
              <a:rPr lang="en-US" dirty="0"/>
              <a:t> – Nr. 3 auf dem </a:t>
            </a:r>
            <a:r>
              <a:rPr lang="en-US" dirty="0" err="1"/>
              <a:t>Arbeitsblatt</a:t>
            </a:r>
            <a:r>
              <a:rPr lang="en-US" dirty="0"/>
              <a:t>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1. Stefan/die </a:t>
            </a:r>
            <a:r>
              <a:rPr lang="en-US" sz="2400" dirty="0" err="1"/>
              <a:t>Seminararbeit</a:t>
            </a:r>
            <a:r>
              <a:rPr lang="en-US" sz="2400" dirty="0"/>
              <a:t>/die </a:t>
            </a:r>
            <a:r>
              <a:rPr lang="en-US" sz="2400" dirty="0" err="1"/>
              <a:t>Professorin</a:t>
            </a:r>
            <a:r>
              <a:rPr lang="en-US" sz="2400" dirty="0"/>
              <a:t>/</a:t>
            </a:r>
            <a:r>
              <a:rPr lang="en-US" sz="2400" dirty="0" err="1"/>
              <a:t>geben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Stefan </a:t>
            </a:r>
            <a:r>
              <a:rPr lang="en-US" sz="2400" dirty="0" err="1"/>
              <a:t>gibt</a:t>
            </a:r>
            <a:r>
              <a:rPr lang="en-US" sz="2400" dirty="0"/>
              <a:t> der </a:t>
            </a:r>
            <a:r>
              <a:rPr lang="en-US" sz="2400" dirty="0" err="1"/>
              <a:t>Professorin</a:t>
            </a:r>
            <a:r>
              <a:rPr lang="en-US" sz="2400" dirty="0"/>
              <a:t> die </a:t>
            </a:r>
            <a:r>
              <a:rPr lang="en-US" sz="2400" dirty="0" err="1"/>
              <a:t>Seminararbeit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2. Barbara/</a:t>
            </a:r>
            <a:r>
              <a:rPr lang="en-US" sz="2400" dirty="0" err="1"/>
              <a:t>ihre</a:t>
            </a:r>
            <a:r>
              <a:rPr lang="en-US" sz="2400" dirty="0"/>
              <a:t> </a:t>
            </a:r>
            <a:r>
              <a:rPr lang="en-US" sz="2400" dirty="0" err="1"/>
              <a:t>Haarebrüste</a:t>
            </a:r>
            <a:r>
              <a:rPr lang="en-US" sz="2400" dirty="0"/>
              <a:t>/die </a:t>
            </a:r>
            <a:r>
              <a:rPr lang="en-US" sz="2400" dirty="0" err="1"/>
              <a:t>Freundin</a:t>
            </a:r>
            <a:r>
              <a:rPr lang="en-US" sz="2400" dirty="0"/>
              <a:t>/</a:t>
            </a:r>
            <a:r>
              <a:rPr lang="en-US" sz="2400" dirty="0" err="1"/>
              <a:t>leihen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3. Anna/der Rock/die Mutter/</a:t>
            </a:r>
            <a:r>
              <a:rPr lang="en-US" sz="2400" dirty="0" err="1"/>
              <a:t>schenken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4. Karl/</a:t>
            </a:r>
            <a:r>
              <a:rPr lang="en-US" sz="2400" dirty="0" err="1"/>
              <a:t>ein</a:t>
            </a:r>
            <a:r>
              <a:rPr lang="en-US" sz="2400" dirty="0"/>
              <a:t> Tablet/der </a:t>
            </a:r>
            <a:r>
              <a:rPr lang="en-US" sz="2400" dirty="0" err="1"/>
              <a:t>Bruder</a:t>
            </a:r>
            <a:r>
              <a:rPr lang="en-US" sz="2400" dirty="0"/>
              <a:t>/</a:t>
            </a:r>
            <a:r>
              <a:rPr lang="en-US" sz="2400" dirty="0" err="1"/>
              <a:t>kaufen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5. Barbara/</a:t>
            </a:r>
            <a:r>
              <a:rPr lang="en-US" sz="2400" dirty="0" err="1"/>
              <a:t>eine</a:t>
            </a:r>
            <a:r>
              <a:rPr lang="en-US" sz="2400" dirty="0"/>
              <a:t> </a:t>
            </a:r>
            <a:r>
              <a:rPr lang="en-US" sz="2400" dirty="0" err="1"/>
              <a:t>Postkarte</a:t>
            </a:r>
            <a:r>
              <a:rPr lang="en-US" sz="2400" dirty="0"/>
              <a:t>/die </a:t>
            </a:r>
            <a:r>
              <a:rPr lang="en-US" sz="2400" dirty="0" err="1"/>
              <a:t>Eltern</a:t>
            </a:r>
            <a:r>
              <a:rPr lang="en-US" sz="2400" dirty="0"/>
              <a:t>/</a:t>
            </a:r>
            <a:r>
              <a:rPr lang="en-US" sz="2400" dirty="0" err="1"/>
              <a:t>schreiben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6. Der Professor/die </a:t>
            </a:r>
            <a:r>
              <a:rPr lang="en-US" sz="2400" dirty="0" err="1"/>
              <a:t>Prüfung</a:t>
            </a:r>
            <a:r>
              <a:rPr lang="en-US" sz="2400" dirty="0"/>
              <a:t>/der Student/</a:t>
            </a:r>
            <a:r>
              <a:rPr lang="en-US" sz="2400" dirty="0" err="1"/>
              <a:t>zurückgeben</a:t>
            </a:r>
            <a:r>
              <a:rPr lang="en-US" sz="2400" dirty="0"/>
              <a:t> [</a:t>
            </a:r>
            <a:r>
              <a:rPr lang="en-US" sz="2400" dirty="0" err="1"/>
              <a:t>trennbares</a:t>
            </a:r>
            <a:r>
              <a:rPr lang="en-US" sz="2400" dirty="0"/>
              <a:t> </a:t>
            </a:r>
            <a:r>
              <a:rPr lang="en-US" sz="2400" dirty="0" err="1"/>
              <a:t>Präfix</a:t>
            </a:r>
            <a:r>
              <a:rPr lang="en-US" sz="2400" dirty="0"/>
              <a:t>!]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C8A3B1-E936-A447-B53D-CFAD61191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3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91"/>
    </mc:Choice>
    <mc:Fallback>
      <p:transition spd="slow" advTm="84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BF8D88-505F-604B-B895-67BD8DF63A7E}"/>
              </a:ext>
            </a:extLst>
          </p:cNvPr>
          <p:cNvSpPr txBox="1"/>
          <p:nvPr/>
        </p:nvSpPr>
        <p:spPr>
          <a:xfrm>
            <a:off x="248602" y="0"/>
            <a:ext cx="10735627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Er </a:t>
            </a:r>
            <a:r>
              <a:rPr lang="en-US" sz="2200" dirty="0" err="1"/>
              <a:t>bringt</a:t>
            </a:r>
            <a:r>
              <a:rPr lang="en-US" sz="2200" dirty="0"/>
              <a:t> den Flammkuchen </a:t>
            </a:r>
            <a:r>
              <a:rPr lang="en-US" sz="2200" u="sng" dirty="0" err="1"/>
              <a:t>für</a:t>
            </a:r>
            <a:r>
              <a:rPr lang="en-US" sz="2200" u="sng" dirty="0"/>
              <a:t> </a:t>
            </a:r>
            <a:r>
              <a:rPr lang="en-US" sz="2200" u="sng" dirty="0" err="1"/>
              <a:t>mich</a:t>
            </a:r>
            <a:r>
              <a:rPr lang="en-US" sz="2200" dirty="0" err="1"/>
              <a:t>.</a:t>
            </a:r>
            <a:r>
              <a:rPr lang="en-US" sz="2200" dirty="0"/>
              <a:t> (ich)</a:t>
            </a:r>
          </a:p>
          <a:p>
            <a:r>
              <a:rPr lang="en-US" sz="2200" dirty="0"/>
              <a:t>Er </a:t>
            </a:r>
            <a:r>
              <a:rPr lang="en-US" sz="2200" dirty="0" err="1"/>
              <a:t>bringt</a:t>
            </a:r>
            <a:r>
              <a:rPr lang="en-US" sz="2200" dirty="0"/>
              <a:t> </a:t>
            </a:r>
            <a:r>
              <a:rPr lang="en-US" sz="2200" dirty="0">
                <a:highlight>
                  <a:srgbClr val="FFFF00"/>
                </a:highlight>
              </a:rPr>
              <a:t>mir</a:t>
            </a:r>
            <a:r>
              <a:rPr lang="en-US" sz="2200" dirty="0"/>
              <a:t> den Flammkuchen. </a:t>
            </a:r>
          </a:p>
          <a:p>
            <a:endParaRPr lang="en-US" sz="2200" dirty="0"/>
          </a:p>
          <a:p>
            <a:r>
              <a:rPr lang="en-US" sz="2200" dirty="0"/>
              <a:t>Er </a:t>
            </a:r>
            <a:r>
              <a:rPr lang="en-US" sz="2200" dirty="0" err="1"/>
              <a:t>bringt</a:t>
            </a:r>
            <a:r>
              <a:rPr lang="en-US" sz="2200" dirty="0"/>
              <a:t> den Flammkuchen </a:t>
            </a:r>
            <a:r>
              <a:rPr lang="en-US" sz="2200" u="sng" dirty="0" err="1"/>
              <a:t>für</a:t>
            </a:r>
            <a:r>
              <a:rPr lang="en-US" sz="2200" u="sng" dirty="0"/>
              <a:t> dich</a:t>
            </a:r>
            <a:r>
              <a:rPr lang="en-US" sz="2200" dirty="0"/>
              <a:t>. (du)</a:t>
            </a:r>
          </a:p>
          <a:p>
            <a:r>
              <a:rPr lang="en-US" sz="2200" dirty="0"/>
              <a:t>Er </a:t>
            </a:r>
            <a:r>
              <a:rPr lang="en-US" sz="2200" dirty="0" err="1"/>
              <a:t>bringt</a:t>
            </a:r>
            <a:r>
              <a:rPr lang="en-US" sz="2200" dirty="0"/>
              <a:t> </a:t>
            </a:r>
            <a:r>
              <a:rPr lang="en-US" sz="2200" dirty="0" err="1">
                <a:highlight>
                  <a:srgbClr val="FFFF00"/>
                </a:highlight>
              </a:rPr>
              <a:t>dir</a:t>
            </a:r>
            <a:r>
              <a:rPr lang="en-US" sz="2200" dirty="0">
                <a:highlight>
                  <a:srgbClr val="FFFF00"/>
                </a:highlight>
              </a:rPr>
              <a:t> </a:t>
            </a:r>
            <a:r>
              <a:rPr lang="en-US" sz="2200" dirty="0"/>
              <a:t>den Flammkuchen. </a:t>
            </a:r>
          </a:p>
          <a:p>
            <a:endParaRPr lang="en-US" sz="2200" dirty="0"/>
          </a:p>
          <a:p>
            <a:r>
              <a:rPr lang="en-US" sz="2200" dirty="0"/>
              <a:t>Er </a:t>
            </a:r>
            <a:r>
              <a:rPr lang="en-US" sz="2200" dirty="0" err="1"/>
              <a:t>bringt</a:t>
            </a:r>
            <a:r>
              <a:rPr lang="en-US" sz="2200" dirty="0"/>
              <a:t> den Flammkuchen </a:t>
            </a:r>
            <a:r>
              <a:rPr lang="en-US" sz="2200" u="sng" dirty="0" err="1"/>
              <a:t>für</a:t>
            </a:r>
            <a:r>
              <a:rPr lang="en-US" sz="2200" dirty="0"/>
              <a:t> </a:t>
            </a:r>
            <a:r>
              <a:rPr lang="en-US" sz="2200" u="sng" dirty="0" err="1"/>
              <a:t>ihn</a:t>
            </a:r>
            <a:r>
              <a:rPr lang="en-US" sz="2200" u="sng" dirty="0"/>
              <a:t>, </a:t>
            </a:r>
            <a:r>
              <a:rPr lang="en-US" sz="2200" u="sng" dirty="0" err="1"/>
              <a:t>sie</a:t>
            </a:r>
            <a:r>
              <a:rPr lang="en-US" sz="2200" u="sng" dirty="0"/>
              <a:t>, es, und </a:t>
            </a:r>
            <a:r>
              <a:rPr lang="en-US" sz="2200" u="sng" dirty="0" err="1"/>
              <a:t>xien</a:t>
            </a:r>
            <a:r>
              <a:rPr lang="en-US" sz="2200" dirty="0"/>
              <a:t>. (er, </a:t>
            </a:r>
            <a:r>
              <a:rPr lang="en-US" sz="2200" dirty="0" err="1"/>
              <a:t>sie</a:t>
            </a:r>
            <a:r>
              <a:rPr lang="en-US" sz="2200" dirty="0"/>
              <a:t>, es, </a:t>
            </a:r>
            <a:r>
              <a:rPr lang="en-US" sz="2200" dirty="0" err="1"/>
              <a:t>xier</a:t>
            </a:r>
            <a:r>
              <a:rPr lang="en-US" sz="2200" dirty="0"/>
              <a:t>)</a:t>
            </a:r>
          </a:p>
          <a:p>
            <a:r>
              <a:rPr lang="en-US" sz="2200" dirty="0"/>
              <a:t>Er </a:t>
            </a:r>
            <a:r>
              <a:rPr lang="en-US" sz="2200" dirty="0" err="1"/>
              <a:t>bringt</a:t>
            </a:r>
            <a:r>
              <a:rPr lang="en-US" sz="2200" dirty="0"/>
              <a:t> </a:t>
            </a:r>
            <a:r>
              <a:rPr lang="en-US" sz="2200" dirty="0" err="1">
                <a:highlight>
                  <a:srgbClr val="FFFF00"/>
                </a:highlight>
              </a:rPr>
              <a:t>ihm</a:t>
            </a:r>
            <a:r>
              <a:rPr lang="en-US" sz="2200" dirty="0">
                <a:highlight>
                  <a:srgbClr val="FFFF00"/>
                </a:highlight>
              </a:rPr>
              <a:t>, </a:t>
            </a:r>
            <a:r>
              <a:rPr lang="en-US" sz="2200" dirty="0" err="1">
                <a:highlight>
                  <a:srgbClr val="FFFF00"/>
                </a:highlight>
              </a:rPr>
              <a:t>ihr</a:t>
            </a:r>
            <a:r>
              <a:rPr lang="en-US" sz="2200" dirty="0">
                <a:highlight>
                  <a:srgbClr val="FFFF00"/>
                </a:highlight>
              </a:rPr>
              <a:t>, </a:t>
            </a:r>
            <a:r>
              <a:rPr lang="en-US" sz="2200" dirty="0" err="1">
                <a:highlight>
                  <a:srgbClr val="FFFF00"/>
                </a:highlight>
              </a:rPr>
              <a:t>ihm</a:t>
            </a:r>
            <a:r>
              <a:rPr lang="en-US" sz="2200" dirty="0">
                <a:highlight>
                  <a:srgbClr val="FFFF00"/>
                </a:highlight>
              </a:rPr>
              <a:t> und </a:t>
            </a:r>
            <a:r>
              <a:rPr lang="en-US" sz="2200" dirty="0" err="1">
                <a:highlight>
                  <a:srgbClr val="FFFF00"/>
                </a:highlight>
              </a:rPr>
              <a:t>xiem</a:t>
            </a:r>
            <a:r>
              <a:rPr lang="en-US" sz="2200" dirty="0">
                <a:highlight>
                  <a:srgbClr val="FFFF00"/>
                </a:highlight>
              </a:rPr>
              <a:t> </a:t>
            </a:r>
            <a:r>
              <a:rPr lang="en-US" sz="2200" dirty="0"/>
              <a:t>den Flammkuchen. </a:t>
            </a:r>
          </a:p>
          <a:p>
            <a:endParaRPr lang="en-US" sz="2200" dirty="0"/>
          </a:p>
          <a:p>
            <a:r>
              <a:rPr lang="en-US" sz="2200" dirty="0"/>
              <a:t>Er </a:t>
            </a:r>
            <a:r>
              <a:rPr lang="en-US" sz="2200" dirty="0" err="1"/>
              <a:t>bringt</a:t>
            </a:r>
            <a:r>
              <a:rPr lang="en-US" sz="2200" dirty="0"/>
              <a:t> den Flammkuchen </a:t>
            </a:r>
            <a:r>
              <a:rPr lang="en-US" sz="2200" dirty="0" err="1"/>
              <a:t>für</a:t>
            </a:r>
            <a:r>
              <a:rPr lang="en-US" sz="2200" dirty="0"/>
              <a:t> uns. (</a:t>
            </a:r>
            <a:r>
              <a:rPr lang="en-US" sz="2200" dirty="0" err="1"/>
              <a:t>wir</a:t>
            </a:r>
            <a:r>
              <a:rPr lang="en-US" sz="2200" dirty="0"/>
              <a:t>)</a:t>
            </a:r>
          </a:p>
          <a:p>
            <a:r>
              <a:rPr lang="en-US" sz="2200" dirty="0"/>
              <a:t>Er </a:t>
            </a:r>
            <a:r>
              <a:rPr lang="en-US" sz="2200" dirty="0" err="1"/>
              <a:t>bringt</a:t>
            </a:r>
            <a:r>
              <a:rPr lang="en-US" sz="2200" dirty="0"/>
              <a:t> </a:t>
            </a:r>
            <a:r>
              <a:rPr lang="en-US" sz="2200" dirty="0" err="1"/>
              <a:t>uns</a:t>
            </a:r>
            <a:r>
              <a:rPr lang="en-US" sz="2200" dirty="0"/>
              <a:t> den Flammkuchen. </a:t>
            </a:r>
          </a:p>
          <a:p>
            <a:endParaRPr lang="en-US" sz="2200" dirty="0"/>
          </a:p>
          <a:p>
            <a:r>
              <a:rPr lang="en-US" sz="2200" dirty="0"/>
              <a:t>Er </a:t>
            </a:r>
            <a:r>
              <a:rPr lang="en-US" sz="2200" dirty="0" err="1"/>
              <a:t>bringt</a:t>
            </a:r>
            <a:r>
              <a:rPr lang="en-US" sz="2200" dirty="0"/>
              <a:t> den Flammkuchen </a:t>
            </a:r>
            <a:r>
              <a:rPr lang="en-US" sz="2200" dirty="0" err="1"/>
              <a:t>für</a:t>
            </a:r>
            <a:r>
              <a:rPr lang="en-US" sz="2200" dirty="0"/>
              <a:t> </a:t>
            </a:r>
            <a:r>
              <a:rPr lang="en-US" sz="2200" dirty="0" err="1"/>
              <a:t>euch</a:t>
            </a:r>
            <a:r>
              <a:rPr lang="en-US" sz="2200" dirty="0"/>
              <a:t>. (</a:t>
            </a:r>
            <a:r>
              <a:rPr lang="en-US" sz="2200" dirty="0" err="1"/>
              <a:t>ihr</a:t>
            </a:r>
            <a:r>
              <a:rPr lang="en-US" sz="2200" dirty="0"/>
              <a:t>)</a:t>
            </a:r>
          </a:p>
          <a:p>
            <a:r>
              <a:rPr lang="en-US" sz="2200" dirty="0"/>
              <a:t>Er </a:t>
            </a:r>
            <a:r>
              <a:rPr lang="en-US" sz="2200" dirty="0" err="1"/>
              <a:t>bringt</a:t>
            </a:r>
            <a:r>
              <a:rPr lang="en-US" sz="2200" dirty="0"/>
              <a:t> </a:t>
            </a:r>
            <a:r>
              <a:rPr lang="en-US" sz="2200" dirty="0" err="1"/>
              <a:t>euch</a:t>
            </a:r>
            <a:r>
              <a:rPr lang="en-US" sz="2200" dirty="0"/>
              <a:t> den Flammkuchen. </a:t>
            </a:r>
          </a:p>
          <a:p>
            <a:endParaRPr lang="en-US" sz="2200" dirty="0"/>
          </a:p>
          <a:p>
            <a:r>
              <a:rPr lang="en-US" sz="2200" dirty="0"/>
              <a:t>Er </a:t>
            </a:r>
            <a:r>
              <a:rPr lang="en-US" sz="2200" dirty="0" err="1"/>
              <a:t>bringt</a:t>
            </a:r>
            <a:r>
              <a:rPr lang="en-US" sz="2200" dirty="0"/>
              <a:t> den Flammkuchen </a:t>
            </a:r>
            <a:r>
              <a:rPr lang="en-US" sz="2200" dirty="0" err="1"/>
              <a:t>für</a:t>
            </a:r>
            <a:r>
              <a:rPr lang="en-US" sz="2200" dirty="0"/>
              <a:t> </a:t>
            </a:r>
            <a:r>
              <a:rPr lang="en-US" sz="2200" dirty="0" err="1"/>
              <a:t>sie</a:t>
            </a:r>
            <a:r>
              <a:rPr lang="en-US" sz="2200" dirty="0"/>
              <a:t>. (</a:t>
            </a:r>
            <a:r>
              <a:rPr lang="en-US" sz="2200" dirty="0" err="1"/>
              <a:t>sie</a:t>
            </a:r>
            <a:r>
              <a:rPr lang="en-US" sz="2200" dirty="0"/>
              <a:t>)</a:t>
            </a:r>
          </a:p>
          <a:p>
            <a:r>
              <a:rPr lang="en-US" sz="2200" dirty="0"/>
              <a:t>Er </a:t>
            </a:r>
            <a:r>
              <a:rPr lang="en-US" sz="2200" dirty="0" err="1"/>
              <a:t>bringt</a:t>
            </a:r>
            <a:r>
              <a:rPr lang="en-US" sz="2200" dirty="0"/>
              <a:t> </a:t>
            </a:r>
            <a:r>
              <a:rPr lang="en-US" sz="2200" dirty="0" err="1"/>
              <a:t>ihnen</a:t>
            </a:r>
            <a:r>
              <a:rPr lang="en-US" sz="2200" dirty="0"/>
              <a:t> den Flammkuchen. </a:t>
            </a:r>
          </a:p>
          <a:p>
            <a:endParaRPr lang="en-US" sz="2200" dirty="0"/>
          </a:p>
          <a:p>
            <a:r>
              <a:rPr lang="en-US" sz="2200" dirty="0"/>
              <a:t>Er </a:t>
            </a:r>
            <a:r>
              <a:rPr lang="en-US" sz="2200" dirty="0" err="1"/>
              <a:t>bringt</a:t>
            </a:r>
            <a:r>
              <a:rPr lang="en-US" sz="2200" dirty="0"/>
              <a:t> den Flammkuchen </a:t>
            </a:r>
            <a:r>
              <a:rPr lang="en-US" sz="2200" dirty="0" err="1"/>
              <a:t>für</a:t>
            </a:r>
            <a:r>
              <a:rPr lang="en-US" sz="2200" dirty="0"/>
              <a:t> Sie. (Sie)</a:t>
            </a:r>
          </a:p>
          <a:p>
            <a:r>
              <a:rPr lang="en-US" sz="2200" dirty="0"/>
              <a:t>Er </a:t>
            </a:r>
            <a:r>
              <a:rPr lang="en-US" sz="2200" dirty="0" err="1"/>
              <a:t>bringt</a:t>
            </a:r>
            <a:r>
              <a:rPr lang="en-US" sz="2200" dirty="0"/>
              <a:t> </a:t>
            </a:r>
            <a:r>
              <a:rPr lang="en-US" sz="2200" dirty="0" err="1"/>
              <a:t>Ihnen</a:t>
            </a:r>
            <a:r>
              <a:rPr lang="en-US" sz="2200" dirty="0"/>
              <a:t> den Flammkuchen. </a:t>
            </a:r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6E18D-EFC6-5548-B5A5-2C6318A29395}"/>
              </a:ext>
            </a:extLst>
          </p:cNvPr>
          <p:cNvSpPr txBox="1"/>
          <p:nvPr/>
        </p:nvSpPr>
        <p:spPr>
          <a:xfrm>
            <a:off x="8551147" y="3878664"/>
            <a:ext cx="166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4 auf dem </a:t>
            </a:r>
            <a:r>
              <a:rPr lang="en-US" dirty="0" err="1"/>
              <a:t>Arbeitsblatt</a:t>
            </a: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B6E28BB-60F3-5348-8F7E-A00DB4278E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70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66"/>
    </mc:Choice>
    <mc:Fallback>
      <p:transition spd="slow" advTm="66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47D960-70D9-2044-9EB3-45582D61A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70" y="1496682"/>
            <a:ext cx="5461000" cy="218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04AA19-D0CB-FA41-A2EB-B57EC79A2CBA}"/>
              </a:ext>
            </a:extLst>
          </p:cNvPr>
          <p:cNvSpPr txBox="1"/>
          <p:nvPr/>
        </p:nvSpPr>
        <p:spPr>
          <a:xfrm>
            <a:off x="548863" y="3681082"/>
            <a:ext cx="116431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Wem</a:t>
            </a:r>
            <a:r>
              <a:rPr lang="en-US" sz="2800" dirty="0"/>
              <a:t> </a:t>
            </a:r>
            <a:r>
              <a:rPr lang="en-US" sz="2800" dirty="0" err="1"/>
              <a:t>schenkst</a:t>
            </a:r>
            <a:r>
              <a:rPr lang="en-US" sz="2800" dirty="0"/>
              <a:t> du </a:t>
            </a:r>
            <a:r>
              <a:rPr lang="en-US" sz="2800" dirty="0" err="1"/>
              <a:t>ein</a:t>
            </a:r>
            <a:r>
              <a:rPr lang="en-US" sz="2800" dirty="0"/>
              <a:t> Auto </a:t>
            </a:r>
            <a:r>
              <a:rPr lang="en-US" sz="2800" dirty="0" err="1"/>
              <a:t>zum</a:t>
            </a:r>
            <a:r>
              <a:rPr lang="en-US" sz="2800" dirty="0"/>
              <a:t> </a:t>
            </a:r>
            <a:r>
              <a:rPr lang="en-US" sz="2800" dirty="0" err="1"/>
              <a:t>Geburtstag</a:t>
            </a:r>
            <a:r>
              <a:rPr lang="en-US" sz="2800" dirty="0"/>
              <a:t>? </a:t>
            </a:r>
          </a:p>
          <a:p>
            <a:endParaRPr lang="en-US" sz="2800" dirty="0"/>
          </a:p>
          <a:p>
            <a:r>
              <a:rPr lang="en-US" sz="2800" dirty="0">
                <a:sym typeface="Wingdings" pitchFamily="2" charset="2"/>
              </a:rPr>
              <a:t>1.  Ich </a:t>
            </a:r>
            <a:r>
              <a:rPr lang="en-US" sz="2800" dirty="0" err="1">
                <a:sym typeface="Wingdings" pitchFamily="2" charset="2"/>
              </a:rPr>
              <a:t>schenke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>
                <a:highlight>
                  <a:srgbClr val="FFFF00"/>
                </a:highlight>
                <a:sym typeface="Wingdings" pitchFamily="2" charset="2"/>
              </a:rPr>
              <a:t>Mary </a:t>
            </a:r>
            <a:r>
              <a:rPr lang="en-US" sz="2800" dirty="0" err="1">
                <a:sym typeface="Wingdings" pitchFamily="2" charset="2"/>
              </a:rPr>
              <a:t>ein</a:t>
            </a:r>
            <a:r>
              <a:rPr lang="en-US" sz="2800" dirty="0">
                <a:sym typeface="Wingdings" pitchFamily="2" charset="2"/>
              </a:rPr>
              <a:t> Auto </a:t>
            </a:r>
            <a:r>
              <a:rPr lang="en-US" sz="2800" dirty="0" err="1">
                <a:sym typeface="Wingdings" pitchFamily="2" charset="2"/>
              </a:rPr>
              <a:t>zum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Geburtstag</a:t>
            </a:r>
            <a:r>
              <a:rPr lang="en-US" sz="2800" dirty="0">
                <a:sym typeface="Wingdings" pitchFamily="2" charset="2"/>
              </a:rPr>
              <a:t>, </a:t>
            </a:r>
            <a:r>
              <a:rPr lang="en-US" sz="2800" dirty="0" err="1">
                <a:sym typeface="Wingdings" pitchFamily="2" charset="2"/>
              </a:rPr>
              <a:t>weil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ihr</a:t>
            </a:r>
            <a:r>
              <a:rPr lang="en-US" sz="2800" dirty="0">
                <a:sym typeface="Wingdings" pitchFamily="2" charset="2"/>
              </a:rPr>
              <a:t> Auto </a:t>
            </a:r>
            <a:r>
              <a:rPr lang="en-US" sz="2800">
                <a:sym typeface="Wingdings" pitchFamily="2" charset="2"/>
              </a:rPr>
              <a:t>kaputt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ist</a:t>
            </a:r>
            <a:r>
              <a:rPr lang="en-US" sz="2800" dirty="0">
                <a:sym typeface="Wingdings" pitchFamily="2" charset="2"/>
              </a:rPr>
              <a:t>. </a:t>
            </a:r>
          </a:p>
          <a:p>
            <a:r>
              <a:rPr lang="en-US" sz="2800" dirty="0">
                <a:sym typeface="Wingdings" pitchFamily="2" charset="2"/>
              </a:rPr>
              <a:t>2. Ich </a:t>
            </a:r>
            <a:r>
              <a:rPr lang="en-US" sz="2800" dirty="0" err="1">
                <a:sym typeface="Wingdings" pitchFamily="2" charset="2"/>
              </a:rPr>
              <a:t>schenke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highlight>
                  <a:srgbClr val="FFFF00"/>
                </a:highlight>
                <a:sym typeface="Wingdings" pitchFamily="2" charset="2"/>
              </a:rPr>
              <a:t>ihr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b="1" dirty="0" err="1">
                <a:sym typeface="Wingdings" pitchFamily="2" charset="2"/>
              </a:rPr>
              <a:t>ein</a:t>
            </a:r>
            <a:r>
              <a:rPr lang="en-US" sz="2800" b="1" dirty="0">
                <a:sym typeface="Wingdings" pitchFamily="2" charset="2"/>
              </a:rPr>
              <a:t> Auto </a:t>
            </a:r>
          </a:p>
          <a:p>
            <a:r>
              <a:rPr lang="en-US" sz="2800" dirty="0">
                <a:sym typeface="Wingdings" pitchFamily="2" charset="2"/>
              </a:rPr>
              <a:t>3. Ich </a:t>
            </a:r>
            <a:r>
              <a:rPr lang="en-US" sz="2800" dirty="0" err="1">
                <a:sym typeface="Wingdings" pitchFamily="2" charset="2"/>
              </a:rPr>
              <a:t>schenke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b="1" dirty="0">
                <a:sym typeface="Wingdings" pitchFamily="2" charset="2"/>
              </a:rPr>
              <a:t>es </a:t>
            </a:r>
            <a:r>
              <a:rPr lang="en-US" sz="2800" dirty="0" err="1">
                <a:highlight>
                  <a:srgbClr val="FFFF00"/>
                </a:highlight>
                <a:sym typeface="Wingdings" pitchFamily="2" charset="2"/>
              </a:rPr>
              <a:t>ihr</a:t>
            </a:r>
            <a:r>
              <a:rPr lang="en-US" sz="2800" dirty="0">
                <a:sym typeface="Wingdings" pitchFamily="2" charset="2"/>
              </a:rPr>
              <a:t>.  Two pronouns: DO   IO 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6ACE8-FD92-C346-8234-0730B45220AC}"/>
              </a:ext>
            </a:extLst>
          </p:cNvPr>
          <p:cNvSpPr txBox="1"/>
          <p:nvPr/>
        </p:nvSpPr>
        <p:spPr>
          <a:xfrm>
            <a:off x="6718852" y="1162878"/>
            <a:ext cx="4870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Die </a:t>
            </a:r>
            <a:r>
              <a:rPr lang="en-US" sz="2800" dirty="0" err="1"/>
              <a:t>Geburtstaggeschenke</a:t>
            </a:r>
            <a:r>
              <a:rPr lang="en-US" sz="28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B8B84-6575-4F42-9348-E50F5A2AF2C3}"/>
              </a:ext>
            </a:extLst>
          </p:cNvPr>
          <p:cNvSpPr txBox="1"/>
          <p:nvPr/>
        </p:nvSpPr>
        <p:spPr>
          <a:xfrm>
            <a:off x="8754256" y="3177915"/>
            <a:ext cx="1484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5 auf dem </a:t>
            </a:r>
            <a:r>
              <a:rPr lang="en-US" dirty="0" err="1"/>
              <a:t>Arbeitsblatt</a:t>
            </a: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16A7A19-CF45-DF40-93DD-41236AFDAF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4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80"/>
    </mc:Choice>
    <mc:Fallback>
      <p:transition spd="slow" advTm="102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E5850B-FAC2-E54C-84B6-288F24D33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35" y="859273"/>
            <a:ext cx="6902310" cy="4644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0E3B91-2AFB-D84F-B25E-D11B72A1A821}"/>
              </a:ext>
            </a:extLst>
          </p:cNvPr>
          <p:cNvCxnSpPr>
            <a:stCxn id="4" idx="1"/>
          </p:cNvCxnSpPr>
          <p:nvPr/>
        </p:nvCxnSpPr>
        <p:spPr>
          <a:xfrm>
            <a:off x="443035" y="3181698"/>
            <a:ext cx="7595646" cy="237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D0A5384-ABC0-D946-B77F-25E062787385}"/>
              </a:ext>
            </a:extLst>
          </p:cNvPr>
          <p:cNvSpPr txBox="1"/>
          <p:nvPr/>
        </p:nvSpPr>
        <p:spPr>
          <a:xfrm>
            <a:off x="6973556" y="3647552"/>
            <a:ext cx="1557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6+7 auf dem </a:t>
            </a:r>
            <a:r>
              <a:rPr lang="en-US" dirty="0" err="1"/>
              <a:t>Arbeitsblatt</a:t>
            </a: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09F73BC-3AA0-F84A-8FB1-82CE5B69C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2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18"/>
    </mc:Choice>
    <mc:Fallback>
      <p:transition spd="slow" advTm="48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|9.5|7.1|6.3|2.7|11.9|15.5|6.7|2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|6.9|7.1|24.3|4.2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7|7.8|17.7|6.6|38.8|25.1|3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7.8|8.2|11.5|6.9|6.5|6.6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22.8|21.1|3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3|2.4|4.3|28.3|21.4|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8|8.8|7|9.9|4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751</Words>
  <Application>Microsoft Macintosh PowerPoint</Application>
  <PresentationFormat>Widescreen</PresentationFormat>
  <Paragraphs>182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Wem gibt Stefan das Schlüssel?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16</cp:revision>
  <dcterms:created xsi:type="dcterms:W3CDTF">2020-12-08T10:19:42Z</dcterms:created>
  <dcterms:modified xsi:type="dcterms:W3CDTF">2020-12-08T13:04:05Z</dcterms:modified>
</cp:coreProperties>
</file>