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/>
    <p:restoredTop sz="94624"/>
  </p:normalViewPr>
  <p:slideViewPr>
    <p:cSldViewPr snapToGrid="0" snapToObjects="1">
      <p:cViewPr>
        <p:scale>
          <a:sx n="104" d="100"/>
          <a:sy n="104" d="100"/>
        </p:scale>
        <p:origin x="-7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05EF-1FD5-D243-B75F-DD5DEFE6D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5D0D2-D0A6-1742-A1BF-14CD036D9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E5A21-C580-1945-BEBE-F2608C93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47AA-35E3-C841-981F-708E871A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AE382-B5EF-1E41-A861-4B94B2D5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06E-67E1-B146-A5A7-C38E51B5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28790-2265-4F41-8AEA-48DA855C9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0D42-6B93-0242-94B9-B9FD4D27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C059-A3DC-1B47-A8FC-A2BF0F9E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7F5C3-6A24-5E4B-ABA0-F79083A2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7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E7E10-319D-2A4B-8878-A4A1BCB21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72089-6038-1B49-A46F-1BFB60227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C361-B6BD-CD4E-84AF-0E2DFE97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BA839-EB64-604B-965C-AF52EDAF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CF6E9-EAAB-4543-B185-67D32E96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261C-B021-3243-8EA4-D59FEC3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9611F-479C-E04E-83D8-6F4CC8511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B5360-C9D1-C74B-970D-4CE35789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65F61-1DB6-F244-B18D-3D593A47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74AB9-25FD-DC49-BE12-80499155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0665-A8D0-A048-893F-3135AE97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311D7-F510-5B4D-90BC-B6FF432C8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549C-AF0B-E247-A78C-21B89F58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3A1C2-3925-EE46-A536-5BEE7A6E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92423-279E-2A49-875F-29FAC0CF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1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B65B-5D78-7946-AB7E-BCECEA57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4C2A4-0E19-8F49-916F-86A640CD8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F068B-68BE-684A-8594-552371AB3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68EBF-A760-8345-BAB3-F36AACE8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71C17-1E99-EA4C-9F80-F9732A07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5434C-0774-734A-A36C-D13A9EF5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8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F126-5854-2A41-AA14-76FDE350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E6AF0-BC90-BB4B-84EF-B782565BC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AEEB1-CCBA-7443-8648-1913B36DE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72E23-40C0-054D-A4AE-0C4A7DEC8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DCD84-7704-EF41-B945-39018C06E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B4FF4-8ABA-0742-8979-02E6DC3B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36B987-4CCB-F04A-8564-118D0151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8C2A5-A76D-814E-9741-0C72BFC4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F3BA-495D-9C48-AC84-59B4A41A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67BE2-8199-EA4E-B924-0E9BCFBD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E5B24-EB6A-A04E-9606-5E4F0DB8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E4E6F-4A7E-FC49-BC18-B41867C5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8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9754A-708E-E74D-BB80-B899BD83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1C4C2-1DD6-D545-857C-DECF6778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E0C7F-B200-9340-8D8E-9F8D683A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5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C663-C604-984E-989F-20511F3F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4EADF-D38E-FA43-BACF-91DB3A97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8F3AB-9F4E-0C44-B2A4-7CB5FD4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DA7B-A0D3-3949-9489-E96632EC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F97DD-EBE6-3B43-9F25-F6E2C27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659C8-7308-7349-BFA1-6404FE7A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3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244D-5C6A-3D4A-9AF2-E78005F2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6FB938-BAB1-7D46-8514-D7198B50E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F84CA-15DE-EA49-B716-6DB6F26F8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A3DDF-1429-EE46-AFA8-3A1E5DF7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06BC0-E756-A24D-B84C-F1E52EDD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1B450-0733-6C4D-9F40-150656DF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2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DCC0A-FFD0-6841-9524-401828C5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AFA08-BE88-5C4A-8545-724145014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98786-9119-3641-8747-91B4FA0F3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5CC4-2735-4147-ADFB-7C8BC67CEFAC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B095E-B4A5-A944-A08B-0407433C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CA982-4566-5A49-821E-87BC7AEFC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3919-0E3F-7C4D-91FE-C6BEEF12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0.tif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DB94AB-83EE-094E-8B44-7D5A4F65E64C}"/>
              </a:ext>
            </a:extLst>
          </p:cNvPr>
          <p:cNvSpPr txBox="1"/>
          <p:nvPr/>
        </p:nvSpPr>
        <p:spPr>
          <a:xfrm>
            <a:off x="302032" y="0"/>
            <a:ext cx="1104423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10. </a:t>
            </a:r>
            <a:r>
              <a:rPr lang="en-US" sz="2800" dirty="0" err="1"/>
              <a:t>Dezember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-DAT </a:t>
            </a:r>
            <a:r>
              <a:rPr lang="en-US" sz="2800" dirty="0" err="1"/>
              <a:t>Präpositionen</a:t>
            </a:r>
            <a:endParaRPr lang="en-US" sz="2800" dirty="0"/>
          </a:p>
          <a:p>
            <a:r>
              <a:rPr lang="en-US" sz="2800" dirty="0"/>
              <a:t>-DAT </a:t>
            </a:r>
            <a:r>
              <a:rPr lang="en-US" sz="2800" dirty="0" err="1"/>
              <a:t>Verben</a:t>
            </a:r>
            <a:endParaRPr lang="en-US" sz="2800" dirty="0"/>
          </a:p>
          <a:p>
            <a:r>
              <a:rPr lang="en-US" sz="2800" dirty="0"/>
              <a:t>-DAT </a:t>
            </a:r>
            <a:r>
              <a:rPr lang="en-US" sz="2800" dirty="0" err="1"/>
              <a:t>Phrasen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HA:</a:t>
            </a:r>
          </a:p>
          <a:p>
            <a:r>
              <a:rPr lang="en-US" sz="2800" dirty="0"/>
              <a:t>Quiz </a:t>
            </a:r>
            <a:r>
              <a:rPr lang="en-US" sz="2800" dirty="0" err="1"/>
              <a:t>Kapitel</a:t>
            </a:r>
            <a:r>
              <a:rPr lang="en-US" sz="2800" dirty="0"/>
              <a:t> 6 bis 5 PM am Freitag </a:t>
            </a:r>
          </a:p>
          <a:p>
            <a:r>
              <a:rPr lang="en-US" sz="2800" dirty="0" err="1"/>
              <a:t>Arbeitsblatt</a:t>
            </a:r>
            <a:r>
              <a:rPr lang="en-US" sz="2800" dirty="0"/>
              <a:t> 10.12</a:t>
            </a:r>
          </a:p>
          <a:p>
            <a:r>
              <a:rPr lang="en-US" sz="2800" dirty="0"/>
              <a:t> 9,1 </a:t>
            </a:r>
            <a:r>
              <a:rPr lang="en-US" sz="2800" dirty="0" err="1"/>
              <a:t>heute</a:t>
            </a:r>
            <a:r>
              <a:rPr lang="en-US" sz="2800" dirty="0"/>
              <a:t> </a:t>
            </a:r>
            <a:r>
              <a:rPr lang="en-US" sz="2800" dirty="0" err="1"/>
              <a:t>fällig</a:t>
            </a:r>
            <a:r>
              <a:rPr lang="en-US" sz="2800" dirty="0"/>
              <a:t> </a:t>
            </a:r>
          </a:p>
          <a:p>
            <a:r>
              <a:rPr lang="en-US" sz="2800" dirty="0"/>
              <a:t>Course Evals</a:t>
            </a:r>
          </a:p>
          <a:p>
            <a:r>
              <a:rPr lang="en-US" sz="2800" dirty="0"/>
              <a:t>MindTap: 47, 48, 49, 50, 51, 55, 56, 57, 58</a:t>
            </a:r>
          </a:p>
          <a:p>
            <a:r>
              <a:rPr lang="en-US" sz="2800" dirty="0"/>
              <a:t>+Quest 5 </a:t>
            </a:r>
            <a:r>
              <a:rPr lang="en-US" sz="2800" dirty="0" err="1"/>
              <a:t>Probleme</a:t>
            </a:r>
            <a:endParaRPr lang="en-US" sz="2800" dirty="0"/>
          </a:p>
          <a:p>
            <a:r>
              <a:rPr lang="en-US" sz="2800" dirty="0"/>
              <a:t>+No </a:t>
            </a:r>
            <a:r>
              <a:rPr lang="en-US" sz="2800" dirty="0" err="1"/>
              <a:t>Perfekt</a:t>
            </a:r>
            <a:r>
              <a:rPr lang="en-US" sz="2800" dirty="0"/>
              <a:t> practice, that will be tomorrow</a:t>
            </a:r>
          </a:p>
          <a:p>
            <a:r>
              <a:rPr lang="en-US" sz="2800" dirty="0"/>
              <a:t>+Complete MindTap before quiz 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039B6D-288F-D147-9867-8BEE3581B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9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18"/>
    </mc:Choice>
    <mc:Fallback>
      <p:transition spd="slow" advTm="12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FF95B-C63E-B941-A75A-9EBA0F8B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44" y="3781339"/>
            <a:ext cx="4940300" cy="181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0C936-3AE1-7546-8C2C-A86AA44FF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44" y="993861"/>
            <a:ext cx="5194300" cy="208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EBCC4-F698-AB44-96D5-A85E4BE0AF72}"/>
              </a:ext>
            </a:extLst>
          </p:cNvPr>
          <p:cNvSpPr txBox="1"/>
          <p:nvPr/>
        </p:nvSpPr>
        <p:spPr>
          <a:xfrm>
            <a:off x="8501449" y="1458097"/>
            <a:ext cx="189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9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14E1D8-07F5-6149-B044-B360598C9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4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29"/>
    </mc:Choice>
    <mc:Fallback>
      <p:transition spd="slow" advTm="6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C35A8-38B7-AC4D-94D6-EB1BAABC0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92" y="911310"/>
            <a:ext cx="8535479" cy="2610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18273-BD84-7C4A-B8C5-E181637DBD1C}"/>
              </a:ext>
            </a:extLst>
          </p:cNvPr>
          <p:cNvSpPr txBox="1"/>
          <p:nvPr/>
        </p:nvSpPr>
        <p:spPr>
          <a:xfrm>
            <a:off x="1729946" y="3954162"/>
            <a:ext cx="68827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Was/</a:t>
            </a:r>
            <a:r>
              <a:rPr lang="en-US" sz="2400" dirty="0" err="1"/>
              <a:t>Wer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dir</a:t>
            </a:r>
            <a:r>
              <a:rPr lang="en-US" sz="2400" dirty="0"/>
              <a:t> </a:t>
            </a:r>
            <a:r>
              <a:rPr lang="en-US" sz="2400" dirty="0" err="1"/>
              <a:t>peinlich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Tut die </a:t>
            </a:r>
            <a:r>
              <a:rPr lang="en-US" sz="2400" dirty="0" err="1"/>
              <a:t>frische</a:t>
            </a:r>
            <a:r>
              <a:rPr lang="en-US" sz="2400" dirty="0"/>
              <a:t> </a:t>
            </a:r>
            <a:r>
              <a:rPr lang="en-US" sz="2400" dirty="0" err="1"/>
              <a:t>Luft</a:t>
            </a:r>
            <a:r>
              <a:rPr lang="en-US" sz="2400" dirty="0"/>
              <a:t> </a:t>
            </a:r>
            <a:r>
              <a:rPr lang="en-US" sz="2400" dirty="0" err="1"/>
              <a:t>ihm</a:t>
            </a:r>
            <a:r>
              <a:rPr lang="en-US" sz="2400" dirty="0"/>
              <a:t> gut? </a:t>
            </a:r>
          </a:p>
          <a:p>
            <a:endParaRPr lang="en-US" sz="2400" dirty="0"/>
          </a:p>
          <a:p>
            <a:r>
              <a:rPr lang="en-US" sz="2400" dirty="0"/>
              <a:t>Tut der Arm </a:t>
            </a:r>
            <a:r>
              <a:rPr lang="en-US" sz="2400" dirty="0" err="1"/>
              <a:t>dir</a:t>
            </a:r>
            <a:r>
              <a:rPr lang="en-US" sz="2400" dirty="0"/>
              <a:t> </a:t>
            </a:r>
            <a:r>
              <a:rPr lang="en-US" sz="2400" dirty="0" err="1"/>
              <a:t>weh</a:t>
            </a:r>
            <a:r>
              <a:rPr lang="en-US" sz="2400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39C4B-AD86-EE4A-8B61-37CEA924E62F}"/>
              </a:ext>
            </a:extLst>
          </p:cNvPr>
          <p:cNvSpPr txBox="1"/>
          <p:nvPr/>
        </p:nvSpPr>
        <p:spPr>
          <a:xfrm>
            <a:off x="8266670" y="4300151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D8E62A-972F-F64A-96EB-1080302455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4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3"/>
    </mc:Choice>
    <mc:Fallback>
      <p:transition spd="slow" advTm="3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85FAD3-9AED-C94C-AE48-8EDB72880AED}"/>
              </a:ext>
            </a:extLst>
          </p:cNvPr>
          <p:cNvSpPr txBox="1"/>
          <p:nvPr/>
        </p:nvSpPr>
        <p:spPr>
          <a:xfrm>
            <a:off x="657225" y="628650"/>
            <a:ext cx="1104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de-DE" sz="2800" dirty="0"/>
              <a:t>assoziiere</a:t>
            </a:r>
            <a:r>
              <a:rPr lang="en-US" sz="2800" dirty="0"/>
              <a:t> Heimat </a:t>
            </a:r>
            <a:r>
              <a:rPr lang="en-US" sz="2800" dirty="0" err="1"/>
              <a:t>mit</a:t>
            </a:r>
            <a:r>
              <a:rPr lang="en-US" sz="2800" dirty="0"/>
              <a:t> …..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D6EB2-94C7-0D4D-8729-81F8199EBA5E}"/>
              </a:ext>
            </a:extLst>
          </p:cNvPr>
          <p:cNvSpPr/>
          <p:nvPr/>
        </p:nvSpPr>
        <p:spPr>
          <a:xfrm>
            <a:off x="657225" y="144513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Vergangenheit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Kindheit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Kunst/die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Musik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der Sport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Familie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Freunde (pl) 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das Essen (sing) /die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Getränke</a:t>
            </a: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 (pl)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das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Zuhause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Sprache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Geschichte</a:t>
            </a: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Herkunft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das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Herkunftsland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Geschichte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Religion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</a:t>
            </a:r>
            <a:r>
              <a:rPr lang="en-US" b="0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Zugehörigkeit</a:t>
            </a: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br>
              <a:rPr lang="en-US" dirty="0"/>
            </a:br>
            <a:r>
              <a:rPr lang="en-US" b="0" i="0" u="none" strike="noStrike" dirty="0">
                <a:solidFill>
                  <a:srgbClr val="343A40"/>
                </a:solidFill>
                <a:effectLst/>
                <a:latin typeface="-apple-system"/>
              </a:rPr>
              <a:t>die Stadt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D300C-E779-1646-ADC8-F3D47A1889BA}"/>
              </a:ext>
            </a:extLst>
          </p:cNvPr>
          <p:cNvSpPr/>
          <p:nvPr/>
        </p:nvSpPr>
        <p:spPr>
          <a:xfrm>
            <a:off x="4611757" y="1445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Ich 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assoziiere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 Heimat 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mit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r>
              <a:rPr lang="en-US" sz="2400" b="1" i="1" u="none" strike="noStrike" dirty="0">
                <a:solidFill>
                  <a:srgbClr val="343A40"/>
                </a:solidFill>
                <a:effectLst/>
                <a:latin typeface="-apple-system"/>
              </a:rPr>
              <a:t>der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Familie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, </a:t>
            </a:r>
            <a:r>
              <a:rPr lang="en-US" sz="2400" b="1" i="1" u="none" strike="noStrike" dirty="0">
                <a:solidFill>
                  <a:srgbClr val="343A40"/>
                </a:solidFill>
                <a:effectLst/>
                <a:latin typeface="-apple-system"/>
              </a:rPr>
              <a:t>der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Vertrautheit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, </a:t>
            </a:r>
            <a:r>
              <a:rPr lang="en-US" sz="2400" b="1" i="1" u="none" strike="noStrike" dirty="0">
                <a:solidFill>
                  <a:srgbClr val="343A40"/>
                </a:solidFill>
                <a:effectLst/>
                <a:latin typeface="-apple-system"/>
              </a:rPr>
              <a:t>der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 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Kindheit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, </a:t>
            </a:r>
            <a:r>
              <a:rPr lang="en-US" sz="2400" b="1" i="1" u="none" strike="noStrike" dirty="0">
                <a:solidFill>
                  <a:srgbClr val="343A40"/>
                </a:solidFill>
                <a:effectLst/>
                <a:latin typeface="-apple-system"/>
              </a:rPr>
              <a:t>der 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Vergangenheit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, und </a:t>
            </a:r>
            <a:r>
              <a:rPr lang="en-US" sz="2400" b="1" i="1" u="none" strike="noStrike" dirty="0">
                <a:solidFill>
                  <a:srgbClr val="343A40"/>
                </a:solidFill>
                <a:effectLst/>
                <a:latin typeface="-apple-system"/>
              </a:rPr>
              <a:t>dem </a:t>
            </a:r>
            <a:r>
              <a:rPr lang="en-US" sz="2400" b="1" i="0" u="none" strike="noStrike" dirty="0" err="1">
                <a:solidFill>
                  <a:srgbClr val="343A40"/>
                </a:solidFill>
                <a:effectLst/>
                <a:latin typeface="-apple-system"/>
              </a:rPr>
              <a:t>Zuhause</a:t>
            </a:r>
            <a:r>
              <a:rPr lang="en-US" sz="2400" b="1" i="0" u="none" strike="noStrike" dirty="0">
                <a:solidFill>
                  <a:srgbClr val="343A40"/>
                </a:solidFill>
                <a:effectLst/>
                <a:latin typeface="-apple-system"/>
              </a:rPr>
              <a:t>. </a:t>
            </a:r>
            <a:endParaRPr lang="en-US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2E8919-DE95-9649-AF3F-A4300BFD8E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70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1"/>
    </mc:Choice>
    <mc:Fallback>
      <p:transition spd="slow" advTm="3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1C2F-E9B5-2648-88AE-20D9A32E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0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Welche</a:t>
            </a:r>
            <a:r>
              <a:rPr lang="en-US" b="1" dirty="0"/>
              <a:t> </a:t>
            </a:r>
            <a:r>
              <a:rPr lang="en-US" b="1" dirty="0" err="1"/>
              <a:t>Präpositionen</a:t>
            </a:r>
            <a:r>
              <a:rPr lang="en-US" b="1" dirty="0"/>
              <a:t> </a:t>
            </a:r>
            <a:r>
              <a:rPr lang="en-US" b="1" dirty="0" err="1"/>
              <a:t>sind</a:t>
            </a:r>
            <a:r>
              <a:rPr lang="en-US" b="1" dirty="0"/>
              <a:t> AKK? </a:t>
            </a:r>
            <a:r>
              <a:rPr lang="en-US" b="1" dirty="0" err="1"/>
              <a:t>Welche</a:t>
            </a:r>
            <a:r>
              <a:rPr lang="en-US" b="1" dirty="0"/>
              <a:t> DAT?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4F644-DC87-FB4C-9B8D-BA204EE9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7" y="796097"/>
            <a:ext cx="10515600" cy="579685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Ich habe meinen Kaffeebecher </a:t>
            </a:r>
            <a:r>
              <a:rPr lang="de-DE" u="sng" dirty="0"/>
              <a:t>für</a:t>
            </a:r>
            <a:r>
              <a:rPr lang="de-DE" dirty="0"/>
              <a:t> die Ausstellung. </a:t>
            </a:r>
          </a:p>
          <a:p>
            <a:r>
              <a:rPr lang="de-DE" dirty="0"/>
              <a:t>Der Schüler hat Erinnerungen </a:t>
            </a:r>
            <a:r>
              <a:rPr lang="de-DE" u="sng" dirty="0"/>
              <a:t>mit</a:t>
            </a:r>
            <a:r>
              <a:rPr lang="de-DE" dirty="0"/>
              <a:t> der Familie.</a:t>
            </a:r>
          </a:p>
          <a:p>
            <a:r>
              <a:rPr lang="de-DE" dirty="0"/>
              <a:t>Sie kommen </a:t>
            </a:r>
            <a:r>
              <a:rPr lang="de-DE" u="sng" dirty="0"/>
              <a:t>aus</a:t>
            </a:r>
            <a:r>
              <a:rPr lang="de-DE" dirty="0"/>
              <a:t> der Stadt </a:t>
            </a:r>
          </a:p>
          <a:p>
            <a:r>
              <a:rPr lang="de-DE" u="sng" dirty="0"/>
              <a:t>Außer</a:t>
            </a:r>
            <a:r>
              <a:rPr lang="de-DE" dirty="0"/>
              <a:t> dem Hobbyraum haben wir keinen Platz für die Instrumente </a:t>
            </a:r>
          </a:p>
          <a:p>
            <a:r>
              <a:rPr lang="de-DE" dirty="0"/>
              <a:t>Die Lampe steht </a:t>
            </a:r>
            <a:r>
              <a:rPr lang="de-DE" u="sng" dirty="0"/>
              <a:t>gegen</a:t>
            </a:r>
            <a:r>
              <a:rPr lang="de-DE" dirty="0"/>
              <a:t> das Fenster </a:t>
            </a:r>
          </a:p>
          <a:p>
            <a:r>
              <a:rPr lang="de-DE" u="sng" dirty="0"/>
              <a:t>Seit</a:t>
            </a:r>
            <a:r>
              <a:rPr lang="de-DE" dirty="0"/>
              <a:t> der Kindheit habe ich den Park oft besucht. </a:t>
            </a:r>
          </a:p>
          <a:p>
            <a:r>
              <a:rPr lang="de-DE" dirty="0"/>
              <a:t>Ich sitze im Garten </a:t>
            </a:r>
            <a:r>
              <a:rPr lang="de-DE" u="sng" dirty="0"/>
              <a:t>nach</a:t>
            </a:r>
            <a:r>
              <a:rPr lang="de-DE" dirty="0"/>
              <a:t> dem Abendessen. </a:t>
            </a:r>
          </a:p>
          <a:p>
            <a:r>
              <a:rPr lang="de-DE" dirty="0"/>
              <a:t>Wir haben das Buch </a:t>
            </a:r>
            <a:r>
              <a:rPr lang="de-DE" u="sng" dirty="0"/>
              <a:t>von</a:t>
            </a:r>
            <a:r>
              <a:rPr lang="de-DE" dirty="0"/>
              <a:t> dem Bücherregal genommen. </a:t>
            </a:r>
          </a:p>
          <a:p>
            <a:r>
              <a:rPr lang="de-DE" dirty="0"/>
              <a:t>Wir gehen </a:t>
            </a:r>
            <a:r>
              <a:rPr lang="de-DE" u="sng" dirty="0"/>
              <a:t>durch</a:t>
            </a:r>
            <a:r>
              <a:rPr lang="de-DE" dirty="0"/>
              <a:t> die Zimmer und finden keinen Schlüssel. </a:t>
            </a:r>
          </a:p>
          <a:p>
            <a:r>
              <a:rPr lang="de-DE" u="sng" dirty="0"/>
              <a:t>Ohne</a:t>
            </a:r>
            <a:r>
              <a:rPr lang="de-DE" dirty="0"/>
              <a:t> eine Garage ist es schwierig, einen Parkplatz zu finden. </a:t>
            </a:r>
          </a:p>
          <a:p>
            <a:r>
              <a:rPr lang="de-DE" dirty="0"/>
              <a:t>Wir hängen Bilder und Posters </a:t>
            </a:r>
            <a:r>
              <a:rPr lang="de-DE" u="sng" dirty="0"/>
              <a:t>um</a:t>
            </a:r>
            <a:r>
              <a:rPr lang="de-DE" dirty="0"/>
              <a:t> das Zimmer</a:t>
            </a:r>
          </a:p>
          <a:p>
            <a:r>
              <a:rPr lang="de-DE" dirty="0"/>
              <a:t>Den  Sessel findet man bei dem Tisch.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0D783-7BE7-C046-94F2-4F6A8AD7C22B}"/>
              </a:ext>
            </a:extLst>
          </p:cNvPr>
          <p:cNvSpPr txBox="1"/>
          <p:nvPr/>
        </p:nvSpPr>
        <p:spPr>
          <a:xfrm>
            <a:off x="8711514" y="5795319"/>
            <a:ext cx="192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1-4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005F5C-6B00-4743-8FC5-F4AC6BB31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81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83"/>
    </mc:Choice>
    <mc:Fallback>
      <p:transition spd="slow" advTm="158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354C-4089-3C4B-9FFB-2C028C1A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/>
          <a:lstStyle/>
          <a:p>
            <a:r>
              <a:rPr lang="en-US" b="1" dirty="0" err="1"/>
              <a:t>Lokale</a:t>
            </a:r>
            <a:r>
              <a:rPr lang="en-US" b="1" dirty="0"/>
              <a:t> </a:t>
            </a:r>
            <a:r>
              <a:rPr lang="en-US" b="1" dirty="0" err="1"/>
              <a:t>Bedeutung</a:t>
            </a:r>
            <a:r>
              <a:rPr lang="en-US" b="1" dirty="0"/>
              <a:t>: </a:t>
            </a:r>
            <a:r>
              <a:rPr lang="en-US" b="1" dirty="0" err="1"/>
              <a:t>aus</a:t>
            </a:r>
            <a:r>
              <a:rPr lang="en-US" b="1" dirty="0"/>
              <a:t>, von, </a:t>
            </a:r>
            <a:r>
              <a:rPr lang="en-US" b="1" dirty="0" err="1"/>
              <a:t>zu</a:t>
            </a:r>
            <a:r>
              <a:rPr lang="en-US" b="1" dirty="0"/>
              <a:t>,  (</a:t>
            </a:r>
            <a:r>
              <a:rPr lang="en-US" b="1" dirty="0" err="1"/>
              <a:t>bei</a:t>
            </a:r>
            <a:r>
              <a:rPr lang="en-US" b="1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C5482-CCB1-2C4A-9BDD-EFDB0A999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49" y="1284633"/>
            <a:ext cx="5662613" cy="3844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F835-D201-4A4C-9981-2EBDFC714C71}"/>
              </a:ext>
            </a:extLst>
          </p:cNvPr>
          <p:cNvSpPr txBox="1"/>
          <p:nvPr/>
        </p:nvSpPr>
        <p:spPr>
          <a:xfrm>
            <a:off x="2786063" y="2043113"/>
            <a:ext cx="21859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ZIMMER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DF59A-C9E1-FC43-92BA-356EFB43DD9F}"/>
              </a:ext>
            </a:extLst>
          </p:cNvPr>
          <p:cNvSpPr txBox="1"/>
          <p:nvPr/>
        </p:nvSpPr>
        <p:spPr>
          <a:xfrm>
            <a:off x="6710362" y="1284633"/>
            <a:ext cx="487969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ZUM = ZU DEM ZIMMER</a:t>
            </a:r>
          </a:p>
          <a:p>
            <a:r>
              <a:rPr lang="en-US" sz="2000" dirty="0"/>
              <a:t>ICH GEHE ZU DEM ZIMMER</a:t>
            </a:r>
          </a:p>
          <a:p>
            <a:r>
              <a:rPr lang="en-US" sz="2000" dirty="0"/>
              <a:t>GO TO </a:t>
            </a:r>
          </a:p>
          <a:p>
            <a:endParaRPr lang="en-US" sz="2000" dirty="0"/>
          </a:p>
          <a:p>
            <a:r>
              <a:rPr lang="en-US" sz="2000" dirty="0"/>
              <a:t>AUS = AUS DEM ZIMMER </a:t>
            </a:r>
          </a:p>
          <a:p>
            <a:r>
              <a:rPr lang="en-US" sz="2000" dirty="0"/>
              <a:t>ICH KOMME AUS DEM ZIMMER </a:t>
            </a:r>
          </a:p>
          <a:p>
            <a:r>
              <a:rPr lang="en-US" sz="2000" dirty="0"/>
              <a:t>COME OUT FROM </a:t>
            </a:r>
          </a:p>
          <a:p>
            <a:endParaRPr lang="en-US" sz="2000" dirty="0"/>
          </a:p>
          <a:p>
            <a:r>
              <a:rPr lang="en-US" sz="2000" dirty="0"/>
              <a:t>VOM = VON DEM ZIMMER</a:t>
            </a:r>
          </a:p>
          <a:p>
            <a:r>
              <a:rPr lang="en-US" sz="2000" dirty="0"/>
              <a:t>ICH KOMME VON DEM ZIMMER ZURÜCK </a:t>
            </a:r>
          </a:p>
          <a:p>
            <a:r>
              <a:rPr lang="en-US" sz="2000" dirty="0"/>
              <a:t>Arriving at a specific destination </a:t>
            </a:r>
          </a:p>
          <a:p>
            <a:endParaRPr lang="en-US" sz="2000" dirty="0"/>
          </a:p>
          <a:p>
            <a:r>
              <a:rPr lang="en-US" sz="2000" dirty="0"/>
              <a:t>BEI = DER MANN STEHT BEI DEM ZIMMER. 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793B849-A468-D84B-9CA8-443BB3AFF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50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45"/>
    </mc:Choice>
    <mc:Fallback>
      <p:transition spd="slow" advTm="7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6F281-7198-A84C-ADD0-54D743A9D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68" y="1298713"/>
            <a:ext cx="5737394" cy="3943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85DC4-FC90-D946-8EE6-186E273EFC7D}"/>
              </a:ext>
            </a:extLst>
          </p:cNvPr>
          <p:cNvSpPr txBox="1"/>
          <p:nvPr/>
        </p:nvSpPr>
        <p:spPr>
          <a:xfrm>
            <a:off x="742122" y="198783"/>
            <a:ext cx="813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Temporale</a:t>
            </a:r>
            <a:r>
              <a:rPr lang="en-US" sz="3200" dirty="0"/>
              <a:t> </a:t>
            </a:r>
            <a:r>
              <a:rPr lang="en-US" sz="3200" dirty="0" err="1"/>
              <a:t>Bedeutung</a:t>
            </a:r>
            <a:r>
              <a:rPr lang="en-US" sz="3200" dirty="0"/>
              <a:t>: </a:t>
            </a:r>
            <a:r>
              <a:rPr lang="en-US" sz="3200" dirty="0" err="1"/>
              <a:t>nach</a:t>
            </a:r>
            <a:r>
              <a:rPr lang="en-US" sz="3200" dirty="0"/>
              <a:t> </a:t>
            </a:r>
            <a:r>
              <a:rPr lang="en-US" sz="3200" dirty="0" err="1"/>
              <a:t>seit</a:t>
            </a:r>
            <a:r>
              <a:rPr lang="en-US" sz="3200" dirty="0"/>
              <a:t> </a:t>
            </a:r>
            <a:r>
              <a:rPr lang="en-US" sz="3200" dirty="0" err="1"/>
              <a:t>bei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87FB1-9E30-6A4C-8AD1-21F490DA7763}"/>
              </a:ext>
            </a:extLst>
          </p:cNvPr>
          <p:cNvSpPr txBox="1"/>
          <p:nvPr/>
        </p:nvSpPr>
        <p:spPr>
          <a:xfrm>
            <a:off x="5845007" y="1298713"/>
            <a:ext cx="61482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NACH: Unterricht ist fertig. Nach dem Unterricht sehe ich im Wohnzimmer fern. 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SEIT: Seit dem Ende des Semesters habe keine Hausaufgaben gemacht. </a:t>
            </a:r>
          </a:p>
          <a:p>
            <a:endParaRPr lang="de-DE" sz="2400" dirty="0"/>
          </a:p>
          <a:p>
            <a:r>
              <a:rPr lang="de-DE" sz="2400" dirty="0"/>
              <a:t>Ich sitze bei dem Fernseher </a:t>
            </a:r>
          </a:p>
          <a:p>
            <a:endParaRPr lang="de-DE" sz="2400" dirty="0"/>
          </a:p>
          <a:p>
            <a:r>
              <a:rPr lang="de-DE" sz="2400" dirty="0"/>
              <a:t>Ich bleibe bei der Familie in der Pause. </a:t>
            </a:r>
          </a:p>
          <a:p>
            <a:endParaRPr lang="de-DE" sz="2400" dirty="0"/>
          </a:p>
          <a:p>
            <a:r>
              <a:rPr lang="de-DE" sz="2400" dirty="0"/>
              <a:t>Ich lerne beim Fernsehen </a:t>
            </a:r>
          </a:p>
          <a:p>
            <a:r>
              <a:rPr lang="de-DE" sz="2400" dirty="0"/>
              <a:t>(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act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watching</a:t>
            </a:r>
            <a:r>
              <a:rPr lang="de-DE" sz="2400" dirty="0"/>
              <a:t> TV)</a:t>
            </a:r>
          </a:p>
          <a:p>
            <a:r>
              <a:rPr lang="en-US" sz="2400" dirty="0"/>
              <a:t>	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6AAE7C-4091-7248-B4D9-0B1AF2BD6F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57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91"/>
    </mc:Choice>
    <mc:Fallback>
      <p:transition spd="slow" advTm="12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22F0-7EA1-AE42-A7BD-92DFEA3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626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mit</a:t>
            </a:r>
            <a:r>
              <a:rPr lang="en-US" dirty="0"/>
              <a:t>, </a:t>
            </a:r>
            <a:r>
              <a:rPr lang="en-US" dirty="0" err="1"/>
              <a:t>ausser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EA58-3D66-0A4B-A883-32AF029A3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6609522" cy="52395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fahren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dem Bus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Haus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Garten.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Das Haus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weiss</a:t>
            </a:r>
            <a:r>
              <a:rPr lang="en-US" dirty="0"/>
              <a:t> </a:t>
            </a:r>
            <a:r>
              <a:rPr lang="en-US" dirty="0" err="1"/>
              <a:t>ausser</a:t>
            </a:r>
            <a:r>
              <a:rPr lang="en-US" dirty="0"/>
              <a:t> dem </a:t>
            </a:r>
            <a:r>
              <a:rPr lang="en-US" dirty="0" err="1"/>
              <a:t>Dach</a:t>
            </a:r>
            <a:r>
              <a:rPr lang="en-US" dirty="0"/>
              <a:t>. Das </a:t>
            </a:r>
            <a:r>
              <a:rPr lang="en-US" dirty="0" err="1"/>
              <a:t>Dach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schwarz.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Ausser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Fenster hat das Haus </a:t>
            </a:r>
            <a:r>
              <a:rPr lang="en-US" b="1" u="sng" dirty="0" err="1"/>
              <a:t>auch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Balkon</a:t>
            </a:r>
            <a:r>
              <a:rPr lang="en-US" dirty="0"/>
              <a:t>, </a:t>
            </a:r>
            <a:r>
              <a:rPr lang="en-US" dirty="0" err="1"/>
              <a:t>einen</a:t>
            </a:r>
            <a:r>
              <a:rPr lang="en-US" dirty="0"/>
              <a:t> Garten, und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Stockwerke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026" name="Picture 2" descr="Baugrundstücke sind in Deutschland Mangelware">
            <a:extLst>
              <a:ext uri="{FF2B5EF4-FFF2-40B4-BE49-F238E27FC236}">
                <a16:creationId xmlns:a16="http://schemas.microsoft.com/office/drawing/2014/main" id="{38742990-A525-C54E-85F2-716C6831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4" y="185532"/>
            <a:ext cx="4094922" cy="30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fzug außer Betrieb Haftnotiz | J. Ed. Wunderle oHG">
            <a:extLst>
              <a:ext uri="{FF2B5EF4-FFF2-40B4-BE49-F238E27FC236}">
                <a16:creationId xmlns:a16="http://schemas.microsoft.com/office/drawing/2014/main" id="{D70200BD-DDF0-AC49-94CC-080EB1F1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24" y="3601277"/>
            <a:ext cx="1932173" cy="28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2FC4D-20DD-854E-A159-98BF090D991C}"/>
              </a:ext>
            </a:extLst>
          </p:cNvPr>
          <p:cNvSpPr txBox="1"/>
          <p:nvPr/>
        </p:nvSpPr>
        <p:spPr>
          <a:xfrm>
            <a:off x="5189838" y="5399903"/>
            <a:ext cx="16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5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3B3D51-0D10-5744-8F0A-581ADE0C9F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66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91"/>
    </mc:Choice>
    <mc:Fallback>
      <p:transition spd="slow" advTm="9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48E8-7DBB-7542-A717-A7A71EEE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6510"/>
          </a:xfrm>
        </p:spPr>
        <p:txBody>
          <a:bodyPr>
            <a:noAutofit/>
          </a:bodyPr>
          <a:lstStyle/>
          <a:p>
            <a:r>
              <a:rPr lang="de-DE" sz="3600" dirty="0"/>
              <a:t>Über die Ausstellung: Heimatobjekte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D360B-BAF2-FD4D-AA0B-E86B23A8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008"/>
            <a:ext cx="10515600" cy="4351338"/>
          </a:xfrm>
        </p:spPr>
        <p:txBody>
          <a:bodyPr/>
          <a:lstStyle/>
          <a:p>
            <a:r>
              <a:rPr lang="de-DE" dirty="0"/>
              <a:t>aus     </a:t>
            </a:r>
            <a:r>
              <a:rPr lang="de-DE" dirty="0" err="1"/>
              <a:t>ausser</a:t>
            </a:r>
            <a:r>
              <a:rPr lang="de-DE" dirty="0"/>
              <a:t>    bei    mit     nach     seit    von    zu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C542C-6384-EB4D-BD55-BD1721B456F2}"/>
              </a:ext>
            </a:extLst>
          </p:cNvPr>
          <p:cNvSpPr txBox="1"/>
          <p:nvPr/>
        </p:nvSpPr>
        <p:spPr>
          <a:xfrm>
            <a:off x="732182" y="1550504"/>
            <a:ext cx="10515600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__________ dem  Jahr 2011 kann man die Ausstellung  im Internet finden.</a:t>
            </a:r>
          </a:p>
          <a:p>
            <a:endParaRPr lang="de-DE" sz="2000" dirty="0"/>
          </a:p>
          <a:p>
            <a:r>
              <a:rPr lang="de-DE" sz="2000" dirty="0"/>
              <a:t>Es gibt keine  Fotos  in der Ausstellung _________einem Foto. von Berlin.</a:t>
            </a:r>
          </a:p>
          <a:p>
            <a:endParaRPr lang="de-DE" sz="2000" dirty="0"/>
          </a:p>
          <a:p>
            <a:r>
              <a:rPr lang="de-DE" sz="2000" dirty="0"/>
              <a:t>Die Marmelade ist  _________  einer Oma. </a:t>
            </a:r>
          </a:p>
          <a:p>
            <a:endParaRPr lang="de-DE" sz="2000" dirty="0"/>
          </a:p>
          <a:p>
            <a:r>
              <a:rPr lang="de-DE" sz="2000" dirty="0"/>
              <a:t>Die Schüler bringen   Objekte ______ dem Museum.  </a:t>
            </a:r>
          </a:p>
          <a:p>
            <a:endParaRPr lang="de-DE" sz="2000" dirty="0"/>
          </a:p>
          <a:p>
            <a:r>
              <a:rPr lang="de-DE" sz="2000" dirty="0"/>
              <a:t>In der Ausstellung liegen Beschreibungen  _______ den  Objekten. </a:t>
            </a:r>
          </a:p>
          <a:p>
            <a:endParaRPr lang="de-DE" sz="2000" dirty="0"/>
          </a:p>
          <a:p>
            <a:r>
              <a:rPr lang="de-DE" sz="2000" dirty="0"/>
              <a:t>Das Lavendel in dem Lavendelherz kommt  _______ einem  Garten. </a:t>
            </a:r>
          </a:p>
          <a:p>
            <a:endParaRPr lang="de-DE" sz="2000" dirty="0"/>
          </a:p>
          <a:p>
            <a:r>
              <a:rPr lang="de-DE" sz="2000" dirty="0"/>
              <a:t>_________der Ausstellung gibt das Museum  die Objekte zurück. 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B3BE9-6366-3142-BCBB-A6738C73E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277" y="147418"/>
            <a:ext cx="3869635" cy="1038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C30DC-3EF7-074B-B0A6-1B4369F34D53}"/>
              </a:ext>
            </a:extLst>
          </p:cNvPr>
          <p:cNvSpPr txBox="1"/>
          <p:nvPr/>
        </p:nvSpPr>
        <p:spPr>
          <a:xfrm>
            <a:off x="8921578" y="5362832"/>
            <a:ext cx="196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6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14E2D7-DD3C-844C-AE4D-C9F25FA9F7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64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3"/>
    </mc:Choice>
    <mc:Fallback>
      <p:transition spd="slow" advTm="1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85AAA0-36F0-B74B-8279-133923A7A3FC}"/>
              </a:ext>
            </a:extLst>
          </p:cNvPr>
          <p:cNvSpPr txBox="1"/>
          <p:nvPr/>
        </p:nvSpPr>
        <p:spPr>
          <a:xfrm>
            <a:off x="5230491" y="891387"/>
            <a:ext cx="883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Ausstellung</a:t>
            </a:r>
            <a:r>
              <a:rPr lang="en-US" sz="2800" dirty="0"/>
              <a:t> hat </a:t>
            </a:r>
            <a:r>
              <a:rPr lang="en-US" sz="2800" dirty="0" err="1"/>
              <a:t>einen</a:t>
            </a:r>
            <a:r>
              <a:rPr lang="en-US" sz="2800" dirty="0"/>
              <a:t> Flammkuchen.  </a:t>
            </a:r>
          </a:p>
          <a:p>
            <a:endParaRPr lang="en-US" sz="2800" dirty="0"/>
          </a:p>
          <a:p>
            <a:r>
              <a:rPr lang="en-US" sz="2800" dirty="0"/>
              <a:t>Der Flammkuchen </a:t>
            </a:r>
            <a:r>
              <a:rPr lang="en-US" sz="2800" dirty="0" err="1"/>
              <a:t>gehört</a:t>
            </a:r>
            <a:r>
              <a:rPr lang="en-US" sz="2800" dirty="0"/>
              <a:t> der </a:t>
            </a:r>
            <a:r>
              <a:rPr lang="en-US" sz="2800" dirty="0" err="1"/>
              <a:t>Ausstellung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Zu </a:t>
            </a:r>
            <a:r>
              <a:rPr lang="en-US" sz="2800" dirty="0" err="1"/>
              <a:t>Hause</a:t>
            </a:r>
            <a:r>
              <a:rPr lang="en-US" sz="2800" dirty="0"/>
              <a:t>  </a:t>
            </a:r>
            <a:r>
              <a:rPr lang="en-US" sz="2800" dirty="0" err="1"/>
              <a:t>habe</a:t>
            </a:r>
            <a:r>
              <a:rPr lang="en-US" sz="2800" dirty="0"/>
              <a:t> ich  </a:t>
            </a:r>
            <a:r>
              <a:rPr lang="en-US" sz="2800" dirty="0" err="1"/>
              <a:t>einen</a:t>
            </a:r>
            <a:r>
              <a:rPr lang="en-US" sz="2800" dirty="0"/>
              <a:t> Hund. </a:t>
            </a:r>
          </a:p>
          <a:p>
            <a:endParaRPr lang="en-US" sz="2800" dirty="0"/>
          </a:p>
          <a:p>
            <a:r>
              <a:rPr lang="en-US" sz="2800" dirty="0"/>
              <a:t>Der Hund </a:t>
            </a:r>
            <a:r>
              <a:rPr lang="en-US" sz="2800" dirty="0" err="1"/>
              <a:t>gehört</a:t>
            </a:r>
            <a:r>
              <a:rPr lang="en-US" sz="2800" dirty="0"/>
              <a:t> mir.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848DE-3240-B541-B96B-9F2AE9D35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7" y="891387"/>
            <a:ext cx="4635753" cy="253761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AD29FF-ADAF-2B49-98BB-82B4162372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51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8"/>
    </mc:Choice>
    <mc:Fallback>
      <p:transition spd="slow" advTm="3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4EB31-4E15-A84D-A73A-CE7C2F0CD28D}"/>
              </a:ext>
            </a:extLst>
          </p:cNvPr>
          <p:cNvSpPr/>
          <p:nvPr/>
        </p:nvSpPr>
        <p:spPr>
          <a:xfrm>
            <a:off x="757353" y="567394"/>
            <a:ext cx="8264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Der Flammkuchen </a:t>
            </a:r>
            <a:r>
              <a:rPr lang="en-US" sz="3600" dirty="0" err="1"/>
              <a:t>gehört</a:t>
            </a:r>
            <a:r>
              <a:rPr lang="en-US" sz="3600" dirty="0"/>
              <a:t> der </a:t>
            </a:r>
            <a:r>
              <a:rPr lang="en-US" sz="3600" dirty="0" err="1"/>
              <a:t>Ausstellung</a:t>
            </a:r>
            <a:r>
              <a:rPr lang="en-US" sz="3600" dirty="0"/>
              <a:t>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3DEA1-D381-2646-B65C-7C8B775D4D2D}"/>
              </a:ext>
            </a:extLst>
          </p:cNvPr>
          <p:cNvSpPr txBox="1"/>
          <p:nvPr/>
        </p:nvSpPr>
        <p:spPr>
          <a:xfrm>
            <a:off x="1285461" y="1213725"/>
            <a:ext cx="743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                             V             DO[DAT]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0DC57-0593-DD45-AAB7-EF2B6208DC9D}"/>
              </a:ext>
            </a:extLst>
          </p:cNvPr>
          <p:cNvSpPr txBox="1"/>
          <p:nvPr/>
        </p:nvSpPr>
        <p:spPr>
          <a:xfrm>
            <a:off x="757353" y="1860056"/>
            <a:ext cx="102439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gefallen oder interessieren</a:t>
            </a:r>
          </a:p>
          <a:p>
            <a:r>
              <a:rPr lang="de-DE" sz="2800" dirty="0"/>
              <a:t>Die Ausstellung gefällt der Frau. </a:t>
            </a:r>
          </a:p>
          <a:p>
            <a:r>
              <a:rPr lang="de-DE" sz="2800" dirty="0"/>
              <a:t>Die Ausstellung interessiert die Frau </a:t>
            </a:r>
          </a:p>
          <a:p>
            <a:endParaRPr lang="de-DE" sz="2800" dirty="0"/>
          </a:p>
          <a:p>
            <a:r>
              <a:rPr lang="de-DE" sz="2800" b="1" dirty="0"/>
              <a:t>helfen oder  brauchen </a:t>
            </a:r>
          </a:p>
          <a:p>
            <a:r>
              <a:rPr lang="de-DE" sz="2800" dirty="0"/>
              <a:t>Das Museum hilft den Kindern, die Geschichte zu verstehen. </a:t>
            </a:r>
          </a:p>
          <a:p>
            <a:r>
              <a:rPr lang="de-DE" sz="2800" dirty="0"/>
              <a:t>Das Museum braucht die Kinder und ihre Objekte für die Ausstellung. </a:t>
            </a:r>
          </a:p>
          <a:p>
            <a:endParaRPr lang="de-DE" sz="2800" dirty="0"/>
          </a:p>
          <a:p>
            <a:r>
              <a:rPr lang="de-DE" sz="2800" b="1" dirty="0"/>
              <a:t>danken  oder sehen</a:t>
            </a:r>
          </a:p>
          <a:p>
            <a:r>
              <a:rPr lang="de-DE" sz="2800" dirty="0"/>
              <a:t>Wir danken dem Mann für seine Hilfe </a:t>
            </a:r>
          </a:p>
          <a:p>
            <a:r>
              <a:rPr lang="de-DE" sz="2800" dirty="0"/>
              <a:t>Wir sehen den Mann und er hilft. </a:t>
            </a:r>
          </a:p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5548F-9AB6-5441-B452-AC31F6AA0D6D}"/>
              </a:ext>
            </a:extLst>
          </p:cNvPr>
          <p:cNvSpPr txBox="1"/>
          <p:nvPr/>
        </p:nvSpPr>
        <p:spPr>
          <a:xfrm>
            <a:off x="8884508" y="5548184"/>
            <a:ext cx="102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7 + 8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47D1B1-DBF8-E64E-AFC5-3A882F885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76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63"/>
    </mc:Choice>
    <mc:Fallback>
      <p:transition spd="slow" advTm="12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.1|10.4|7.4|12.7|4.9|11.5|12|12.6|11.6|14.4|11.7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9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4.6|21.5|6.8|17.4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0|17.8|35.9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7|8.9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|5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656</Words>
  <Application>Microsoft Macintosh PowerPoint</Application>
  <PresentationFormat>Widescreen</PresentationFormat>
  <Paragraphs>137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-apple-system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Welche Präpositionen sind AKK? Welche DAT? </vt:lpstr>
      <vt:lpstr>Lokale Bedeutung: aus, von, zu,  (bei)</vt:lpstr>
      <vt:lpstr>PowerPoint Presentation</vt:lpstr>
      <vt:lpstr>mit, ausser </vt:lpstr>
      <vt:lpstr>Über die Ausstellung: Heimatobjekte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18</cp:revision>
  <dcterms:created xsi:type="dcterms:W3CDTF">2020-12-10T00:53:39Z</dcterms:created>
  <dcterms:modified xsi:type="dcterms:W3CDTF">2020-12-10T13:20:50Z</dcterms:modified>
</cp:coreProperties>
</file>